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84" r:id="rId1"/>
    <p:sldMasterId id="2147483696" r:id="rId2"/>
  </p:sldMasterIdLst>
  <p:notesMasterIdLst>
    <p:notesMasterId r:id="rId22"/>
  </p:notesMasterIdLst>
  <p:sldIdLst>
    <p:sldId id="328" r:id="rId3"/>
    <p:sldId id="329" r:id="rId4"/>
    <p:sldId id="348" r:id="rId5"/>
    <p:sldId id="349" r:id="rId6"/>
    <p:sldId id="350" r:id="rId7"/>
    <p:sldId id="351" r:id="rId8"/>
    <p:sldId id="331" r:id="rId9"/>
    <p:sldId id="332" r:id="rId10"/>
    <p:sldId id="333" r:id="rId11"/>
    <p:sldId id="352" r:id="rId12"/>
    <p:sldId id="334" r:id="rId13"/>
    <p:sldId id="354" r:id="rId14"/>
    <p:sldId id="355" r:id="rId15"/>
    <p:sldId id="340" r:id="rId16"/>
    <p:sldId id="342" r:id="rId17"/>
    <p:sldId id="345" r:id="rId18"/>
    <p:sldId id="343" r:id="rId19"/>
    <p:sldId id="344" r:id="rId20"/>
    <p:sldId id="346" r:id="rId21"/>
  </p:sldIdLst>
  <p:sldSz cx="9144000" cy="6858000" type="screen4x3"/>
  <p:notesSz cx="6858000" cy="9144000"/>
  <p:defaultTex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098" autoAdjust="0"/>
  </p:normalViewPr>
  <p:slideViewPr>
    <p:cSldViewPr>
      <p:cViewPr varScale="1">
        <p:scale>
          <a:sx n="96" d="100"/>
          <a:sy n="96" d="100"/>
        </p:scale>
        <p:origin x="208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页眉占位符 1048666"/>
          <p:cNvSpPr>
            <a:spLocks noGrp="1"/>
          </p:cNvSpPr>
          <p:nvPr>
            <p:ph type="hdr" sz="quarter"/>
          </p:nvPr>
        </p:nvSpPr>
        <p:spPr>
          <a:xfrm>
            <a:off x="0" y="0"/>
            <a:ext cx="2971800" cy="457200"/>
          </a:xfrm>
          <a:prstGeom prst="rect">
            <a:avLst/>
          </a:prstGeom>
          <a:noFill/>
          <a:ln>
            <a:noFill/>
          </a:ln>
        </p:spPr>
        <p:txBody>
          <a:bodyPr lIns="91440" tIns="45720" rIns="91440" bIns="45720" anchor="t"/>
          <a:lstStyle/>
          <a:p>
            <a:pPr lvl="0" eaLnBrk="1" latinLnBrk="1" hangingPunct="1"/>
            <a:endParaRPr lang="zh-CN" altLang="en-US" sz="1200"/>
          </a:p>
        </p:txBody>
      </p:sp>
      <p:sp>
        <p:nvSpPr>
          <p:cNvPr id="1048668" name="日期占位符 1048667"/>
          <p:cNvSpPr>
            <a:spLocks noGrp="1"/>
          </p:cNvSpPr>
          <p:nvPr>
            <p:ph type="dt" idx="1"/>
          </p:nvPr>
        </p:nvSpPr>
        <p:spPr>
          <a:xfrm>
            <a:off x="3884612" y="0"/>
            <a:ext cx="2971800" cy="457200"/>
          </a:xfrm>
          <a:prstGeom prst="rect">
            <a:avLst/>
          </a:prstGeom>
          <a:noFill/>
          <a:ln>
            <a:noFill/>
          </a:ln>
        </p:spPr>
        <p:txBody>
          <a:bodyPr lIns="91440" tIns="45720" rIns="91440" bIns="45720" anchor="t"/>
          <a:lstStyle/>
          <a:p>
            <a:pPr lvl="0" algn="r" eaLnBrk="1" latinLnBrk="1" hangingPunct="1"/>
            <a:fld id="{566ABCEB-ACFC-4714-9973-3DA970169C29}" type="datetime1">
              <a:rPr lang="zh-CN" altLang="en-US" sz="1200"/>
              <a:pPr lvl="0" algn="r" eaLnBrk="1" latinLnBrk="1" hangingPunct="1"/>
              <a:t>2024/4/24</a:t>
            </a:fld>
            <a:endParaRPr lang="zh-CN" altLang="en-US" sz="1200"/>
          </a:p>
        </p:txBody>
      </p:sp>
      <p:sp>
        <p:nvSpPr>
          <p:cNvPr id="1048669" name="幻灯片图像占位符 1048668"/>
          <p:cNvSpPr>
            <a:spLocks noGrp="1" noRot="1" noChangeAspect="1"/>
          </p:cNvSpPr>
          <p:nvPr>
            <p:ph type="sldImg" idx="2"/>
          </p:nvPr>
        </p:nvSpPr>
        <p:spPr>
          <a:xfrm>
            <a:off x="1143000" y="685800"/>
            <a:ext cx="4572000" cy="3429000"/>
          </a:xfrm>
          <a:prstGeom prst="rect">
            <a:avLst/>
          </a:prstGeom>
          <a:noFill/>
          <a:ln w="12700" cap="flat" cmpd="sng">
            <a:solidFill>
              <a:srgbClr val="000000">
                <a:alpha val="100000"/>
              </a:srgbClr>
            </a:solidFill>
            <a:prstDash val="solid"/>
            <a:round/>
          </a:ln>
        </p:spPr>
        <p:txBody>
          <a:bodyPr lIns="91440" tIns="45720" rIns="91440" bIns="45720" anchor="ctr"/>
          <a:lstStyle/>
          <a:p>
            <a:pPr lvl="0"/>
            <a:endParaRPr lang="zh-CN" altLang="en-US"/>
          </a:p>
        </p:txBody>
      </p:sp>
      <p:sp>
        <p:nvSpPr>
          <p:cNvPr id="1048670" name="备注占位符 1048669"/>
          <p:cNvSpPr>
            <a:spLocks noGrp="1"/>
          </p:cNvSpPr>
          <p:nvPr>
            <p:ph type="body" sz="quarter" idx="3"/>
          </p:nvPr>
        </p:nvSpPr>
        <p:spPr>
          <a:xfrm>
            <a:off x="685800" y="4343400"/>
            <a:ext cx="5486400" cy="4114800"/>
          </a:xfrm>
          <a:prstGeom prst="rect">
            <a:avLst/>
          </a:prstGeom>
          <a:noFill/>
          <a:ln>
            <a:noFill/>
          </a:ln>
        </p:spPr>
        <p:txBody>
          <a:bodyPr lIns="91440" tIns="45720" rIns="91440" bIns="45720"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1" name="页脚占位符 1048670"/>
          <p:cNvSpPr>
            <a:spLocks noGrp="1"/>
          </p:cNvSpPr>
          <p:nvPr>
            <p:ph type="ftr" sz="quarter" idx="4"/>
          </p:nvPr>
        </p:nvSpPr>
        <p:spPr>
          <a:xfrm>
            <a:off x="0" y="8685212"/>
            <a:ext cx="2971800" cy="457200"/>
          </a:xfrm>
          <a:prstGeom prst="rect">
            <a:avLst/>
          </a:prstGeom>
          <a:noFill/>
          <a:ln>
            <a:noFill/>
          </a:ln>
        </p:spPr>
        <p:txBody>
          <a:bodyPr lIns="91440" tIns="45720" rIns="91440" bIns="45720" anchor="b"/>
          <a:lstStyle/>
          <a:p>
            <a:pPr lvl="0" eaLnBrk="1" latinLnBrk="1" hangingPunct="1"/>
            <a:endParaRPr lang="zh-CN" altLang="en-US" sz="1200"/>
          </a:p>
        </p:txBody>
      </p:sp>
      <p:sp>
        <p:nvSpPr>
          <p:cNvPr id="1048672" name="灯片编号占位符 1048671"/>
          <p:cNvSpPr>
            <a:spLocks noGrp="1"/>
          </p:cNvSpPr>
          <p:nvPr>
            <p:ph type="sldNum" sz="quarter" idx="5"/>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a:t>
            </a:fld>
            <a:endParaRPr lang="zh-CN" altLang="en-US" sz="1200"/>
          </a:p>
        </p:txBody>
      </p:sp>
    </p:spTree>
    <p:extLst>
      <p:ext uri="{BB962C8B-B14F-4D97-AF65-F5344CB8AC3E}">
        <p14:creationId xmlns:p14="http://schemas.microsoft.com/office/powerpoint/2010/main" val="339472120"/>
      </p:ext>
    </p:extLst>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charset="0"/>
        <a:ea typeface="宋体" charset="-122"/>
        <a:sym typeface="Calibri"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862388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幻灯片图像占位符 104858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586" name="备注占位符 1048585"/>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endParaRPr lang="en-US" altLang="en-US"/>
          </a:p>
        </p:txBody>
      </p:sp>
      <p:sp>
        <p:nvSpPr>
          <p:cNvPr id="1048587" name="文本框 1048586"/>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13</a:t>
            </a:fld>
            <a:endParaRPr lang="zh-CN" altLang="en-US" sz="1200"/>
          </a:p>
        </p:txBody>
      </p:sp>
    </p:spTree>
    <p:extLst>
      <p:ext uri="{BB962C8B-B14F-4D97-AF65-F5344CB8AC3E}">
        <p14:creationId xmlns:p14="http://schemas.microsoft.com/office/powerpoint/2010/main" val="114278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04863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37" name="备注占位符 1048636"/>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a:t>insertMutex ensures that only one inserter is in its critical section at a time. </a:t>
            </a:r>
          </a:p>
          <a:p>
            <a:r>
              <a:rPr lang="en-US" altLang="en-US"/>
              <a:t>noSearcher and noInserter indicate (surprise) that there are no searchers and no inserters in their critical sections; a deleter needs to hold both of these to enter. </a:t>
            </a:r>
          </a:p>
          <a:p>
            <a:r>
              <a:rPr lang="en-US" altLang="en-US"/>
              <a:t>searchSwitch and insertSwitch are used by searchers and inserters to exclude deleters. </a:t>
            </a:r>
          </a:p>
          <a:p>
            <a:endParaRPr lang="en-US" altLang="en-US"/>
          </a:p>
        </p:txBody>
      </p:sp>
      <p:sp>
        <p:nvSpPr>
          <p:cNvPr id="1048638" name="文本框 1048637"/>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14</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04863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32" name="备注占位符 1048631"/>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a:t>insertMutex ensures that only one inserter is in its critical section at a time. </a:t>
            </a:r>
          </a:p>
          <a:p>
            <a:r>
              <a:rPr lang="en-US" altLang="en-US"/>
              <a:t>noSearcher and noInserter indicate (surprise) that there are no searchers and no inserters in their critical sections; a deleter needs to hold both of these to enter. </a:t>
            </a:r>
          </a:p>
          <a:p>
            <a:r>
              <a:rPr lang="en-US" altLang="en-US"/>
              <a:t>searchSwitch and insertSwitch are used by searchers and inserters to exclude deleters. </a:t>
            </a:r>
          </a:p>
          <a:p>
            <a:endParaRPr lang="en-US" altLang="en-US"/>
          </a:p>
        </p:txBody>
      </p:sp>
      <p:sp>
        <p:nvSpPr>
          <p:cNvPr id="1048633" name="文本框 1048632"/>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15</a:t>
            </a:fld>
            <a:endParaRPr lang="zh-CN" altLang="en-US" sz="1200"/>
          </a:p>
        </p:txBody>
      </p:sp>
    </p:spTree>
    <p:extLst>
      <p:ext uri="{BB962C8B-B14F-4D97-AF65-F5344CB8AC3E}">
        <p14:creationId xmlns:p14="http://schemas.microsoft.com/office/powerpoint/2010/main" val="218413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幻灯片图像占位符 104864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44" name="备注占位符 1048643"/>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a:t>The only thing a searcher needs to worry about is a deleter. The first searcher in takes noSearcher; the last one out releases it. </a:t>
            </a:r>
          </a:p>
          <a:p>
            <a:endParaRPr lang="en-US" altLang="en-US"/>
          </a:p>
          <a:p>
            <a:r>
              <a:rPr lang="en-US" altLang="en-US"/>
              <a:t>Similarly, the first inserter takes noInserter and the last one out releases it. Since searchers and inserters compete for different semaphores, they can be in their critical section concurrently. But insertMutex ensures that only one inserter is in the room at a time. </a:t>
            </a:r>
          </a:p>
          <a:p>
            <a:endParaRPr lang="en-US" altLang="en-US"/>
          </a:p>
          <a:p>
            <a:r>
              <a:rPr lang="en-US" altLang="en-US"/>
              <a:t>Since the deleter holds both noSearcher and noInserter, it is guaranteed exclusive access. Of course, any time we see a thread holding more than one semaphore, we need to check for deadlocks. By trying out a few scenarios, you should be able to convince yourself that this solution is deadlock free. </a:t>
            </a:r>
          </a:p>
          <a:p>
            <a:r>
              <a:rPr lang="en-US" altLang="en-US"/>
              <a:t>On the other hand, like many categorical exclusion problems, this one is prone to starvation. As we saw in the Readers-Writers problem, we can some- times mitigate this problem by giving priority to one category of threads ac- cording to application-specific criteria. But in general it is difficult to write an efficient solution (one that allows the maximum degree of concurrency) that avoids starvation. </a:t>
            </a:r>
          </a:p>
          <a:p>
            <a:endParaRPr lang="en-US" altLang="en-US"/>
          </a:p>
        </p:txBody>
      </p:sp>
      <p:sp>
        <p:nvSpPr>
          <p:cNvPr id="1048645" name="文本框 1048644"/>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16</a:t>
            </a:fld>
            <a:endParaRPr lang="zh-CN" altLang="en-US" sz="1200"/>
          </a:p>
        </p:txBody>
      </p:sp>
    </p:spTree>
    <p:extLst>
      <p:ext uri="{BB962C8B-B14F-4D97-AF65-F5344CB8AC3E}">
        <p14:creationId xmlns:p14="http://schemas.microsoft.com/office/powerpoint/2010/main" val="78232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04863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32" name="备注占位符 1048631"/>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dirty="0" err="1"/>
              <a:t>insertMutex</a:t>
            </a:r>
            <a:r>
              <a:rPr lang="en-US" altLang="en-US" dirty="0"/>
              <a:t> ensures that only one inserter is in its critical section at a time. </a:t>
            </a:r>
          </a:p>
          <a:p>
            <a:r>
              <a:rPr lang="en-US" altLang="en-US" dirty="0" err="1"/>
              <a:t>noSearcher</a:t>
            </a:r>
            <a:r>
              <a:rPr lang="en-US" altLang="en-US" dirty="0"/>
              <a:t> and </a:t>
            </a:r>
            <a:r>
              <a:rPr lang="en-US" altLang="en-US" dirty="0" err="1"/>
              <a:t>noInserter</a:t>
            </a:r>
            <a:r>
              <a:rPr lang="en-US" altLang="en-US" dirty="0"/>
              <a:t> indicate (surprise) that there are no searchers and no inserters in their critical sections; a </a:t>
            </a:r>
            <a:r>
              <a:rPr lang="en-US" altLang="en-US" dirty="0" err="1"/>
              <a:t>deleter</a:t>
            </a:r>
            <a:r>
              <a:rPr lang="en-US" altLang="en-US" dirty="0"/>
              <a:t> needs to hold both of these to enter. </a:t>
            </a:r>
          </a:p>
          <a:p>
            <a:r>
              <a:rPr lang="en-US" altLang="en-US" dirty="0" err="1"/>
              <a:t>searchSwitch</a:t>
            </a:r>
            <a:r>
              <a:rPr lang="en-US" altLang="en-US" dirty="0"/>
              <a:t> and </a:t>
            </a:r>
            <a:r>
              <a:rPr lang="en-US" altLang="en-US" dirty="0" err="1"/>
              <a:t>insertSwitch</a:t>
            </a:r>
            <a:r>
              <a:rPr lang="en-US" altLang="en-US" dirty="0"/>
              <a:t> are used by searchers and inserters to exclude </a:t>
            </a:r>
            <a:r>
              <a:rPr lang="en-US" altLang="en-US" dirty="0" err="1"/>
              <a:t>deleters</a:t>
            </a:r>
            <a:r>
              <a:rPr lang="en-US" altLang="en-US" dirty="0"/>
              <a:t>. </a:t>
            </a:r>
          </a:p>
          <a:p>
            <a:endParaRPr lang="en-US" altLang="en-US" dirty="0"/>
          </a:p>
        </p:txBody>
      </p:sp>
      <p:sp>
        <p:nvSpPr>
          <p:cNvPr id="1048633" name="文本框 1048632"/>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17</a:t>
            </a:fld>
            <a:endParaRPr lang="zh-CN" altLang="en-US" sz="1200"/>
          </a:p>
        </p:txBody>
      </p:sp>
    </p:spTree>
    <p:extLst>
      <p:ext uri="{BB962C8B-B14F-4D97-AF65-F5344CB8AC3E}">
        <p14:creationId xmlns:p14="http://schemas.microsoft.com/office/powerpoint/2010/main" val="556365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幻灯片图像占位符 104864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44" name="备注占位符 1048643"/>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dirty="0"/>
              <a:t>The only thing a searcher needs to worry about is a </a:t>
            </a:r>
            <a:r>
              <a:rPr lang="en-US" altLang="en-US" dirty="0" err="1"/>
              <a:t>deleter</a:t>
            </a:r>
            <a:r>
              <a:rPr lang="en-US" altLang="en-US" dirty="0"/>
              <a:t>. The first searcher in takes </a:t>
            </a:r>
            <a:r>
              <a:rPr lang="en-US" altLang="en-US" dirty="0" err="1"/>
              <a:t>noSearcher</a:t>
            </a:r>
            <a:r>
              <a:rPr lang="en-US" altLang="en-US" dirty="0"/>
              <a:t>; the last one out releases it. </a:t>
            </a:r>
          </a:p>
          <a:p>
            <a:endParaRPr lang="en-US" altLang="en-US" dirty="0"/>
          </a:p>
          <a:p>
            <a:r>
              <a:rPr lang="en-US" altLang="en-US" dirty="0"/>
              <a:t>Similarly, the first inserter takes </a:t>
            </a:r>
            <a:r>
              <a:rPr lang="en-US" altLang="en-US" dirty="0" err="1"/>
              <a:t>noInserter</a:t>
            </a:r>
            <a:r>
              <a:rPr lang="en-US" altLang="en-US" dirty="0"/>
              <a:t> and the last one out releases it. Since searchers and inserters compete for different semaphores, they can be in their critical section concurrently. But </a:t>
            </a:r>
            <a:r>
              <a:rPr lang="en-US" altLang="en-US" dirty="0" err="1"/>
              <a:t>insertMutex</a:t>
            </a:r>
            <a:r>
              <a:rPr lang="en-US" altLang="en-US" dirty="0"/>
              <a:t> ensures that only one inserter is in the room at a time. </a:t>
            </a:r>
          </a:p>
          <a:p>
            <a:endParaRPr lang="en-US" altLang="en-US" dirty="0"/>
          </a:p>
          <a:p>
            <a:r>
              <a:rPr lang="en-US" altLang="en-US" dirty="0"/>
              <a:t>Since the </a:t>
            </a:r>
            <a:r>
              <a:rPr lang="en-US" altLang="en-US" dirty="0" err="1"/>
              <a:t>deleter</a:t>
            </a:r>
            <a:r>
              <a:rPr lang="en-US" altLang="en-US" dirty="0"/>
              <a:t> holds both </a:t>
            </a:r>
            <a:r>
              <a:rPr lang="en-US" altLang="en-US" dirty="0" err="1"/>
              <a:t>noSearcher</a:t>
            </a:r>
            <a:r>
              <a:rPr lang="en-US" altLang="en-US" dirty="0"/>
              <a:t> and </a:t>
            </a:r>
            <a:r>
              <a:rPr lang="en-US" altLang="en-US" dirty="0" err="1"/>
              <a:t>noInserter</a:t>
            </a:r>
            <a:r>
              <a:rPr lang="en-US" altLang="en-US" dirty="0"/>
              <a:t>, it is guaranteed exclusive access. Of course, any time we see a thread holding more than one semaphore, we need to check for deadlocks. By trying out a few scenarios, you should be able to convince yourself that this solution is deadlock free. </a:t>
            </a:r>
          </a:p>
          <a:p>
            <a:r>
              <a:rPr lang="en-US" altLang="en-US" dirty="0"/>
              <a:t>On the other hand, like many categorical exclusion problems, this one is prone to starvation. As we saw in the Readers-Writers problem, we can some- times mitigate this problem by giving priority to one category of threads ac- cording to application-specific criteria. But in general it is difficult to write an efficient solution (one that allows the maximum degree of concurrency) that avoids starvation. </a:t>
            </a:r>
          </a:p>
          <a:p>
            <a:endParaRPr lang="en-US" altLang="en-US" dirty="0"/>
          </a:p>
        </p:txBody>
      </p:sp>
      <p:sp>
        <p:nvSpPr>
          <p:cNvPr id="1048645" name="文本框 1048644"/>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18</a:t>
            </a:fld>
            <a:endParaRPr lang="zh-CN" altLang="en-US" sz="1200"/>
          </a:p>
        </p:txBody>
      </p:sp>
    </p:spTree>
    <p:extLst>
      <p:ext uri="{BB962C8B-B14F-4D97-AF65-F5344CB8AC3E}">
        <p14:creationId xmlns:p14="http://schemas.microsoft.com/office/powerpoint/2010/main" val="3617936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幻灯片图像占位符 104864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44" name="备注占位符 1048643"/>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dirty="0"/>
              <a:t>The only thing a searcher needs to worry about is a </a:t>
            </a:r>
            <a:r>
              <a:rPr lang="en-US" altLang="en-US" dirty="0" err="1"/>
              <a:t>deleter</a:t>
            </a:r>
            <a:r>
              <a:rPr lang="en-US" altLang="en-US" dirty="0"/>
              <a:t>. The first searcher in takes </a:t>
            </a:r>
            <a:r>
              <a:rPr lang="en-US" altLang="en-US" dirty="0" err="1"/>
              <a:t>noSearcher</a:t>
            </a:r>
            <a:r>
              <a:rPr lang="en-US" altLang="en-US" dirty="0"/>
              <a:t>; the last one out releases it. </a:t>
            </a:r>
          </a:p>
          <a:p>
            <a:endParaRPr lang="en-US" altLang="en-US" dirty="0"/>
          </a:p>
          <a:p>
            <a:r>
              <a:rPr lang="en-US" altLang="en-US" dirty="0"/>
              <a:t>Similarly, the first inserter takes </a:t>
            </a:r>
            <a:r>
              <a:rPr lang="en-US" altLang="en-US" dirty="0" err="1"/>
              <a:t>noInserter</a:t>
            </a:r>
            <a:r>
              <a:rPr lang="en-US" altLang="en-US" dirty="0"/>
              <a:t> and the last one out releases it. Since searchers and inserters compete for different semaphores, they can be in their critical section concurrently. But </a:t>
            </a:r>
            <a:r>
              <a:rPr lang="en-US" altLang="en-US" dirty="0" err="1"/>
              <a:t>insertMutex</a:t>
            </a:r>
            <a:r>
              <a:rPr lang="en-US" altLang="en-US" dirty="0"/>
              <a:t> ensures that only one inserter is in the room at a time. </a:t>
            </a:r>
          </a:p>
          <a:p>
            <a:endParaRPr lang="en-US" altLang="en-US" dirty="0"/>
          </a:p>
          <a:p>
            <a:r>
              <a:rPr lang="en-US" altLang="en-US" dirty="0"/>
              <a:t>Since the </a:t>
            </a:r>
            <a:r>
              <a:rPr lang="en-US" altLang="en-US" dirty="0" err="1"/>
              <a:t>deleter</a:t>
            </a:r>
            <a:r>
              <a:rPr lang="en-US" altLang="en-US" dirty="0"/>
              <a:t> holds both </a:t>
            </a:r>
            <a:r>
              <a:rPr lang="en-US" altLang="en-US" dirty="0" err="1"/>
              <a:t>noSearcher</a:t>
            </a:r>
            <a:r>
              <a:rPr lang="en-US" altLang="en-US" dirty="0"/>
              <a:t> and </a:t>
            </a:r>
            <a:r>
              <a:rPr lang="en-US" altLang="en-US" dirty="0" err="1"/>
              <a:t>noInserter</a:t>
            </a:r>
            <a:r>
              <a:rPr lang="en-US" altLang="en-US" dirty="0"/>
              <a:t>, it is guaranteed exclusive access. Of course, any time we see a thread holding more than one semaphore, we need to check for deadlocks. By trying out a few scenarios, you should be able to convince yourself that this solution is deadlock free. </a:t>
            </a:r>
          </a:p>
          <a:p>
            <a:r>
              <a:rPr lang="en-US" altLang="en-US" dirty="0"/>
              <a:t>On the other hand, like many categorical exclusion problems, this one is prone to starvation. As we saw in the Readers-Writers problem, we can some- times mitigate this problem by giving priority to one category of threads ac- cording to application-specific criteria. But in general it is difficult to write an efficient solution (one that allows the maximum degree of concurrency) that avoids starvation. </a:t>
            </a:r>
          </a:p>
          <a:p>
            <a:endParaRPr lang="en-US" altLang="en-US" dirty="0"/>
          </a:p>
        </p:txBody>
      </p:sp>
      <p:sp>
        <p:nvSpPr>
          <p:cNvPr id="1048645" name="文本框 1048644"/>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19</a:t>
            </a:fld>
            <a:endParaRPr lang="zh-CN" altLang="en-US" sz="1200"/>
          </a:p>
        </p:txBody>
      </p:sp>
    </p:spTree>
    <p:extLst>
      <p:ext uri="{BB962C8B-B14F-4D97-AF65-F5344CB8AC3E}">
        <p14:creationId xmlns:p14="http://schemas.microsoft.com/office/powerpoint/2010/main" val="236193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最初信号量都是解锁态。</a:t>
            </a:r>
            <a:endParaRPr lang="en-US" altLang="zh-CN" dirty="0"/>
          </a:p>
          <a:p>
            <a:r>
              <a:rPr lang="zh-CN" altLang="en-US" dirty="0"/>
              <a:t>如果</a:t>
            </a:r>
            <a:r>
              <a:rPr lang="en-US" altLang="zh-CN" dirty="0"/>
              <a:t>reader</a:t>
            </a:r>
            <a:r>
              <a:rPr lang="zh-CN" altLang="en-US" dirty="0"/>
              <a:t>在临界区，会给</a:t>
            </a:r>
            <a:r>
              <a:rPr lang="en-US" altLang="zh-CN" dirty="0" err="1"/>
              <a:t>noWriter</a:t>
            </a:r>
            <a:r>
              <a:rPr lang="zh-CN" altLang="en-US" dirty="0"/>
              <a:t>上锁。但是不会给</a:t>
            </a:r>
            <a:r>
              <a:rPr lang="en-US" altLang="zh-CN" dirty="0" err="1"/>
              <a:t>noReader</a:t>
            </a:r>
            <a:r>
              <a:rPr lang="zh-CN" altLang="en-US" dirty="0"/>
              <a:t>上锁。如果这时候</a:t>
            </a:r>
            <a:r>
              <a:rPr lang="en-US" altLang="zh-CN" dirty="0"/>
              <a:t>writer</a:t>
            </a:r>
            <a:r>
              <a:rPr lang="zh-CN" altLang="en-US" dirty="0"/>
              <a:t>到来，会给</a:t>
            </a:r>
            <a:r>
              <a:rPr lang="en-US" altLang="zh-CN" dirty="0" err="1"/>
              <a:t>noReader</a:t>
            </a:r>
            <a:r>
              <a:rPr lang="zh-CN" altLang="en-US" dirty="0"/>
              <a:t>加锁，会让后续读者排队在</a:t>
            </a:r>
            <a:r>
              <a:rPr lang="en-US" altLang="zh-CN" dirty="0" err="1"/>
              <a:t>noReader</a:t>
            </a:r>
            <a:r>
              <a:rPr lang="zh-CN" altLang="en-US" dirty="0"/>
              <a:t>。</a:t>
            </a:r>
            <a:endParaRPr lang="en-US" altLang="zh-CN" dirty="0"/>
          </a:p>
          <a:p>
            <a:r>
              <a:rPr lang="zh-CN" altLang="en-US" dirty="0"/>
              <a:t>当最后一个读者离开，他会</a:t>
            </a:r>
            <a:r>
              <a:rPr lang="en-US" altLang="zh-CN" dirty="0"/>
              <a:t>signal</a:t>
            </a:r>
            <a:r>
              <a:rPr lang="zh-CN" altLang="en-US" dirty="0"/>
              <a:t> </a:t>
            </a:r>
            <a:r>
              <a:rPr lang="en-US" altLang="zh-CN" dirty="0" err="1"/>
              <a:t>noWriter</a:t>
            </a:r>
            <a:r>
              <a:rPr lang="zh-CN" altLang="en-US" dirty="0"/>
              <a:t>，这时写者可以进入。</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86238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当写者进入临界区，他同时拿着</a:t>
            </a:r>
            <a:r>
              <a:rPr lang="en-US" altLang="zh-CN" dirty="0" err="1"/>
              <a:t>noreader</a:t>
            </a:r>
            <a:r>
              <a:rPr lang="zh-CN" altLang="en-US" dirty="0"/>
              <a:t>和</a:t>
            </a:r>
            <a:r>
              <a:rPr lang="en-US" altLang="zh-CN" dirty="0" err="1"/>
              <a:t>nowriter</a:t>
            </a:r>
            <a:r>
              <a:rPr lang="zh-CN" altLang="en-US" dirty="0"/>
              <a:t>两个锁。</a:t>
            </a:r>
            <a:endParaRPr lang="en-US" altLang="zh-CN" dirty="0"/>
          </a:p>
          <a:p>
            <a:r>
              <a:rPr lang="zh-CN" altLang="en-US" dirty="0"/>
              <a:t>一方面，其他读者和写者不能同时访问临界区。</a:t>
            </a:r>
            <a:endParaRPr lang="en-US" altLang="zh-CN" dirty="0"/>
          </a:p>
          <a:p>
            <a:r>
              <a:rPr lang="zh-CN" altLang="en-US" dirty="0"/>
              <a:t>另一方面，</a:t>
            </a:r>
            <a:r>
              <a:rPr lang="en-US" altLang="zh-CN" dirty="0" err="1"/>
              <a:t>writeSwitch</a:t>
            </a:r>
            <a:r>
              <a:rPr lang="zh-CN" altLang="en-US" dirty="0"/>
              <a:t> 允许其他写者通过，并在</a:t>
            </a:r>
            <a:r>
              <a:rPr lang="en-US" altLang="zh-CN" dirty="0" err="1"/>
              <a:t>noWriter</a:t>
            </a:r>
            <a:r>
              <a:rPr lang="zh-CN" altLang="en-US" dirty="0"/>
              <a:t>等待。但是读者只能在</a:t>
            </a:r>
            <a:r>
              <a:rPr lang="en-US" altLang="zh-CN" dirty="0" err="1"/>
              <a:t>noReader</a:t>
            </a:r>
            <a:r>
              <a:rPr lang="zh-CN" altLang="en-US" dirty="0"/>
              <a:t>等待。</a:t>
            </a:r>
            <a:endParaRPr lang="en-US" altLang="zh-CN" dirty="0"/>
          </a:p>
          <a:p>
            <a:r>
              <a:rPr lang="zh-CN" altLang="en-US" dirty="0"/>
              <a:t>这样，所有排队的写者能够通过临界区，而不需要</a:t>
            </a:r>
            <a:r>
              <a:rPr lang="en-US" altLang="zh-CN" dirty="0"/>
              <a:t>signal</a:t>
            </a:r>
            <a:r>
              <a:rPr lang="zh-CN" altLang="en-US" dirty="0"/>
              <a:t> </a:t>
            </a:r>
            <a:r>
              <a:rPr lang="en-US" altLang="zh-CN" dirty="0" err="1"/>
              <a:t>noreader</a:t>
            </a:r>
            <a:r>
              <a:rPr lang="zh-CN" altLang="en-US" dirty="0"/>
              <a:t>。当最后一个写者离开，</a:t>
            </a:r>
            <a:r>
              <a:rPr lang="en-US" altLang="zh-CN" dirty="0" err="1"/>
              <a:t>noreader</a:t>
            </a:r>
            <a:r>
              <a:rPr lang="zh-CN" altLang="en-US" dirty="0"/>
              <a:t>才解锁。写者才能进入。</a:t>
            </a:r>
          </a:p>
        </p:txBody>
      </p:sp>
      <p:sp>
        <p:nvSpPr>
          <p:cNvPr id="4" name="灯片编号占位符 3"/>
          <p:cNvSpPr>
            <a:spLocks noGrp="1"/>
          </p:cNvSpPr>
          <p:nvPr>
            <p:ph type="sldNum" sz="quarter" idx="10"/>
          </p:nvPr>
        </p:nvSpPr>
        <p:spPr/>
        <p:txBody>
          <a:bodyPr/>
          <a:lstStyle/>
          <a:p>
            <a:fld id="{2392188F-5128-4929-AAA2-04E11469B65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86238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当写者进入临界区，他同时拿着</a:t>
            </a:r>
            <a:r>
              <a:rPr lang="en-US" altLang="zh-CN" dirty="0" err="1"/>
              <a:t>noreader</a:t>
            </a:r>
            <a:r>
              <a:rPr lang="zh-CN" altLang="en-US" dirty="0"/>
              <a:t>和</a:t>
            </a:r>
            <a:r>
              <a:rPr lang="en-US" altLang="zh-CN" dirty="0" err="1"/>
              <a:t>nowriter</a:t>
            </a:r>
            <a:r>
              <a:rPr lang="zh-CN" altLang="en-US" dirty="0"/>
              <a:t>两个锁。</a:t>
            </a:r>
            <a:endParaRPr lang="en-US" altLang="zh-CN" dirty="0"/>
          </a:p>
          <a:p>
            <a:r>
              <a:rPr lang="zh-CN" altLang="en-US" dirty="0"/>
              <a:t>一方面，其他读者和写者不能同时访问临界区。</a:t>
            </a:r>
            <a:endParaRPr lang="en-US" altLang="zh-CN" dirty="0"/>
          </a:p>
          <a:p>
            <a:r>
              <a:rPr lang="zh-CN" altLang="en-US" dirty="0"/>
              <a:t>另一方面，</a:t>
            </a:r>
            <a:r>
              <a:rPr lang="en-US" altLang="zh-CN" dirty="0" err="1"/>
              <a:t>writeSwitch</a:t>
            </a:r>
            <a:r>
              <a:rPr lang="zh-CN" altLang="en-US" dirty="0"/>
              <a:t> 允许其他写者通过，并在</a:t>
            </a:r>
            <a:r>
              <a:rPr lang="en-US" altLang="zh-CN" dirty="0" err="1"/>
              <a:t>noWriter</a:t>
            </a:r>
            <a:r>
              <a:rPr lang="zh-CN" altLang="en-US" dirty="0"/>
              <a:t>等待。但是读者只能在</a:t>
            </a:r>
            <a:r>
              <a:rPr lang="en-US" altLang="zh-CN" dirty="0" err="1"/>
              <a:t>noReader</a:t>
            </a:r>
            <a:r>
              <a:rPr lang="zh-CN" altLang="en-US" dirty="0"/>
              <a:t>等待。</a:t>
            </a:r>
            <a:endParaRPr lang="en-US" altLang="zh-CN" dirty="0"/>
          </a:p>
          <a:p>
            <a:r>
              <a:rPr lang="zh-CN" altLang="en-US" dirty="0"/>
              <a:t>这样，所有排队的写者能够通过临界区，而不需要</a:t>
            </a:r>
            <a:r>
              <a:rPr lang="en-US" altLang="zh-CN" dirty="0"/>
              <a:t>signal</a:t>
            </a:r>
            <a:r>
              <a:rPr lang="zh-CN" altLang="en-US" dirty="0"/>
              <a:t> </a:t>
            </a:r>
            <a:r>
              <a:rPr lang="en-US" altLang="zh-CN" dirty="0" err="1"/>
              <a:t>noreader</a:t>
            </a:r>
            <a:r>
              <a:rPr lang="zh-CN" altLang="en-US" dirty="0"/>
              <a:t>。当最后一个写者离开，</a:t>
            </a:r>
            <a:r>
              <a:rPr lang="en-US" altLang="zh-CN" dirty="0" err="1"/>
              <a:t>noreader</a:t>
            </a:r>
            <a:r>
              <a:rPr lang="zh-CN" altLang="en-US" dirty="0"/>
              <a:t>才解锁。写者才能进入。</a:t>
            </a:r>
          </a:p>
        </p:txBody>
      </p:sp>
      <p:sp>
        <p:nvSpPr>
          <p:cNvPr id="4" name="灯片编号占位符 3"/>
          <p:cNvSpPr>
            <a:spLocks noGrp="1"/>
          </p:cNvSpPr>
          <p:nvPr>
            <p:ph type="sldNum" sz="quarter" idx="10"/>
          </p:nvPr>
        </p:nvSpPr>
        <p:spPr/>
        <p:txBody>
          <a:bodyPr/>
          <a:lstStyle/>
          <a:p>
            <a:fld id="{2392188F-5128-4929-AAA2-04E11469B65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86238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幻灯片图像占位符 104861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614" name="备注占位符 1048613"/>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endParaRPr lang="zh-CN" altLang="en-US"/>
          </a:p>
        </p:txBody>
      </p:sp>
      <p:sp>
        <p:nvSpPr>
          <p:cNvPr id="1048615" name="文本框 1048614"/>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7</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04859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596" name="备注占位符 1048595"/>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dirty="0"/>
              <a:t>  一个等待顾客需要请求mutex的唯一原因就是更新eating和waiting的状态。所以解决这个问题的办法是让离开的顾客进行更新，因为他们拥有mutex。当最后离开的顾客释放了mutex，eating已经更新过，所以新到来的顾客能看到正确的状态，并根据需要阻塞。这个模式也叫"我帮你做"，因为离开线程做了逻辑上属于等待线程的工作。</a:t>
            </a:r>
          </a:p>
        </p:txBody>
      </p:sp>
      <p:sp>
        <p:nvSpPr>
          <p:cNvPr id="1048597" name="文本框 1048596"/>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9</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04859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596" name="备注占位符 1048595"/>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r>
              <a:rPr lang="en-US" altLang="en-US" dirty="0"/>
              <a:t>  一个等待顾客需要请求mutex的唯一原因就是更新eating和waiting的状态。所以解决这个问题的办法是让离开的顾客进行更新，因为他们拥有mutex。当最后离开的顾客释放了mutex，eating已经更新过，所以新到来的顾客能看到正确的状态，并根据需要阻塞。这个模式也叫"我帮你做"，因为离开线程做了逻辑上属于等待线程的工作。</a:t>
            </a:r>
          </a:p>
        </p:txBody>
      </p:sp>
      <p:sp>
        <p:nvSpPr>
          <p:cNvPr id="1048597" name="文本框 1048596"/>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10</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幻灯片图像占位符 104858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586" name="备注占位符 1048585"/>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endParaRPr lang="en-US" altLang="en-US"/>
          </a:p>
        </p:txBody>
      </p:sp>
      <p:sp>
        <p:nvSpPr>
          <p:cNvPr id="1048587" name="文本框 1048586"/>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11</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幻灯片图像占位符 104858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lIns="91440" tIns="45720" rIns="91440" bIns="45720" anchor="ctr"/>
          <a:lstStyle/>
          <a:p>
            <a:endParaRPr/>
          </a:p>
        </p:txBody>
      </p:sp>
      <p:sp>
        <p:nvSpPr>
          <p:cNvPr id="1048586" name="备注占位符 1048585"/>
          <p:cNvSpPr>
            <a:spLocks noGrp="1"/>
          </p:cNvSpPr>
          <p:nvPr>
            <p:ph type="body" idx="1"/>
          </p:nvPr>
        </p:nvSpPr>
        <p:spPr bwMode="auto">
          <a:xfrm>
            <a:off x="685800" y="4343400"/>
            <a:ext cx="5486400" cy="4114800"/>
          </a:xfrm>
          <a:prstGeom prst="rect">
            <a:avLst/>
          </a:prstGeom>
          <a:noFill/>
          <a:ln>
            <a:noFill/>
          </a:ln>
        </p:spPr>
        <p:txBody>
          <a:bodyPr lIns="91440" tIns="45720" rIns="91440" bIns="45720" anchor="t"/>
          <a:lstStyle/>
          <a:p>
            <a:endParaRPr lang="en-US" altLang="en-US"/>
          </a:p>
        </p:txBody>
      </p:sp>
      <p:sp>
        <p:nvSpPr>
          <p:cNvPr id="1048587" name="文本框 1048586"/>
          <p:cNvSpPr txBox="1"/>
          <p:nvPr/>
        </p:nvSpPr>
        <p:spPr>
          <a:xfrm>
            <a:off x="3884612" y="8685212"/>
            <a:ext cx="2971800" cy="457200"/>
          </a:xfrm>
          <a:prstGeom prst="rect">
            <a:avLst/>
          </a:prstGeom>
          <a:noFill/>
          <a:ln>
            <a:noFill/>
          </a:ln>
        </p:spPr>
        <p:txBody>
          <a:bodyPr lIns="91440" tIns="45720" rIns="91440" bIns="45720" anchor="b"/>
          <a:lstStyle/>
          <a:p>
            <a:pPr lvl="0" algn="r" eaLnBrk="1" latinLnBrk="1" hangingPunct="1"/>
            <a:fld id="{566ABCEB-ACFC-4714-9973-3DA970169C29}" type="slidenum">
              <a:rPr lang="zh-CN" altLang="en-US" sz="1200"/>
              <a:pPr lvl="0" algn="r" eaLnBrk="1" latinLnBrk="1" hangingPunct="1"/>
              <a:t>12</a:t>
            </a:fld>
            <a:endParaRPr lang="zh-CN" altLang="en-US" sz="1200"/>
          </a:p>
        </p:txBody>
      </p:sp>
    </p:spTree>
    <p:extLst>
      <p:ext uri="{BB962C8B-B14F-4D97-AF65-F5344CB8AC3E}">
        <p14:creationId xmlns:p14="http://schemas.microsoft.com/office/powerpoint/2010/main" val="117982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18"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1048619"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64" name="标题 1"/>
          <p:cNvSpPr>
            <a:spLocks noGrp="1"/>
          </p:cNvSpPr>
          <p:nvPr>
            <p:ph type="title"/>
          </p:nvPr>
        </p:nvSpPr>
        <p:spPr/>
        <p:txBody>
          <a:bodyPr/>
          <a:lstStyle/>
          <a:p>
            <a:r>
              <a:rPr lang="zh-CN" altLang="en-US"/>
              <a:t>单击此处编辑母版标题样式</a:t>
            </a:r>
          </a:p>
        </p:txBody>
      </p:sp>
      <p:sp>
        <p:nvSpPr>
          <p:cNvPr id="1048665"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649"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1048650"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ext uri="{D42A27DB-BD31-4B8C-83A1-F6EECF244321}">
                <p14:modId xmlns:p14="http://schemas.microsoft.com/office/powerpoint/2010/main" val="1772118059"/>
              </p:ext>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name="BMP 图像" r:id="rId2" imgW="9161905" imgH="704948" progId="PBrush">
                  <p:embed/>
                </p:oleObj>
              </mc:Choice>
              <mc:Fallback>
                <p:oleObj name="BMP 图像" r:id="rId2" imgW="9161905" imgH="704948"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98138019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pPr latinLnBrk="0"/>
            <a:r>
              <a:rPr lang="zh-CN" altLang="en-US" sz="1600" b="1" kern="1200" dirty="0">
                <a:solidFill>
                  <a:srgbClr val="000000"/>
                </a:solidFill>
                <a:latin typeface="Times New Roman" pitchFamily="18" charset="0"/>
                <a:ea typeface="华文仿宋"/>
                <a:cs typeface="华文仿宋"/>
              </a:rPr>
              <a:t>北京航空航天大学                                计算机学院</a:t>
            </a:r>
          </a:p>
        </p:txBody>
      </p:sp>
    </p:spTree>
    <p:extLst>
      <p:ext uri="{BB962C8B-B14F-4D97-AF65-F5344CB8AC3E}">
        <p14:creationId xmlns:p14="http://schemas.microsoft.com/office/powerpoint/2010/main" val="272202422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3368638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47683DF9-294A-46B2-B2A9-741C745746A1}"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96159037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FE5E8F7A-5601-41C2-983E-AE6A3280D327}"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245002190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6190813"/>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B629B91F-4CD0-4CB9-AB06-EDE3346DC620}"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3965271758"/>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4CDCF00F-797F-4394-B7CB-80B8BEE56974}"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392114571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3" name="标题 1"/>
          <p:cNvSpPr>
            <a:spLocks noGrp="1"/>
          </p:cNvSpPr>
          <p:nvPr>
            <p:ph type="title"/>
          </p:nvPr>
        </p:nvSpPr>
        <p:spPr/>
        <p:txBody>
          <a:bodyPr/>
          <a:lstStyle/>
          <a:p>
            <a:r>
              <a:rPr lang="zh-CN" altLang="en-US"/>
              <a:t>单击此处编辑母版标题样式</a:t>
            </a:r>
          </a:p>
        </p:txBody>
      </p:sp>
      <p:sp>
        <p:nvSpPr>
          <p:cNvPr id="1048584"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44D6FA83-D2BE-4E13-AFDF-E4D06E854AC6}"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1593798102"/>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CE32FF86-1C38-4121-AD9B-A6BA7EEBFEA3}"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1336293907"/>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latinLnBrk="0">
              <a:defRPr/>
            </a:pPr>
            <a:fld id="{55D6D429-5464-4809-913A-4436523C9EE6}"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2094798302"/>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latinLnBrk="0">
              <a:defRPr/>
            </a:pPr>
            <a:endParaRPr lang="en-US" altLang="zh-CN" sz="3600" kern="1200">
              <a:solidFill>
                <a:srgbClr val="000000"/>
              </a:solidFill>
              <a:latin typeface="Times New Roman" pitchFamily="18" charset="0"/>
              <a:ea typeface="华文仿宋"/>
              <a:cs typeface="华文仿宋"/>
            </a:endParaRPr>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latinLnBrk="0">
              <a:defRPr/>
            </a:pPr>
            <a:fld id="{D0EFB509-6A30-49FF-A099-72772AAB8524}" type="slidenum">
              <a:rPr lang="zh-CN" altLang="en-US" sz="3600" kern="1200">
                <a:solidFill>
                  <a:srgbClr val="000000"/>
                </a:solidFill>
                <a:latin typeface="Times New Roman" pitchFamily="18" charset="0"/>
                <a:ea typeface="华文仿宋"/>
                <a:cs typeface="华文仿宋"/>
              </a:rPr>
              <a:pPr latinLnBrk="0">
                <a:defRPr/>
              </a:pPr>
              <a:t>‹#›</a:t>
            </a:fld>
            <a:endParaRPr lang="en-US" altLang="zh-CN" sz="3600" kern="120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83139214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59"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1048660"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61" name="标题 1"/>
          <p:cNvSpPr>
            <a:spLocks noGrp="1"/>
          </p:cNvSpPr>
          <p:nvPr>
            <p:ph type="title"/>
          </p:nvPr>
        </p:nvSpPr>
        <p:spPr/>
        <p:txBody>
          <a:bodyPr/>
          <a:lstStyle/>
          <a:p>
            <a:r>
              <a:rPr lang="zh-CN" altLang="en-US"/>
              <a:t>单击此处编辑母版标题样式</a:t>
            </a:r>
          </a:p>
        </p:txBody>
      </p:sp>
      <p:sp>
        <p:nvSpPr>
          <p:cNvPr id="1048662"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3"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54" name="标题 1"/>
          <p:cNvSpPr>
            <a:spLocks noGrp="1"/>
          </p:cNvSpPr>
          <p:nvPr>
            <p:ph type="title"/>
          </p:nvPr>
        </p:nvSpPr>
        <p:spPr/>
        <p:txBody>
          <a:bodyPr/>
          <a:lstStyle/>
          <a:p>
            <a:r>
              <a:rPr lang="zh-CN" altLang="en-US"/>
              <a:t>单击此处编辑母版标题样式</a:t>
            </a:r>
          </a:p>
        </p:txBody>
      </p:sp>
      <p:sp>
        <p:nvSpPr>
          <p:cNvPr id="1048655"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56"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7"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58"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6" name="标题 1"/>
          <p:cNvSpPr>
            <a:spLocks noGrp="1"/>
          </p:cNvSpPr>
          <p:nvPr>
            <p:ph type="title"/>
          </p:nvPr>
        </p:nvSpPr>
        <p:spPr/>
        <p:txBody>
          <a:bodyPr/>
          <a:lstStyle/>
          <a:p>
            <a:r>
              <a:rPr lang="zh-CN" altLang="en-US"/>
              <a:t>单击此处编辑母版标题样式</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46"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104864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8"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51"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652"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charset="0"/>
              <a:buNone/>
            </a:pPr>
            <a:endParaRPr kumimoji="0" lang="zh-CN" altLang="en-US" sz="3200" b="0" i="0" u="none" strike="noStrike" kern="1200" cap="none" spc="0" normalizeH="0" baseline="0" noProof="0">
              <a:ln>
                <a:noFill/>
              </a:ln>
              <a:solidFill>
                <a:schemeClr val="tx1"/>
              </a:solidFill>
              <a:effectLst/>
              <a:uLnTx/>
              <a:uFillTx/>
              <a:latin typeface="+mn-lt"/>
              <a:ea typeface="+mn-ea"/>
              <a:cs typeface="宋体" charset="0"/>
            </a:endParaRPr>
          </a:p>
        </p:txBody>
      </p:sp>
      <p:sp>
        <p:nvSpPr>
          <p:cNvPr id="1048653"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标题占位符 1048575"/>
          <p:cNvSpPr>
            <a:spLocks noGrp="1"/>
          </p:cNvSpPr>
          <p:nvPr>
            <p:ph type="title"/>
          </p:nvPr>
        </p:nvSpPr>
        <p:spPr>
          <a:xfrm>
            <a:off x="457200" y="274637"/>
            <a:ext cx="8229600" cy="1143000"/>
          </a:xfrm>
          <a:prstGeom prst="rect">
            <a:avLst/>
          </a:prstGeom>
          <a:noFill/>
          <a:ln>
            <a:noFill/>
          </a:ln>
        </p:spPr>
        <p:txBody>
          <a:bodyPr lIns="91440" tIns="45720" rIns="91440" bIns="45720" anchor="ctr"/>
          <a:lstStyle/>
          <a:p>
            <a:pPr lvl="0"/>
            <a:r>
              <a:rPr lang="zh-CN" altLang="en-US"/>
              <a:t>单击此处编辑母版标题样式</a:t>
            </a:r>
          </a:p>
        </p:txBody>
      </p:sp>
      <p:sp>
        <p:nvSpPr>
          <p:cNvPr id="1048577" name="文本占位符 1048576"/>
          <p:cNvSpPr>
            <a:spLocks noGrp="1"/>
          </p:cNvSpPr>
          <p:nvPr>
            <p:ph type="body" idx="1"/>
          </p:nvPr>
        </p:nvSpPr>
        <p:spPr>
          <a:xfrm>
            <a:off x="457200" y="1600200"/>
            <a:ext cx="8229600" cy="4525962"/>
          </a:xfrm>
          <a:prstGeom prst="rect">
            <a:avLst/>
          </a:prstGeom>
          <a:noFill/>
          <a:ln>
            <a:noFill/>
          </a:ln>
        </p:spPr>
        <p:txBody>
          <a:bodyPr lIns="91440" tIns="45720" rIns="91440" bIns="45720"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457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eaLnBrk="1" latinLnBrk="1" hangingPunct="1"/>
            <a:fld id="{566ABCEB-ACFC-4714-9973-3DA970169C29}" type="datetime1">
              <a:rPr lang="zh-CN" altLang="en-US" sz="1200">
                <a:solidFill>
                  <a:srgbClr val="898989"/>
                </a:solidFill>
              </a:rPr>
              <a:pPr lvl="0" eaLnBrk="1" latinLnBrk="1" hangingPunct="1"/>
              <a:t>2024/4/24</a:t>
            </a:fld>
            <a:endParaRPr lang="zh-CN" altLang="en-US" sz="1200">
              <a:solidFill>
                <a:srgbClr val="898989"/>
              </a:solidFill>
            </a:endParaRPr>
          </a:p>
        </p:txBody>
      </p:sp>
      <p:sp>
        <p:nvSpPr>
          <p:cNvPr id="1048579" name="页脚占位符 1048578"/>
          <p:cNvSpPr>
            <a:spLocks noGrp="1"/>
          </p:cNvSpPr>
          <p:nvPr>
            <p:ph type="ftr" sz="quarter" idx="3"/>
          </p:nvPr>
        </p:nvSpPr>
        <p:spPr>
          <a:xfrm>
            <a:off x="3124200" y="6356350"/>
            <a:ext cx="2895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ctr" eaLnBrk="1" latinLnBrk="1" hangingPunct="1"/>
            <a:endParaRPr lang="zh-CN" altLang="en-US" sz="1200">
              <a:solidFill>
                <a:srgbClr val="898989"/>
              </a:solidFill>
            </a:endParaRPr>
          </a:p>
        </p:txBody>
      </p:sp>
      <p:sp>
        <p:nvSpPr>
          <p:cNvPr id="1048580" name="灯片编号占位符 1048579"/>
          <p:cNvSpPr>
            <a:spLocks noGrp="1"/>
          </p:cNvSpPr>
          <p:nvPr>
            <p:ph type="sldNum" sz="quarter" idx="4"/>
          </p:nvPr>
        </p:nvSpPr>
        <p:spPr>
          <a:xfrm>
            <a:off x="6553200" y="6356350"/>
            <a:ext cx="2133600" cy="365125"/>
          </a:xfrm>
          <a:prstGeom prst="rect">
            <a:avLst/>
          </a:prstGeom>
          <a:no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charset="0"/>
                <a:ea typeface="宋体" charset="-122"/>
                <a:sym typeface="Calibri" charset="0"/>
              </a:defRPr>
            </a:lvl5pPr>
          </a:lstStyle>
          <a:p>
            <a:pPr lvl="0" algn="r" eaLnBrk="1" latinLnBrk="1" hangingPunct="1"/>
            <a:fld id="{566ABCEB-ACFC-4714-9973-3DA970169C29}" type="slidenum">
              <a:rPr lang="zh-CN" altLang="en-US" sz="1200">
                <a:solidFill>
                  <a:srgbClr val="898989"/>
                </a:solidFill>
              </a:rPr>
              <a:pPr lvl="0" algn="r" eaLnBrk="1" latinLnBrk="1" hangingPunct="1"/>
              <a:t>‹#›</a:t>
            </a:fld>
            <a:endParaRPr lang="zh-CN" altLang="en-US"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ftr="0" dt="0"/>
  <p:txStyles>
    <p:titleStyle>
      <a:lvl1pPr algn="ctr" rtl="0" eaLnBrk="0" fontAlgn="base" hangingPunct="0">
        <a:spcBef>
          <a:spcPct val="0"/>
        </a:spcBef>
        <a:spcAft>
          <a:spcPct val="0"/>
        </a:spcAft>
        <a:defRPr sz="4400" kern="1200">
          <a:solidFill>
            <a:schemeClr val="tx1"/>
          </a:solidFill>
          <a:latin typeface="+mj-lt"/>
          <a:ea typeface="+mj-ea"/>
          <a:cs typeface="宋体" charset="0"/>
        </a:defRPr>
      </a:lvl1pPr>
      <a:lvl2pPr algn="ctr" rtl="0" eaLnBrk="0" fontAlgn="base" hangingPunct="0">
        <a:spcBef>
          <a:spcPct val="0"/>
        </a:spcBef>
        <a:spcAft>
          <a:spcPct val="0"/>
        </a:spcAft>
        <a:defRPr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宋体"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宋体"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宋体"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宋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latinLnBrk="0">
              <a:spcBef>
                <a:spcPct val="50000"/>
              </a:spcBef>
              <a:defRPr/>
            </a:pPr>
            <a:r>
              <a:rPr lang="zh-CN" altLang="en-US" kern="1200">
                <a:solidFill>
                  <a:srgbClr val="FFFFFF"/>
                </a:solidFill>
                <a:latin typeface="Times New Roman" pitchFamily="18" charset="0"/>
                <a:ea typeface="华文行楷" pitchFamily="2" charset="-122"/>
                <a:cs typeface="华文仿宋"/>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latinLnBrk="0">
              <a:defRPr/>
            </a:pPr>
            <a:fld id="{C4BC2169-558D-414C-A7F6-90D670A3397E}" type="slidenum">
              <a:rPr lang="zh-CN" altLang="en-US" sz="1600" kern="1200">
                <a:solidFill>
                  <a:srgbClr val="FFFFFF"/>
                </a:solidFill>
                <a:latin typeface="Times New Roman" pitchFamily="18" charset="0"/>
                <a:ea typeface="宋体" pitchFamily="2" charset="-122"/>
                <a:cs typeface="华文仿宋"/>
              </a:rPr>
              <a:pPr algn="ctr" latinLnBrk="0">
                <a:defRPr/>
              </a:pPr>
              <a:t>‹#›</a:t>
            </a:fld>
            <a:endParaRPr lang="en-US" altLang="zh-CN" sz="1600" kern="1200">
              <a:solidFill>
                <a:srgbClr val="FFFFFF"/>
              </a:solidFill>
              <a:latin typeface="Times New Roman" pitchFamily="18" charset="0"/>
              <a:ea typeface="宋体" pitchFamily="2" charset="-122"/>
              <a:cs typeface="华文仿宋"/>
            </a:endParaRPr>
          </a:p>
        </p:txBody>
      </p:sp>
    </p:spTree>
    <p:extLst>
      <p:ext uri="{BB962C8B-B14F-4D97-AF65-F5344CB8AC3E}">
        <p14:creationId xmlns:p14="http://schemas.microsoft.com/office/powerpoint/2010/main" val="24759080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标题 1048615"/>
          <p:cNvSpPr>
            <a:spLocks noGrp="1"/>
          </p:cNvSpPr>
          <p:nvPr>
            <p:ph type="ctrTitle"/>
          </p:nvPr>
        </p:nvSpPr>
        <p:spPr>
          <a:xfrm>
            <a:off x="685800" y="2130425"/>
            <a:ext cx="7772400" cy="1470025"/>
          </a:xfrm>
          <a:prstGeom prst="rect">
            <a:avLst/>
          </a:prstGeom>
          <a:noFill/>
          <a:ln>
            <a:noFill/>
          </a:ln>
        </p:spPr>
        <p:txBody>
          <a:bodyPr lIns="91440" tIns="45720" rIns="91440" bIns="45720" anchor="ctr"/>
          <a:lstStyle>
            <a:lvl1pPr algn="ctr">
              <a:defRPr sz="4400"/>
            </a:lvl1pPr>
          </a:lstStyle>
          <a:p>
            <a:pPr lvl="0" eaLnBrk="1" latinLnBrk="1" hangingPunct="1"/>
            <a:r>
              <a:rPr lang="zh-CN" altLang="en-US" sz="6000"/>
              <a:t>计算机操作系统</a:t>
            </a:r>
          </a:p>
        </p:txBody>
      </p:sp>
      <p:sp>
        <p:nvSpPr>
          <p:cNvPr id="1048617" name="副标题 1048616"/>
          <p:cNvSpPr>
            <a:spLocks noGrp="1"/>
          </p:cNvSpPr>
          <p:nvPr>
            <p:ph type="subTitle" idx="1"/>
          </p:nvPr>
        </p:nvSpPr>
        <p:spPr>
          <a:xfrm>
            <a:off x="3419872" y="4293096"/>
            <a:ext cx="2448272" cy="1114425"/>
          </a:xfrm>
          <a:prstGeom prst="rect">
            <a:avLst/>
          </a:prstGeom>
          <a:noFill/>
          <a:ln>
            <a:noFill/>
          </a:ln>
        </p:spPr>
        <p:txBody>
          <a:bodyPr lIns="91440" tIns="45720" rIns="91440" bIns="45720" anchor="t"/>
          <a:lstStyle>
            <a:lvl1pPr marL="0" algn="ctr">
              <a:buNone/>
              <a:defRPr sz="3200">
                <a:solidFill>
                  <a:schemeClr val="dk1"/>
                </a:solidFill>
              </a:defRPr>
            </a:lvl1pPr>
            <a:lvl2pPr marL="457200" algn="ctr">
              <a:buNone/>
            </a:lvl2pPr>
            <a:lvl3pPr marL="914400" algn="ctr">
              <a:buNone/>
            </a:lvl3pPr>
            <a:lvl4pPr marL="1371600" algn="ctr">
              <a:buNone/>
            </a:lvl4pPr>
            <a:lvl5pPr marL="1828800" algn="ctr">
              <a:buNone/>
            </a:lvl5pPr>
          </a:lstStyle>
          <a:p>
            <a:pPr lvl="0" algn="l" eaLnBrk="1" latinLnBrk="1" hangingPunct="1"/>
            <a:r>
              <a:rPr lang="zh-CN" altLang="en-US" sz="2400" dirty="0">
                <a:solidFill>
                  <a:srgbClr val="898989"/>
                </a:solidFill>
              </a:rPr>
              <a:t>作业</a:t>
            </a:r>
            <a:r>
              <a:rPr lang="en-US" altLang="zh-CN" sz="2400" dirty="0">
                <a:solidFill>
                  <a:srgbClr val="898989"/>
                </a:solidFill>
              </a:rPr>
              <a:t>4-</a:t>
            </a:r>
            <a:r>
              <a:rPr lang="zh-CN" altLang="en-US" sz="2400" dirty="0">
                <a:solidFill>
                  <a:srgbClr val="898989"/>
                </a:solidFill>
              </a:rPr>
              <a:t>进程同步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标题 1048592"/>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zh-CN" altLang="en-US"/>
              <a:t>寿司店问题</a:t>
            </a:r>
          </a:p>
        </p:txBody>
      </p:sp>
      <p:sp>
        <p:nvSpPr>
          <p:cNvPr id="1048594" name="矩形 1048593"/>
          <p:cNvSpPr/>
          <p:nvPr/>
        </p:nvSpPr>
        <p:spPr>
          <a:xfrm>
            <a:off x="251520" y="869245"/>
            <a:ext cx="8568952" cy="5940088"/>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en-US" sz="2000" dirty="0" err="1">
                <a:latin typeface="Heiti SC Light" charset="-122"/>
                <a:ea typeface="Heiti SC Light" charset="-122"/>
              </a:rPr>
              <a:t>mutex.wait</a:t>
            </a:r>
            <a:r>
              <a:rPr lang="en-US" altLang="en-US" sz="2000" dirty="0">
                <a:latin typeface="Heiti SC Light" charset="-122"/>
                <a:ea typeface="Heiti SC Light" charset="-122"/>
              </a:rPr>
              <a:t>() </a:t>
            </a:r>
          </a:p>
          <a:p>
            <a:pPr lvl="0" eaLnBrk="1" latinLnBrk="1" hangingPunct="1"/>
            <a:r>
              <a:rPr lang="en-US" altLang="en-US" sz="2000" dirty="0">
                <a:latin typeface="Heiti SC Light" charset="-122"/>
                <a:ea typeface="Heiti SC Light" charset="-122"/>
              </a:rPr>
              <a:t>if </a:t>
            </a:r>
            <a:r>
              <a:rPr lang="en-US" altLang="en-US" sz="2000" dirty="0" err="1">
                <a:latin typeface="Heiti SC Light" charset="-122"/>
                <a:ea typeface="Heiti SC Light" charset="-122"/>
              </a:rPr>
              <a:t>must_wait</a:t>
            </a:r>
            <a:r>
              <a:rPr lang="en-US" altLang="en-US" sz="2000" dirty="0">
                <a:latin typeface="Heiti SC Light" charset="-122"/>
                <a:ea typeface="Heiti SC Light" charset="-122"/>
              </a:rPr>
              <a:t>: //</a:t>
            </a:r>
            <a:r>
              <a:rPr lang="zh-CN" altLang="en-US" sz="2000" dirty="0">
                <a:latin typeface="Heiti SC Light" charset="-122"/>
                <a:ea typeface="Heiti SC Light" charset="-122"/>
              </a:rPr>
              <a:t>需要等待所有人离开</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waiting += 1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block.wait</a:t>
            </a:r>
            <a:r>
              <a:rPr lang="en-US" altLang="en-US" sz="2000" dirty="0">
                <a:latin typeface="Heiti SC Light" charset="-122"/>
                <a:ea typeface="Heiti SC Light" charset="-122"/>
              </a:rPr>
              <a:t>() </a:t>
            </a:r>
            <a:r>
              <a:rPr lang="en-US" altLang="zh-CN" sz="2000" dirty="0">
                <a:latin typeface="Heiti SC Light" charset="-122"/>
                <a:ea typeface="Heiti SC Light" charset="-122"/>
              </a:rPr>
              <a:t>//</a:t>
            </a:r>
            <a:r>
              <a:rPr lang="zh-CN" altLang="en-US" sz="2000" dirty="0">
                <a:latin typeface="Heiti SC Light" charset="-122"/>
                <a:ea typeface="Heiti SC Light" charset="-122"/>
              </a:rPr>
              <a:t>等待</a:t>
            </a:r>
            <a:r>
              <a:rPr lang="en-US" altLang="zh-CN" sz="2000" dirty="0">
                <a:latin typeface="Heiti SC Light" charset="-122"/>
                <a:ea typeface="Heiti SC Light" charset="-122"/>
              </a:rPr>
              <a:t>block</a:t>
            </a:r>
            <a:endParaRPr lang="en-US" altLang="en-US" sz="2000" dirty="0">
              <a:latin typeface="Heiti SC Light" charset="-122"/>
              <a:ea typeface="Heiti SC Light" charset="-122"/>
            </a:endParaRPr>
          </a:p>
          <a:p>
            <a:pPr lvl="0" eaLnBrk="1" latinLnBrk="1" hangingPunct="1"/>
            <a:r>
              <a:rPr lang="en-US" altLang="en-US" sz="2000" dirty="0">
                <a:latin typeface="Heiti SC Light" charset="-122"/>
                <a:ea typeface="Heiti SC Light" charset="-122"/>
              </a:rPr>
              <a:t>else: </a:t>
            </a:r>
            <a:r>
              <a:rPr lang="en-US" altLang="zh-CN" sz="2000" dirty="0">
                <a:latin typeface="Heiti SC Light" charset="-122"/>
                <a:ea typeface="Heiti SC Light" charset="-122"/>
              </a:rPr>
              <a:t>//</a:t>
            </a:r>
            <a:r>
              <a:rPr lang="zh-CN" altLang="en-US" sz="2000" dirty="0">
                <a:latin typeface="Heiti SC Light" charset="-122"/>
                <a:ea typeface="Heiti SC Light" charset="-122"/>
              </a:rPr>
              <a:t>可以直接吃，如果就坐后满了，后续需要等待</a:t>
            </a:r>
            <a:br>
              <a:rPr dirty="0"/>
            </a:br>
            <a:r>
              <a:rPr lang="zh-CN" altLang="en-US" sz="2000" dirty="0">
                <a:latin typeface="Heiti SC Light" charset="-122"/>
                <a:ea typeface="Heiti SC Light" charset="-122"/>
              </a:rPr>
              <a:t>     </a:t>
            </a:r>
            <a:r>
              <a:rPr lang="en-US" altLang="en-US" sz="2000" dirty="0">
                <a:latin typeface="Heiti SC Light" charset="-122"/>
                <a:ea typeface="Heiti SC Light" charset="-122"/>
              </a:rPr>
              <a:t>eating += 1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must_wait</a:t>
            </a:r>
            <a:r>
              <a:rPr lang="en-US" altLang="en-US" sz="2000" dirty="0">
                <a:latin typeface="Heiti SC Light" charset="-122"/>
                <a:ea typeface="Heiti SC Light" charset="-122"/>
              </a:rPr>
              <a:t> = (eating == 5)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 </a:t>
            </a:r>
          </a:p>
          <a:p>
            <a:pPr lvl="0" eaLnBrk="1" latinLnBrk="1" hangingPunct="1"/>
            <a:r>
              <a:rPr lang="en-US" altLang="en-US" sz="2000" dirty="0">
                <a:solidFill>
                  <a:srgbClr val="FF0000"/>
                </a:solidFill>
                <a:latin typeface="Heiti SC Light" charset="-122"/>
                <a:ea typeface="Heiti SC Light" charset="-122"/>
              </a:rPr>
              <a:t># eat sushi </a:t>
            </a:r>
          </a:p>
          <a:p>
            <a:pPr lvl="0" eaLnBrk="1" latinLnBrk="1" hangingPunct="1"/>
            <a:r>
              <a:rPr lang="en-US" altLang="en-US" sz="2000" dirty="0" err="1">
                <a:latin typeface="Heiti SC Light" charset="-122"/>
                <a:ea typeface="Heiti SC Light" charset="-122"/>
              </a:rPr>
              <a:t>mutex.wait</a:t>
            </a:r>
            <a:r>
              <a:rPr lang="en-US" altLang="en-US" sz="2000" dirty="0">
                <a:latin typeface="Heiti SC Light" charset="-122"/>
                <a:ea typeface="Heiti SC Light" charset="-122"/>
              </a:rPr>
              <a:t>() </a:t>
            </a:r>
          </a:p>
          <a:p>
            <a:pPr lvl="0" eaLnBrk="1" latinLnBrk="1" hangingPunct="1"/>
            <a:r>
              <a:rPr lang="en-US" altLang="en-US" sz="2000" dirty="0">
                <a:latin typeface="Heiti SC Light" charset="-122"/>
                <a:ea typeface="Heiti SC Light" charset="-122"/>
              </a:rPr>
              <a:t>eating -= 1 </a:t>
            </a:r>
            <a:r>
              <a:rPr lang="en-US" altLang="zh-CN" sz="2000" dirty="0">
                <a:latin typeface="Heiti SC Light" charset="-122"/>
                <a:ea typeface="Heiti SC Light" charset="-122"/>
              </a:rPr>
              <a:t>//</a:t>
            </a:r>
            <a:r>
              <a:rPr lang="zh-CN" altLang="en-US" sz="2000" dirty="0">
                <a:latin typeface="Heiti SC Light" charset="-122"/>
                <a:ea typeface="Heiti SC Light" charset="-122"/>
              </a:rPr>
              <a:t>吃完了</a:t>
            </a:r>
            <a:endParaRPr lang="en-US" altLang="en-US" sz="2000" dirty="0">
              <a:latin typeface="Heiti SC Light" charset="-122"/>
              <a:ea typeface="Heiti SC Light" charset="-122"/>
            </a:endParaRPr>
          </a:p>
          <a:p>
            <a:pPr lvl="0" eaLnBrk="1" latinLnBrk="1" hangingPunct="1"/>
            <a:r>
              <a:rPr lang="en-US" altLang="en-US" sz="2000" dirty="0">
                <a:latin typeface="Heiti SC Light" charset="-122"/>
                <a:ea typeface="Heiti SC Light" charset="-122"/>
              </a:rPr>
              <a:t>if eating == 0:  </a:t>
            </a:r>
            <a:r>
              <a:rPr lang="en-US" altLang="zh-CN" sz="2000" dirty="0">
                <a:latin typeface="Heiti SC Light" charset="-122"/>
                <a:ea typeface="Heiti SC Light" charset="-122"/>
              </a:rPr>
              <a:t>//</a:t>
            </a:r>
            <a:r>
              <a:rPr lang="zh-CN" altLang="en-US" sz="2000" dirty="0">
                <a:latin typeface="Heiti SC Light" charset="-122"/>
                <a:ea typeface="Heiti SC Light" charset="-122"/>
              </a:rPr>
              <a:t>如果最后一个顾客，可唤醒</a:t>
            </a:r>
            <a:r>
              <a:rPr lang="en-US" altLang="zh-CN" sz="2000" dirty="0">
                <a:latin typeface="Heiti SC Light" charset="-122"/>
                <a:ea typeface="Heiti SC Light" charset="-122"/>
              </a:rPr>
              <a:t>block</a:t>
            </a:r>
            <a:r>
              <a:rPr lang="zh-CN" altLang="en-US" sz="2000" dirty="0">
                <a:latin typeface="Heiti SC Light" charset="-122"/>
                <a:ea typeface="Heiti SC Light" charset="-122"/>
              </a:rPr>
              <a:t>上等待的顾客</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n = min(5, waiting) </a:t>
            </a:r>
            <a:r>
              <a:rPr lang="en-US" altLang="zh-CN" sz="2000" dirty="0">
                <a:latin typeface="Heiti SC Light" charset="-122"/>
                <a:ea typeface="Heiti SC Light" charset="-122"/>
              </a:rPr>
              <a:t>//</a:t>
            </a:r>
            <a:r>
              <a:rPr lang="zh-CN" altLang="en-US" sz="2000" dirty="0">
                <a:latin typeface="Heiti SC Light" charset="-122"/>
                <a:ea typeface="Heiti SC Light" charset="-122"/>
              </a:rPr>
              <a:t>最多</a:t>
            </a:r>
            <a:r>
              <a:rPr lang="en-US" altLang="zh-CN" sz="2000" dirty="0">
                <a:latin typeface="Heiti SC Light" charset="-122"/>
                <a:ea typeface="Heiti SC Light" charset="-122"/>
              </a:rPr>
              <a:t>5</a:t>
            </a:r>
            <a:r>
              <a:rPr lang="zh-CN" altLang="en-US" sz="2000" dirty="0">
                <a:latin typeface="Heiti SC Light" charset="-122"/>
                <a:ea typeface="Heiti SC Light" charset="-122"/>
              </a:rPr>
              <a:t>个顾客可以吃</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waiting -= n</a:t>
            </a:r>
          </a:p>
          <a:p>
            <a:pPr lvl="0" eaLnBrk="1" latinLnBrk="1" hangingPunct="1"/>
            <a:r>
              <a:rPr lang="zh-CN" altLang="en-US" sz="2000" dirty="0">
                <a:solidFill>
                  <a:srgbClr val="FF0000"/>
                </a:solidFill>
                <a:latin typeface="Heiti SC Light" charset="-122"/>
                <a:ea typeface="Heiti SC Light" charset="-122"/>
              </a:rPr>
              <a:t>      </a:t>
            </a:r>
            <a:r>
              <a:rPr lang="en-US" altLang="en-US" sz="2000" dirty="0">
                <a:solidFill>
                  <a:srgbClr val="FF0000"/>
                </a:solidFill>
                <a:latin typeface="Heiti SC Light" charset="-122"/>
                <a:ea typeface="Heiti SC Light" charset="-122"/>
              </a:rPr>
              <a:t>eating += n</a:t>
            </a:r>
          </a:p>
          <a:p>
            <a:pPr lvl="0" eaLnBrk="1" latinLnBrk="1" hangingPunct="1"/>
            <a:r>
              <a:rPr lang="zh-CN" altLang="en-US" sz="2000" dirty="0">
                <a:latin typeface="Heiti SC Light" charset="-122"/>
                <a:ea typeface="Heiti SC Light" charset="-122"/>
              </a:rPr>
              <a:t>     </a:t>
            </a:r>
            <a:r>
              <a:rPr lang="zh-CN" altLang="en-US" sz="2000" dirty="0">
                <a:solidFill>
                  <a:srgbClr val="FF0000"/>
                </a:solidFill>
                <a:latin typeface="Heiti SC Light" charset="-122"/>
                <a:ea typeface="Heiti SC Light" charset="-122"/>
              </a:rPr>
              <a:t> </a:t>
            </a:r>
            <a:r>
              <a:rPr lang="en-US" altLang="en-US" sz="2000" dirty="0" err="1">
                <a:solidFill>
                  <a:srgbClr val="FF0000"/>
                </a:solidFill>
                <a:latin typeface="Heiti SC Light" charset="-122"/>
                <a:ea typeface="Heiti SC Light" charset="-122"/>
              </a:rPr>
              <a:t>must_wait</a:t>
            </a:r>
            <a:r>
              <a:rPr lang="en-US" altLang="en-US" sz="2000" dirty="0">
                <a:solidFill>
                  <a:srgbClr val="FF0000"/>
                </a:solidFill>
                <a:latin typeface="Heiti SC Light" charset="-122"/>
                <a:ea typeface="Heiti SC Light" charset="-122"/>
              </a:rPr>
              <a:t> = (eating == 5) </a:t>
            </a:r>
            <a:r>
              <a:rPr lang="en-US" altLang="zh-CN" sz="2000" dirty="0">
                <a:latin typeface="Heiti SC Light" charset="-122"/>
                <a:ea typeface="Heiti SC Light" charset="-122"/>
              </a:rPr>
              <a:t>//reset </a:t>
            </a:r>
            <a:r>
              <a:rPr lang="en-US" altLang="zh-CN" sz="2000" dirty="0" err="1">
                <a:latin typeface="Heiti SC Light" charset="-122"/>
                <a:ea typeface="Heiti SC Light" charset="-122"/>
              </a:rPr>
              <a:t>must_wait</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block.signal</a:t>
            </a:r>
            <a:r>
              <a:rPr lang="en-US" altLang="en-US" sz="2000" dirty="0">
                <a:latin typeface="Heiti SC Light" charset="-122"/>
                <a:ea typeface="Heiti SC Light" charset="-122"/>
              </a:rPr>
              <a:t>(n) </a:t>
            </a:r>
            <a:r>
              <a:rPr lang="en-US" altLang="zh-CN" sz="2000" dirty="0">
                <a:latin typeface="Heiti SC Light" charset="-122"/>
                <a:ea typeface="Heiti SC Light" charset="-122"/>
              </a:rPr>
              <a:t>//</a:t>
            </a:r>
            <a:r>
              <a:rPr lang="zh-CN" altLang="en-US" sz="2000" dirty="0">
                <a:latin typeface="Heiti SC Light" charset="-122"/>
                <a:ea typeface="Heiti SC Light" charset="-122"/>
              </a:rPr>
              <a:t>唤醒</a:t>
            </a:r>
            <a:r>
              <a:rPr lang="en-US" altLang="zh-CN" sz="2000" dirty="0">
                <a:latin typeface="Heiti SC Light" charset="-122"/>
                <a:ea typeface="Heiti SC Light" charset="-122"/>
              </a:rPr>
              <a:t>n</a:t>
            </a:r>
            <a:r>
              <a:rPr lang="zh-CN" altLang="en-US" sz="2000" dirty="0">
                <a:latin typeface="Heiti SC Light" charset="-122"/>
                <a:ea typeface="Heiti SC Light" charset="-122"/>
              </a:rPr>
              <a:t>个顾客</a:t>
            </a:r>
            <a:endParaRPr lang="en-US" altLang="en-US" sz="2000" dirty="0">
              <a:latin typeface="Heiti SC Light" charset="-122"/>
              <a:ea typeface="Heiti SC Light" charset="-122"/>
            </a:endParaRPr>
          </a:p>
          <a:p>
            <a:pPr lvl="0" eaLnBrk="1" latinLnBrk="1" hangingPunct="1"/>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a:t>
            </a:r>
          </a:p>
        </p:txBody>
      </p:sp>
      <p:sp>
        <p:nvSpPr>
          <p:cNvPr id="2" name="Rounded Rectangle 1"/>
          <p:cNvSpPr/>
          <p:nvPr/>
        </p:nvSpPr>
        <p:spPr>
          <a:xfrm>
            <a:off x="0" y="0"/>
            <a:ext cx="9036496" cy="12056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1800" dirty="0"/>
              <a:t> 一个等待顾客需要请求mutex的唯一原因就是更新eating和waiting的状态。所以解决这个问题的办法是让离开的顾客进行更新，因为他们拥有mutex。当最后离开的顾客释放了mutex，eating已经更新过，所以新到来的顾客能看到正确的状态，并根据需要阻塞。这个模式也叫"我帮你做"，因为离开线程做了逻辑上属于等待线程的工作。</a:t>
            </a:r>
            <a:endParaRPr lang="en-US" sz="1800" dirty="0"/>
          </a:p>
        </p:txBody>
      </p:sp>
    </p:spTree>
    <p:extLst>
      <p:ext uri="{BB962C8B-B14F-4D97-AF65-F5344CB8AC3E}">
        <p14:creationId xmlns:p14="http://schemas.microsoft.com/office/powerpoint/2010/main" val="132573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048580"/>
          <p:cNvSpPr>
            <a:spLocks noGrp="1"/>
          </p:cNvSpPr>
          <p:nvPr>
            <p:ph type="title"/>
          </p:nvPr>
        </p:nvSpPr>
        <p:spPr>
          <a:xfrm>
            <a:off x="457200" y="-100012"/>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3</a:t>
            </a:r>
            <a:r>
              <a:rPr lang="zh-CN" altLang="en-US" dirty="0"/>
              <a:t> 进门问题</a:t>
            </a:r>
          </a:p>
        </p:txBody>
      </p:sp>
      <p:sp>
        <p:nvSpPr>
          <p:cNvPr id="1048582" name="矩形 1048581"/>
          <p:cNvSpPr/>
          <p:nvPr/>
        </p:nvSpPr>
        <p:spPr>
          <a:xfrm>
            <a:off x="395287" y="1412875"/>
            <a:ext cx="7848600" cy="2369880"/>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a:r>
              <a:rPr lang="en-US" altLang="zh-CN" dirty="0">
                <a:effectLst/>
                <a:latin typeface="SimHei" panose="02010609060101010101" pitchFamily="49" charset="-122"/>
                <a:ea typeface="SimHei" panose="02010609060101010101" pitchFamily="49" charset="-122"/>
                <a:cs typeface="Times New Roman" panose="02020603050405020304" pitchFamily="18" charset="0"/>
              </a:rPr>
              <a:t>1</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）请给出</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P</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V</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操作和信号量的物理意义。（</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2</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）一个软件公司有</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5</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名员工，每人刷卡上班。员工刷卡后需要等待，直到所有员工都刷卡后才能进入公司。为了避免拥挤，公司要求员工一个一个通过大门。所有员工都进入后，最后进入的员工负责关门。请用</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P</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a:t>
            </a:r>
            <a:r>
              <a:rPr lang="en-US" altLang="zh-CN" dirty="0">
                <a:effectLst/>
                <a:latin typeface="SimHei" panose="02010609060101010101" pitchFamily="49" charset="-122"/>
                <a:ea typeface="SimHei" panose="02010609060101010101" pitchFamily="49" charset="-122"/>
                <a:cs typeface="Times New Roman" panose="02020603050405020304" pitchFamily="18" charset="0"/>
              </a:rPr>
              <a:t>V</a:t>
            </a:r>
            <a:r>
              <a:rPr lang="zh-CN" altLang="zh-CN" dirty="0">
                <a:effectLst/>
                <a:latin typeface="SimHei" panose="02010609060101010101" pitchFamily="49" charset="-122"/>
                <a:ea typeface="SimHei" panose="02010609060101010101" pitchFamily="49" charset="-122"/>
                <a:cs typeface="Times New Roman" panose="02020603050405020304" pitchFamily="18" charset="0"/>
              </a:rPr>
              <a:t>操作实现员工之间的同步关系。</a:t>
            </a:r>
            <a:r>
              <a:rPr lang="zh-CN" altLang="zh-CN" sz="2800" dirty="0">
                <a:effectLst/>
                <a:latin typeface="SimHei" panose="02010609060101010101" pitchFamily="49" charset="-122"/>
                <a:ea typeface="SimHei" panose="02010609060101010101" pitchFamily="49" charset="-122"/>
              </a:rPr>
              <a:t> </a:t>
            </a:r>
            <a:endParaRPr lang="zh-CN" altLang="ja-JP" sz="3600" dirty="0">
              <a:latin typeface="SimHei" panose="02010609060101010101" pitchFamily="49" charset="-122"/>
              <a:ea typeface="SimHe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048580"/>
          <p:cNvSpPr>
            <a:spLocks noGrp="1"/>
          </p:cNvSpPr>
          <p:nvPr>
            <p:ph type="title"/>
          </p:nvPr>
        </p:nvSpPr>
        <p:spPr>
          <a:xfrm>
            <a:off x="457200" y="-100012"/>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3</a:t>
            </a:r>
            <a:r>
              <a:rPr lang="zh-CN" altLang="en-US" dirty="0"/>
              <a:t> 进门问题</a:t>
            </a:r>
          </a:p>
        </p:txBody>
      </p:sp>
      <p:sp>
        <p:nvSpPr>
          <p:cNvPr id="3" name="文本框 2">
            <a:extLst>
              <a:ext uri="{FF2B5EF4-FFF2-40B4-BE49-F238E27FC236}">
                <a16:creationId xmlns:a16="http://schemas.microsoft.com/office/drawing/2014/main" id="{4ABF9070-4D0A-ECD3-AD5D-730252462CF2}"/>
              </a:ext>
            </a:extLst>
          </p:cNvPr>
          <p:cNvSpPr txBox="1"/>
          <p:nvPr/>
        </p:nvSpPr>
        <p:spPr>
          <a:xfrm>
            <a:off x="251520" y="1412776"/>
            <a:ext cx="8712968" cy="4985980"/>
          </a:xfrm>
          <a:prstGeom prst="rect">
            <a:avLst/>
          </a:prstGeom>
          <a:noFill/>
        </p:spPr>
        <p:txBody>
          <a:bodyPr wrap="square">
            <a:spAutoFit/>
          </a:bodyPr>
          <a:lstStyle/>
          <a:p>
            <a:pPr marL="228600" indent="266700" algn="l">
              <a:lnSpc>
                <a:spcPct val="150000"/>
              </a:lnSpc>
            </a:pP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答：</a:t>
            </a:r>
            <a:endPar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8600" indent="266700" algn="l">
              <a:lnSpc>
                <a:spcPct val="150000"/>
              </a:lnSpc>
            </a:pP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1. P</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操作申请资源，</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V</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操作释放资源；信号量大于</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0</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时，表示资源的个数；信号量小于</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0</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时，绝对值表示等待进程的个数。</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2.</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zh-CN" altLang="en-US" kern="100" dirty="0">
                <a:solidFill>
                  <a:schemeClr val="tx1"/>
                </a:solidFill>
                <a:latin typeface="DengXian" panose="02010600030101010101" pitchFamily="2" charset="-122"/>
                <a:ea typeface="DengXian" panose="02010600030101010101" pitchFamily="2" charset="-122"/>
                <a:cs typeface="Times New Roman" panose="02020603050405020304" pitchFamily="18" charset="0"/>
              </a:rPr>
              <a:t>信号量和变量定义：</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p>
          <a:p>
            <a:pPr marL="226695"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n = 5 //the number of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员工</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count = 0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到达汇合点的线程数</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mutex = Semaphore(1)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保护</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count</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barrier = Semaphore(0)//</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线程到达之前都是</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0</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或者负值。到</a:t>
            </a:r>
            <a:r>
              <a:rPr lang="zh-CN" altLang="en-US"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达后取正值</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r>
              <a:rPr lang="en-US" altLang="zh-CN" sz="24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244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048580"/>
          <p:cNvSpPr>
            <a:spLocks noGrp="1"/>
          </p:cNvSpPr>
          <p:nvPr>
            <p:ph type="title"/>
          </p:nvPr>
        </p:nvSpPr>
        <p:spPr>
          <a:xfrm>
            <a:off x="457200" y="-100012"/>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3</a:t>
            </a:r>
            <a:r>
              <a:rPr lang="zh-CN" altLang="en-US"/>
              <a:t> 进门</a:t>
            </a:r>
            <a:r>
              <a:rPr lang="zh-CN" altLang="en-US" dirty="0"/>
              <a:t>问题</a:t>
            </a:r>
          </a:p>
        </p:txBody>
      </p:sp>
      <p:sp>
        <p:nvSpPr>
          <p:cNvPr id="3" name="文本框 2">
            <a:extLst>
              <a:ext uri="{FF2B5EF4-FFF2-40B4-BE49-F238E27FC236}">
                <a16:creationId xmlns:a16="http://schemas.microsoft.com/office/drawing/2014/main" id="{4ABF9070-4D0A-ECD3-AD5D-730252462CF2}"/>
              </a:ext>
            </a:extLst>
          </p:cNvPr>
          <p:cNvSpPr txBox="1"/>
          <p:nvPr/>
        </p:nvSpPr>
        <p:spPr>
          <a:xfrm>
            <a:off x="323528" y="836712"/>
            <a:ext cx="8229600" cy="6278642"/>
          </a:xfrm>
          <a:prstGeom prst="rect">
            <a:avLst/>
          </a:prstGeom>
          <a:noFill/>
        </p:spPr>
        <p:txBody>
          <a:bodyPr wrap="square">
            <a:spAutoFit/>
          </a:bodyPr>
          <a:lstStyle/>
          <a:p>
            <a:pPr marL="226695" indent="266700" algn="l"/>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第</a:t>
            </a:r>
            <a:r>
              <a:rPr lang="en-US" altLang="zh-CN" sz="2400" kern="100" dirty="0" err="1">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i</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个员工（）</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P(mutex);</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count = count + 1;</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if (count == n) </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4572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V(barrier) ;#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唤醒一个线程</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V(mutex);</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762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P(barrier)</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V(barrier)</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一旦线程被唤醒，有责任唤醒下一个线程</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P(mutex);</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count = count -1;</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if (count == 0) </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4572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P(barrier) ; #</a:t>
            </a:r>
            <a:r>
              <a:rPr lang="zh-CN"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关门</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1524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V(mutex);</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indent="266700" algn="l"/>
            <a:r>
              <a:rPr lang="en-US" altLang="zh-CN" sz="24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solidFill>
                <a:schemeClr val="tx1"/>
              </a:solidFill>
              <a:effectLst/>
              <a:latin typeface="DengXian" panose="02010600030101010101" pitchFamily="2" charset="-122"/>
              <a:ea typeface="DengXian" panose="02010600030101010101" pitchFamily="2" charset="-122"/>
              <a:cs typeface="Times New Roman" panose="02020603050405020304" pitchFamily="18" charset="0"/>
            </a:endParaRPr>
          </a:p>
          <a:p>
            <a:pPr marL="226695" indent="266700" algn="l"/>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705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标题 1048633"/>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4. </a:t>
            </a:r>
            <a:r>
              <a:rPr lang="zh-CN" altLang="en-US" dirty="0"/>
              <a:t>搜索插入删除问题</a:t>
            </a:r>
          </a:p>
        </p:txBody>
      </p:sp>
      <p:sp>
        <p:nvSpPr>
          <p:cNvPr id="1048635" name="矩形 1048634"/>
          <p:cNvSpPr/>
          <p:nvPr/>
        </p:nvSpPr>
        <p:spPr>
          <a:xfrm>
            <a:off x="395287" y="1582737"/>
            <a:ext cx="8497888" cy="4701540"/>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a:t>三个线程对一个单链表进行并发的访问，分别进行搜索、插入和删除。搜索线程仅仅读取链表，因此多个搜索线程可以并发。插入线程把数据项插入到链表最后的位置；多个插入线程必须互斥防止同时执行插入操作</a:t>
            </a:r>
            <a:r>
              <a:rPr lang="en-US" altLang="zh-CN" sz="2800"/>
              <a:t>. </a:t>
            </a:r>
            <a:r>
              <a:rPr lang="zh-CN" altLang="en-US" sz="2800"/>
              <a:t>一个插入线程可以和多个搜索线程并发执行。</a:t>
            </a:r>
          </a:p>
          <a:p>
            <a:pPr lvl="0" eaLnBrk="1" latinLnBrk="1" hangingPunct="1"/>
            <a:r>
              <a:rPr lang="zh-CN" altLang="en-US" sz="2800"/>
              <a:t>最后，删除线程可以从链表中任何一个位置删除数据。一次只能有一个删除线程执行；删除线程之间，删除线程和搜索线程，删除线程和插入线程都不能同时执行。</a:t>
            </a:r>
          </a:p>
          <a:p>
            <a:pPr lvl="0" eaLnBrk="1" latinLnBrk="1" hangingPunct="1"/>
            <a:r>
              <a:rPr lang="zh-CN" altLang="en-US" sz="2800"/>
              <a:t>请编写三类线程的同步互斥代码，描述这种三路的分类互斥问题。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标题 1048628"/>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4. </a:t>
            </a:r>
            <a:r>
              <a:rPr lang="zh-CN" altLang="en-US" dirty="0"/>
              <a:t>搜索插入删除问题</a:t>
            </a:r>
          </a:p>
        </p:txBody>
      </p:sp>
      <p:sp>
        <p:nvSpPr>
          <p:cNvPr id="1048630" name="矩形 1048629"/>
          <p:cNvSpPr/>
          <p:nvPr/>
        </p:nvSpPr>
        <p:spPr>
          <a:xfrm>
            <a:off x="684212" y="2564904"/>
            <a:ext cx="6048375" cy="3046988"/>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zh-CN" sz="3600" baseline="30000" dirty="0" err="1">
                <a:solidFill>
                  <a:srgbClr val="FF0000"/>
                </a:solidFill>
              </a:rPr>
              <a:t>Lightswitch</a:t>
            </a:r>
            <a:r>
              <a:rPr lang="en-US" altLang="zh-CN" sz="3600" baseline="30000" dirty="0">
                <a:solidFill>
                  <a:srgbClr val="FF0000"/>
                </a:solidFill>
              </a:rPr>
              <a:t> </a:t>
            </a:r>
            <a:r>
              <a:rPr lang="zh-CN" altLang="en-US" sz="3600" baseline="30000" dirty="0">
                <a:solidFill>
                  <a:srgbClr val="FF0000"/>
                </a:solidFill>
              </a:rPr>
              <a:t>实现</a:t>
            </a:r>
            <a:endParaRPr lang="en-US" altLang="en-US" sz="3600" baseline="30000" dirty="0">
              <a:solidFill>
                <a:srgbClr val="FF0000"/>
              </a:solidFill>
            </a:endParaRPr>
          </a:p>
          <a:p>
            <a:pPr lvl="0" eaLnBrk="1" latinLnBrk="1" hangingPunct="1"/>
            <a:endParaRPr lang="en-US" altLang="en-US" sz="3600" baseline="30000" dirty="0"/>
          </a:p>
          <a:p>
            <a:pPr lvl="0" eaLnBrk="1" latinLnBrk="1" hangingPunct="1"/>
            <a:r>
              <a:rPr lang="en-US" altLang="en-US" sz="3600" baseline="30000" dirty="0" err="1"/>
              <a:t>信号量定义</a:t>
            </a:r>
            <a:r>
              <a:rPr lang="en-US" altLang="en-US" sz="3600" baseline="30000" dirty="0"/>
              <a:t>：</a:t>
            </a:r>
          </a:p>
          <a:p>
            <a:pPr lvl="0" eaLnBrk="1" latinLnBrk="1" hangingPunct="1"/>
            <a:r>
              <a:rPr lang="en-US" altLang="en-US" sz="3600" baseline="30000" dirty="0" err="1"/>
              <a:t>insertMutex</a:t>
            </a:r>
            <a:r>
              <a:rPr lang="en-US" altLang="en-US" sz="3600" baseline="30000" dirty="0"/>
              <a:t> </a:t>
            </a:r>
            <a:r>
              <a:rPr lang="en-US" altLang="zh-CN" sz="3600" baseline="30000" dirty="0"/>
              <a:t>= Semaphore(1)</a:t>
            </a:r>
          </a:p>
          <a:p>
            <a:pPr lvl="0" eaLnBrk="1" latinLnBrk="1" hangingPunct="1"/>
            <a:r>
              <a:rPr lang="en-US" altLang="en-US" sz="3600" baseline="30000" dirty="0" err="1"/>
              <a:t>noSearcher</a:t>
            </a:r>
            <a:r>
              <a:rPr lang="en-US" altLang="en-US" sz="3600" baseline="30000" dirty="0"/>
              <a:t> = </a:t>
            </a:r>
            <a:r>
              <a:rPr lang="en-US" altLang="zh-CN" sz="3600" baseline="30000" dirty="0"/>
              <a:t>Semaphore(1)</a:t>
            </a:r>
          </a:p>
          <a:p>
            <a:pPr lvl="0" eaLnBrk="1" latinLnBrk="1" hangingPunct="1"/>
            <a:r>
              <a:rPr lang="en-US" altLang="en-US" sz="3600" baseline="30000" dirty="0" err="1"/>
              <a:t>noInserter</a:t>
            </a:r>
            <a:r>
              <a:rPr lang="en-US" altLang="en-US" sz="3600" baseline="30000" dirty="0"/>
              <a:t> = </a:t>
            </a:r>
            <a:r>
              <a:rPr lang="en-US" altLang="zh-CN" sz="3600" baseline="30000" dirty="0"/>
              <a:t>Semaphore(1)</a:t>
            </a:r>
          </a:p>
          <a:p>
            <a:pPr lvl="0" eaLnBrk="1" latinLnBrk="1" hangingPunct="1"/>
            <a:r>
              <a:rPr lang="en-US" altLang="en-US" sz="3600" baseline="30000" dirty="0" err="1"/>
              <a:t>searchSwitch</a:t>
            </a:r>
            <a:r>
              <a:rPr lang="en-US" altLang="en-US" sz="3600" baseline="30000" dirty="0"/>
              <a:t> = </a:t>
            </a:r>
            <a:r>
              <a:rPr lang="en-US" altLang="en-US" sz="3600" baseline="30000" dirty="0" err="1"/>
              <a:t>Lightswitch</a:t>
            </a:r>
            <a:r>
              <a:rPr lang="en-US" altLang="en-US" sz="3600" baseline="30000" dirty="0"/>
              <a:t>()</a:t>
            </a:r>
          </a:p>
          <a:p>
            <a:pPr lvl="0" eaLnBrk="1" latinLnBrk="1" hangingPunct="1"/>
            <a:r>
              <a:rPr lang="en-US" altLang="en-US" sz="3600" baseline="30000" dirty="0" err="1"/>
              <a:t>insertSwitch</a:t>
            </a:r>
            <a:r>
              <a:rPr lang="en-US" altLang="en-US" sz="3600" baseline="30000" dirty="0"/>
              <a:t> = </a:t>
            </a:r>
            <a:r>
              <a:rPr lang="en-US" altLang="en-US" sz="3600" baseline="30000" dirty="0" err="1"/>
              <a:t>Lightswitch</a:t>
            </a:r>
            <a:r>
              <a:rPr lang="en-US" altLang="en-US" sz="3600" baseline="30000" dirty="0"/>
              <a:t>()</a:t>
            </a:r>
          </a:p>
        </p:txBody>
      </p:sp>
    </p:spTree>
    <p:extLst>
      <p:ext uri="{BB962C8B-B14F-4D97-AF65-F5344CB8AC3E}">
        <p14:creationId xmlns:p14="http://schemas.microsoft.com/office/powerpoint/2010/main" val="267195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048638"/>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a:t>4.</a:t>
            </a:r>
            <a:r>
              <a:rPr lang="zh-CN" altLang="en-US"/>
              <a:t>搜索插入删除问题</a:t>
            </a:r>
          </a:p>
        </p:txBody>
      </p:sp>
      <p:sp>
        <p:nvSpPr>
          <p:cNvPr id="1048640" name="矩形 1048639"/>
          <p:cNvSpPr/>
          <p:nvPr/>
        </p:nvSpPr>
        <p:spPr>
          <a:xfrm>
            <a:off x="827086" y="1557337"/>
            <a:ext cx="6985273" cy="1241365"/>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t>搜索者：</a:t>
            </a:r>
          </a:p>
          <a:p>
            <a:pPr lvl="0" eaLnBrk="1" latinLnBrk="1" hangingPunct="1"/>
            <a:r>
              <a:rPr lang="en-US" altLang="en-US" sz="2800" baseline="30000" dirty="0" err="1"/>
              <a:t>searchSwitch.wait</a:t>
            </a:r>
            <a:r>
              <a:rPr lang="en-US" altLang="en-US" sz="2800" baseline="30000" dirty="0"/>
              <a:t>(</a:t>
            </a:r>
            <a:r>
              <a:rPr lang="en-US" altLang="en-US" sz="2800" baseline="30000" dirty="0" err="1"/>
              <a:t>noSearcher</a:t>
            </a:r>
            <a:r>
              <a:rPr lang="en-US" altLang="en-US" sz="2800" baseline="30000" dirty="0"/>
              <a:t>)//</a:t>
            </a:r>
            <a:r>
              <a:rPr lang="en-US" altLang="en-US" sz="2800" baseline="30000" dirty="0" err="1"/>
              <a:t>对noSearcher上锁</a:t>
            </a:r>
            <a:endParaRPr lang="en-US" altLang="en-US" sz="2800" baseline="30000" dirty="0"/>
          </a:p>
          <a:p>
            <a:pPr lvl="0" eaLnBrk="1" latinLnBrk="1" hangingPunct="1"/>
            <a:r>
              <a:rPr lang="en-US" altLang="en-US" sz="2800" baseline="30000" dirty="0"/>
              <a:t># critical section  //</a:t>
            </a:r>
            <a:r>
              <a:rPr lang="en-US" altLang="en-US" sz="2800" baseline="30000" dirty="0" err="1"/>
              <a:t>多个searcher互斥</a:t>
            </a:r>
            <a:endParaRPr lang="en-US" altLang="en-US" sz="2800" baseline="30000" dirty="0"/>
          </a:p>
          <a:p>
            <a:pPr lvl="0" eaLnBrk="1" latinLnBrk="1" hangingPunct="1"/>
            <a:r>
              <a:rPr lang="en-US" altLang="en-US" sz="2800" baseline="30000" dirty="0" err="1"/>
              <a:t>searchSwitch.signal</a:t>
            </a:r>
            <a:r>
              <a:rPr lang="en-US" altLang="en-US" sz="2800" baseline="30000" dirty="0"/>
              <a:t>(</a:t>
            </a:r>
            <a:r>
              <a:rPr lang="en-US" altLang="en-US" sz="2800" baseline="30000" dirty="0" err="1"/>
              <a:t>noSearcher</a:t>
            </a:r>
            <a:r>
              <a:rPr lang="en-US" altLang="en-US" sz="2800" baseline="30000" dirty="0"/>
              <a:t>)</a:t>
            </a:r>
          </a:p>
        </p:txBody>
      </p:sp>
      <p:sp>
        <p:nvSpPr>
          <p:cNvPr id="1048641" name="矩形 1048640"/>
          <p:cNvSpPr/>
          <p:nvPr/>
        </p:nvSpPr>
        <p:spPr>
          <a:xfrm>
            <a:off x="827086" y="2924175"/>
            <a:ext cx="5689129" cy="1815881"/>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t>插入者：</a:t>
            </a:r>
          </a:p>
          <a:p>
            <a:pPr lvl="0" eaLnBrk="1" latinLnBrk="1" hangingPunct="1"/>
            <a:r>
              <a:rPr lang="en-US" altLang="en-US" sz="2800" baseline="30000" dirty="0" err="1"/>
              <a:t>insertSwitch.wait</a:t>
            </a:r>
            <a:r>
              <a:rPr lang="en-US" altLang="en-US" sz="2800" baseline="30000" dirty="0"/>
              <a:t>(</a:t>
            </a:r>
            <a:r>
              <a:rPr lang="en-US" altLang="en-US" sz="2800" baseline="30000" dirty="0" err="1"/>
              <a:t>noInserter</a:t>
            </a:r>
            <a:r>
              <a:rPr lang="en-US" altLang="en-US" sz="2800" baseline="30000" dirty="0"/>
              <a:t>)</a:t>
            </a:r>
          </a:p>
          <a:p>
            <a:pPr lvl="0" eaLnBrk="1" latinLnBrk="1" hangingPunct="1"/>
            <a:r>
              <a:rPr lang="en-US" altLang="en-US" sz="2800" baseline="30000" dirty="0" err="1"/>
              <a:t>insertMutex.wait</a:t>
            </a:r>
            <a:r>
              <a:rPr lang="en-US" altLang="en-US" sz="2800" baseline="30000" dirty="0"/>
              <a:t>()</a:t>
            </a:r>
            <a:r>
              <a:rPr lang="zh-CN" altLang="en-US" sz="2800" baseline="30000" dirty="0"/>
              <a:t> </a:t>
            </a:r>
            <a:r>
              <a:rPr lang="en-US" altLang="zh-CN" sz="2800" baseline="30000" dirty="0"/>
              <a:t>//</a:t>
            </a:r>
            <a:r>
              <a:rPr lang="zh-CN" altLang="en-US" sz="2800" baseline="30000" dirty="0"/>
              <a:t>多个</a:t>
            </a:r>
            <a:r>
              <a:rPr lang="en-US" altLang="zh-CN" sz="2800" baseline="30000" dirty="0"/>
              <a:t>inserter</a:t>
            </a:r>
            <a:r>
              <a:rPr lang="zh-CN" altLang="en-US" sz="2800" baseline="30000" dirty="0"/>
              <a:t>要互斥访问</a:t>
            </a:r>
            <a:endParaRPr lang="en-US" altLang="en-US" sz="2800" baseline="30000" dirty="0"/>
          </a:p>
          <a:p>
            <a:pPr lvl="0" eaLnBrk="1" latinLnBrk="1" hangingPunct="1"/>
            <a:r>
              <a:rPr lang="en-US" altLang="en-US" sz="2800" baseline="30000" dirty="0"/>
              <a:t># critical section</a:t>
            </a:r>
            <a:r>
              <a:rPr lang="zh-CN" altLang="en-US" sz="2800" baseline="30000" dirty="0"/>
              <a:t>     </a:t>
            </a:r>
            <a:endParaRPr lang="en-US" altLang="en-US" sz="2800" baseline="30000" dirty="0"/>
          </a:p>
          <a:p>
            <a:pPr lvl="0" eaLnBrk="1" latinLnBrk="1" hangingPunct="1"/>
            <a:r>
              <a:rPr lang="en-US" altLang="en-US" sz="2800" baseline="30000" dirty="0" err="1"/>
              <a:t>insertMutex.signal</a:t>
            </a:r>
            <a:r>
              <a:rPr lang="en-US" altLang="en-US" sz="2800" baseline="30000" dirty="0"/>
              <a:t>()</a:t>
            </a:r>
          </a:p>
          <a:p>
            <a:pPr lvl="0" eaLnBrk="1" latinLnBrk="1" hangingPunct="1"/>
            <a:r>
              <a:rPr lang="en-US" altLang="en-US" sz="2800" baseline="30000" dirty="0" err="1"/>
              <a:t>insertSwitch.signal</a:t>
            </a:r>
            <a:r>
              <a:rPr lang="en-US" altLang="en-US" sz="2800" baseline="30000" dirty="0"/>
              <a:t>(</a:t>
            </a:r>
            <a:r>
              <a:rPr lang="en-US" altLang="en-US" sz="2800" baseline="30000" dirty="0" err="1"/>
              <a:t>noInserter</a:t>
            </a:r>
            <a:r>
              <a:rPr lang="en-US" altLang="en-US" sz="2800" baseline="30000" dirty="0"/>
              <a:t>)</a:t>
            </a:r>
          </a:p>
        </p:txBody>
      </p:sp>
      <p:sp>
        <p:nvSpPr>
          <p:cNvPr id="1048642" name="矩形 1048641"/>
          <p:cNvSpPr/>
          <p:nvPr/>
        </p:nvSpPr>
        <p:spPr>
          <a:xfrm>
            <a:off x="827087" y="4797425"/>
            <a:ext cx="4572000" cy="2758440"/>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a:t>删除者：</a:t>
            </a:r>
          </a:p>
          <a:p>
            <a:pPr lvl="0" eaLnBrk="1" latinLnBrk="1" hangingPunct="1"/>
            <a:r>
              <a:rPr lang="en-US" altLang="en-US" sz="2800" baseline="30000"/>
              <a:t>noSearcher.wait()</a:t>
            </a:r>
          </a:p>
          <a:p>
            <a:pPr lvl="0" eaLnBrk="1" latinLnBrk="1" hangingPunct="1"/>
            <a:r>
              <a:rPr lang="en-US" altLang="en-US" sz="2800" baseline="30000"/>
              <a:t>noInserter.wait()</a:t>
            </a:r>
          </a:p>
          <a:p>
            <a:pPr lvl="0" eaLnBrk="1" latinLnBrk="1" hangingPunct="1"/>
            <a:r>
              <a:rPr lang="en-US" altLang="en-US" sz="2800" baseline="30000"/>
              <a:t># critical section</a:t>
            </a:r>
          </a:p>
          <a:p>
            <a:pPr lvl="0" eaLnBrk="1" latinLnBrk="1" hangingPunct="1"/>
            <a:r>
              <a:rPr lang="en-US" altLang="en-US" sz="2800" baseline="30000"/>
              <a:t>noInserter.signal()</a:t>
            </a:r>
          </a:p>
          <a:p>
            <a:pPr lvl="0" eaLnBrk="1" latinLnBrk="1" hangingPunct="1"/>
            <a:r>
              <a:rPr lang="en-US" altLang="en-US" sz="2800" baseline="30000"/>
              <a:t>noSearcher.signal()</a:t>
            </a:r>
          </a:p>
        </p:txBody>
      </p:sp>
      <p:sp>
        <p:nvSpPr>
          <p:cNvPr id="6" name="矩形 5"/>
          <p:cNvSpPr/>
          <p:nvPr/>
        </p:nvSpPr>
        <p:spPr>
          <a:xfrm>
            <a:off x="4716016" y="3179424"/>
            <a:ext cx="2880320" cy="387053"/>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zh-CN" sz="2800" baseline="30000" dirty="0" err="1">
                <a:solidFill>
                  <a:srgbClr val="FF0000"/>
                </a:solidFill>
              </a:rPr>
              <a:t>Lightswitch</a:t>
            </a:r>
            <a:r>
              <a:rPr lang="zh-CN" altLang="en-US" sz="2800" baseline="30000" dirty="0">
                <a:solidFill>
                  <a:srgbClr val="FF0000"/>
                </a:solidFill>
              </a:rPr>
              <a:t>实现</a:t>
            </a:r>
          </a:p>
        </p:txBody>
      </p:sp>
    </p:spTree>
    <p:extLst>
      <p:ext uri="{BB962C8B-B14F-4D97-AF65-F5344CB8AC3E}">
        <p14:creationId xmlns:p14="http://schemas.microsoft.com/office/powerpoint/2010/main" val="282845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标题 1048628"/>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4. </a:t>
            </a:r>
            <a:r>
              <a:rPr lang="zh-CN" altLang="en-US" dirty="0"/>
              <a:t>搜索插入删除问题</a:t>
            </a:r>
          </a:p>
        </p:txBody>
      </p:sp>
      <p:sp>
        <p:nvSpPr>
          <p:cNvPr id="1048630" name="矩形 1048629"/>
          <p:cNvSpPr/>
          <p:nvPr/>
        </p:nvSpPr>
        <p:spPr>
          <a:xfrm>
            <a:off x="457200" y="1268760"/>
            <a:ext cx="8136260" cy="4524315"/>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en-US" sz="3600" baseline="30000" dirty="0" err="1"/>
              <a:t>信号量定义</a:t>
            </a:r>
            <a:r>
              <a:rPr lang="en-US" altLang="en-US" sz="3600" baseline="30000" dirty="0"/>
              <a:t>：</a:t>
            </a:r>
          </a:p>
          <a:p>
            <a:pPr lvl="0" eaLnBrk="1" latinLnBrk="1" hangingPunct="1"/>
            <a:r>
              <a:rPr lang="en-US" altLang="en-US" sz="3600" baseline="30000" dirty="0" err="1"/>
              <a:t>insertMutex</a:t>
            </a:r>
            <a:r>
              <a:rPr lang="en-US" altLang="en-US" sz="3600" baseline="30000" dirty="0"/>
              <a:t> </a:t>
            </a:r>
            <a:r>
              <a:rPr lang="en-US" altLang="zh-CN" sz="3600" baseline="30000" dirty="0"/>
              <a:t>= Semaphore(1) //inserter</a:t>
            </a:r>
            <a:r>
              <a:rPr lang="zh-CN" altLang="en-US" sz="3600" baseline="30000" dirty="0"/>
              <a:t>之间的互斥访问</a:t>
            </a:r>
            <a:endParaRPr lang="en-US" altLang="zh-CN" sz="3600" baseline="30000" dirty="0"/>
          </a:p>
          <a:p>
            <a:pPr lvl="0" eaLnBrk="1" latinLnBrk="1" hangingPunct="1"/>
            <a:r>
              <a:rPr lang="en-US" altLang="en-US" sz="3600" baseline="30000" dirty="0" err="1"/>
              <a:t>noSearcher</a:t>
            </a:r>
            <a:r>
              <a:rPr lang="en-US" altLang="en-US" sz="3600" baseline="30000" dirty="0"/>
              <a:t> = </a:t>
            </a:r>
            <a:r>
              <a:rPr lang="en-US" altLang="zh-CN" sz="3600" baseline="30000" dirty="0"/>
              <a:t>Semaphore(1) //=1</a:t>
            </a:r>
            <a:r>
              <a:rPr lang="zh-CN" altLang="en-US" sz="3600" baseline="30000" dirty="0"/>
              <a:t>表示没有</a:t>
            </a:r>
            <a:r>
              <a:rPr lang="en-US" altLang="zh-CN" sz="3600" baseline="30000" dirty="0"/>
              <a:t>searcher</a:t>
            </a:r>
            <a:r>
              <a:rPr lang="zh-CN" altLang="en-US" sz="3600" baseline="30000" dirty="0"/>
              <a:t>访问</a:t>
            </a:r>
            <a:endParaRPr lang="en-US" altLang="zh-CN" sz="3600" baseline="30000" dirty="0"/>
          </a:p>
          <a:p>
            <a:pPr lvl="0" eaLnBrk="1" latinLnBrk="1" hangingPunct="1"/>
            <a:r>
              <a:rPr lang="en-US" altLang="en-US" sz="3600" baseline="30000" dirty="0" err="1"/>
              <a:t>noInserter</a:t>
            </a:r>
            <a:r>
              <a:rPr lang="en-US" altLang="en-US" sz="3600" baseline="30000" dirty="0"/>
              <a:t> = </a:t>
            </a:r>
            <a:r>
              <a:rPr lang="en-US" altLang="zh-CN" sz="3600" baseline="30000" dirty="0"/>
              <a:t>Semaphore(1) //=1</a:t>
            </a:r>
            <a:r>
              <a:rPr lang="zh-CN" altLang="en-US" sz="3600" baseline="30000" dirty="0"/>
              <a:t>表示没有</a:t>
            </a:r>
            <a:r>
              <a:rPr lang="en-US" altLang="zh-CN" sz="3600" baseline="30000" dirty="0"/>
              <a:t>inserter</a:t>
            </a:r>
            <a:r>
              <a:rPr lang="zh-CN" altLang="en-US" sz="3600" baseline="30000" dirty="0"/>
              <a:t>访问</a:t>
            </a:r>
            <a:endParaRPr lang="en-US" altLang="zh-CN" sz="3600" baseline="30000" dirty="0"/>
          </a:p>
          <a:p>
            <a:pPr lvl="0" eaLnBrk="1" latinLnBrk="1" hangingPunct="1"/>
            <a:r>
              <a:rPr lang="en-US" altLang="zh-CN" sz="3600" baseline="30000" dirty="0"/>
              <a:t>//</a:t>
            </a:r>
            <a:r>
              <a:rPr lang="en-US" altLang="zh-CN" sz="3600" baseline="30000" dirty="0" err="1"/>
              <a:t>deleter</a:t>
            </a:r>
            <a:r>
              <a:rPr lang="zh-CN" altLang="en-US" sz="3600" baseline="30000" dirty="0"/>
              <a:t>拿到上面两个信号量才能访问临界区</a:t>
            </a:r>
            <a:endParaRPr lang="en-US" altLang="zh-CN" sz="3600" baseline="30000" dirty="0"/>
          </a:p>
          <a:p>
            <a:pPr lvl="0" eaLnBrk="1" latinLnBrk="1" hangingPunct="1"/>
            <a:endParaRPr lang="en-US" altLang="zh-CN" sz="3600" baseline="30000" dirty="0"/>
          </a:p>
          <a:p>
            <a:pPr lvl="0" eaLnBrk="1" latinLnBrk="1" hangingPunct="1"/>
            <a:r>
              <a:rPr lang="en-US" altLang="zh-CN" sz="3600" baseline="30000" dirty="0"/>
              <a:t>searcher = 0; //searcher</a:t>
            </a:r>
            <a:r>
              <a:rPr lang="zh-CN" altLang="en-US" sz="3600" baseline="30000" dirty="0"/>
              <a:t>个数</a:t>
            </a:r>
            <a:endParaRPr lang="en-US" altLang="zh-CN" sz="3600" baseline="30000" dirty="0"/>
          </a:p>
          <a:p>
            <a:pPr lvl="0" eaLnBrk="1" latinLnBrk="1" hangingPunct="1"/>
            <a:r>
              <a:rPr lang="en-US" altLang="zh-CN" sz="3600" baseline="30000" dirty="0"/>
              <a:t>//</a:t>
            </a:r>
            <a:r>
              <a:rPr lang="zh-CN" altLang="en-US" sz="3600" baseline="30000" dirty="0"/>
              <a:t>对</a:t>
            </a:r>
            <a:r>
              <a:rPr lang="en-US" altLang="zh-CN" sz="3600" baseline="30000" dirty="0"/>
              <a:t>searcher</a:t>
            </a:r>
            <a:r>
              <a:rPr lang="zh-CN" altLang="en-US" sz="3600" baseline="30000" dirty="0"/>
              <a:t>计数器互斥访问</a:t>
            </a:r>
            <a:endParaRPr lang="en-US" altLang="zh-CN" sz="3600" baseline="30000" dirty="0"/>
          </a:p>
          <a:p>
            <a:pPr lvl="0" eaLnBrk="1" latinLnBrk="1" hangingPunct="1"/>
            <a:r>
              <a:rPr lang="en-US" altLang="zh-CN" sz="3600" baseline="30000" dirty="0" err="1"/>
              <a:t>searcherMutex</a:t>
            </a:r>
            <a:r>
              <a:rPr lang="en-US" altLang="zh-CN" sz="3600" baseline="30000" dirty="0"/>
              <a:t> = Semaphore(1)</a:t>
            </a:r>
          </a:p>
          <a:p>
            <a:pPr lvl="0" eaLnBrk="1" latinLnBrk="1" hangingPunct="1"/>
            <a:r>
              <a:rPr lang="en-US" altLang="zh-CN" sz="3600" baseline="30000" dirty="0"/>
              <a:t>inserter = 0; //inserter</a:t>
            </a:r>
            <a:r>
              <a:rPr lang="zh-CN" altLang="en-US" sz="3600" baseline="30000" dirty="0"/>
              <a:t>个数</a:t>
            </a:r>
            <a:endParaRPr lang="en-US" altLang="zh-CN" sz="3600" baseline="30000" dirty="0"/>
          </a:p>
          <a:p>
            <a:pPr lvl="0" eaLnBrk="1" latinLnBrk="1" hangingPunct="1"/>
            <a:r>
              <a:rPr lang="en-US" altLang="zh-CN" sz="3600" baseline="30000" dirty="0"/>
              <a:t>//</a:t>
            </a:r>
            <a:r>
              <a:rPr lang="zh-CN" altLang="en-US" sz="3600" baseline="30000" dirty="0"/>
              <a:t>对</a:t>
            </a:r>
            <a:r>
              <a:rPr lang="en-US" altLang="zh-CN" sz="3600" baseline="30000" dirty="0"/>
              <a:t>inserter</a:t>
            </a:r>
            <a:r>
              <a:rPr lang="zh-CN" altLang="en-US" sz="3600" baseline="30000" dirty="0"/>
              <a:t>计数器互斥访问</a:t>
            </a:r>
            <a:endParaRPr lang="en-US" altLang="zh-CN" sz="3600" baseline="30000" dirty="0"/>
          </a:p>
          <a:p>
            <a:pPr lvl="0" eaLnBrk="1" latinLnBrk="1" hangingPunct="1"/>
            <a:r>
              <a:rPr lang="en-US" altLang="zh-CN" sz="3600" baseline="30000" dirty="0" err="1"/>
              <a:t>inserterMutex</a:t>
            </a:r>
            <a:r>
              <a:rPr lang="en-US" altLang="zh-CN" sz="3600" baseline="30000" dirty="0"/>
              <a:t>=Semaphore(1)</a:t>
            </a:r>
          </a:p>
        </p:txBody>
      </p:sp>
      <p:sp>
        <p:nvSpPr>
          <p:cNvPr id="4" name="矩形 3"/>
          <p:cNvSpPr/>
          <p:nvPr/>
        </p:nvSpPr>
        <p:spPr>
          <a:xfrm>
            <a:off x="6257510" y="6037851"/>
            <a:ext cx="2880320" cy="387053"/>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solidFill>
                  <a:srgbClr val="FF0000"/>
                </a:solidFill>
              </a:rPr>
              <a:t>信号量实现</a:t>
            </a:r>
          </a:p>
        </p:txBody>
      </p:sp>
    </p:spTree>
    <p:extLst>
      <p:ext uri="{BB962C8B-B14F-4D97-AF65-F5344CB8AC3E}">
        <p14:creationId xmlns:p14="http://schemas.microsoft.com/office/powerpoint/2010/main" val="149049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048638"/>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4.</a:t>
            </a:r>
            <a:r>
              <a:rPr lang="zh-CN" altLang="en-US" dirty="0"/>
              <a:t>搜索插入删除问题</a:t>
            </a:r>
          </a:p>
        </p:txBody>
      </p:sp>
      <p:sp>
        <p:nvSpPr>
          <p:cNvPr id="1048640" name="矩形 1048639"/>
          <p:cNvSpPr/>
          <p:nvPr/>
        </p:nvSpPr>
        <p:spPr>
          <a:xfrm>
            <a:off x="792088" y="2132855"/>
            <a:ext cx="5148064" cy="4113947"/>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t>搜索者：</a:t>
            </a:r>
          </a:p>
          <a:p>
            <a:pPr lvl="0" eaLnBrk="1" latinLnBrk="1" hangingPunct="1"/>
            <a:r>
              <a:rPr lang="en-US" altLang="zh-CN" sz="2800" baseline="30000" dirty="0" err="1"/>
              <a:t>searcherMutex.wait</a:t>
            </a:r>
            <a:r>
              <a:rPr lang="en-US" altLang="zh-CN" sz="2800" baseline="30000" dirty="0"/>
              <a:t>() </a:t>
            </a:r>
          </a:p>
          <a:p>
            <a:pPr lvl="0" eaLnBrk="1" latinLnBrk="1" hangingPunct="1"/>
            <a:r>
              <a:rPr lang="en-US" altLang="en-US" sz="2800" baseline="30000" dirty="0"/>
              <a:t>   searcher++; </a:t>
            </a:r>
          </a:p>
          <a:p>
            <a:pPr lvl="0" eaLnBrk="1" latinLnBrk="1" hangingPunct="1"/>
            <a:r>
              <a:rPr lang="en-US" altLang="en-US" sz="2800" baseline="30000" dirty="0"/>
              <a:t>   if searcher == 1: //</a:t>
            </a:r>
            <a:r>
              <a:rPr lang="zh-CN" altLang="en-US" sz="2800" baseline="30000" dirty="0"/>
              <a:t>第一个搜索者加锁</a:t>
            </a:r>
            <a:endParaRPr lang="en-US" altLang="en-US" sz="2800" baseline="30000" dirty="0"/>
          </a:p>
          <a:p>
            <a:pPr lvl="0" eaLnBrk="1" latinLnBrk="1" hangingPunct="1"/>
            <a:r>
              <a:rPr lang="en-US" altLang="en-US" sz="2800" baseline="30000" dirty="0"/>
              <a:t>       </a:t>
            </a:r>
            <a:r>
              <a:rPr lang="en-US" altLang="en-US" sz="2800" baseline="30000" dirty="0" err="1"/>
              <a:t>noSearcher.wait</a:t>
            </a:r>
            <a:r>
              <a:rPr lang="en-US" altLang="en-US" sz="2800" baseline="30000" dirty="0"/>
              <a:t>()</a:t>
            </a:r>
            <a:r>
              <a:rPr lang="zh-CN" altLang="en-US" sz="2800" baseline="30000" dirty="0"/>
              <a:t> </a:t>
            </a:r>
            <a:r>
              <a:rPr lang="en-US" altLang="zh-CN" sz="2800" baseline="30000" dirty="0"/>
              <a:t>//</a:t>
            </a:r>
            <a:r>
              <a:rPr lang="zh-CN" altLang="en-US" sz="2800" baseline="30000" dirty="0"/>
              <a:t>和</a:t>
            </a:r>
            <a:r>
              <a:rPr lang="en-US" altLang="zh-CN" sz="2800" baseline="30000" dirty="0" err="1"/>
              <a:t>deleter</a:t>
            </a:r>
            <a:r>
              <a:rPr lang="zh-CN" altLang="en-US" sz="2800" baseline="30000" dirty="0"/>
              <a:t>互斥</a:t>
            </a:r>
            <a:endParaRPr lang="en-US" altLang="en-US" sz="2800" baseline="30000" dirty="0"/>
          </a:p>
          <a:p>
            <a:pPr lvl="0" eaLnBrk="1" latinLnBrk="1" hangingPunct="1"/>
            <a:r>
              <a:rPr lang="en-US" altLang="en-US" sz="2800" baseline="30000" dirty="0" err="1"/>
              <a:t>searcherMutex.signal</a:t>
            </a:r>
            <a:r>
              <a:rPr lang="en-US" altLang="en-US" sz="2800" baseline="30000" dirty="0"/>
              <a:t>()</a:t>
            </a:r>
          </a:p>
          <a:p>
            <a:pPr lvl="0" eaLnBrk="1" latinLnBrk="1" hangingPunct="1"/>
            <a:endParaRPr lang="en-US" altLang="en-US" sz="2800" baseline="30000" dirty="0"/>
          </a:p>
          <a:p>
            <a:pPr lvl="0" eaLnBrk="1" latinLnBrk="1" hangingPunct="1"/>
            <a:r>
              <a:rPr lang="en-US" altLang="en-US" sz="2800" baseline="30000" dirty="0"/>
              <a:t>    # critical section //</a:t>
            </a:r>
            <a:r>
              <a:rPr lang="zh-CN" altLang="en-US" sz="2800" baseline="30000" dirty="0"/>
              <a:t>多个</a:t>
            </a:r>
            <a:r>
              <a:rPr lang="en-US" altLang="zh-CN" sz="2800" baseline="30000" dirty="0"/>
              <a:t>searcher</a:t>
            </a:r>
            <a:r>
              <a:rPr lang="zh-CN" altLang="en-US" sz="2800" baseline="30000" dirty="0"/>
              <a:t>无需互斥</a:t>
            </a:r>
            <a:endParaRPr lang="en-US" altLang="en-US" sz="2800" baseline="30000" dirty="0"/>
          </a:p>
          <a:p>
            <a:pPr lvl="0"/>
            <a:endParaRPr lang="en-US" altLang="zh-CN" sz="2800" baseline="30000" dirty="0"/>
          </a:p>
          <a:p>
            <a:pPr lvl="0"/>
            <a:r>
              <a:rPr lang="en-US" altLang="zh-CN" sz="2800" baseline="30000" dirty="0" err="1"/>
              <a:t>searcherMutex.wait</a:t>
            </a:r>
            <a:r>
              <a:rPr lang="en-US" altLang="zh-CN" sz="2800" baseline="30000" dirty="0"/>
              <a:t>()</a:t>
            </a:r>
          </a:p>
          <a:p>
            <a:pPr lvl="0"/>
            <a:r>
              <a:rPr lang="en-US" altLang="en-US" sz="2800" baseline="30000" dirty="0"/>
              <a:t>   searcher--;</a:t>
            </a:r>
          </a:p>
          <a:p>
            <a:pPr lvl="0"/>
            <a:r>
              <a:rPr lang="en-US" altLang="en-US" sz="2800" baseline="30000" dirty="0"/>
              <a:t>   if searcher == 0: //</a:t>
            </a:r>
            <a:r>
              <a:rPr lang="zh-CN" altLang="en-US" sz="2800" baseline="30000" dirty="0"/>
              <a:t>最后一个搜索者解锁</a:t>
            </a:r>
            <a:endParaRPr lang="en-US" altLang="en-US" sz="2800" baseline="30000" dirty="0"/>
          </a:p>
          <a:p>
            <a:pPr lvl="0"/>
            <a:r>
              <a:rPr lang="en-US" altLang="en-US" sz="2800" baseline="30000" dirty="0"/>
              <a:t>       </a:t>
            </a:r>
            <a:r>
              <a:rPr lang="en-US" altLang="en-US" sz="2800" baseline="30000" dirty="0" err="1"/>
              <a:t>noSearcher.signal</a:t>
            </a:r>
            <a:r>
              <a:rPr lang="en-US" altLang="en-US" sz="2800" baseline="30000" dirty="0"/>
              <a:t>()</a:t>
            </a:r>
          </a:p>
          <a:p>
            <a:pPr lvl="0"/>
            <a:r>
              <a:rPr lang="en-US" altLang="en-US" sz="2800" baseline="30000" dirty="0" err="1"/>
              <a:t>searcherMutex.signal</a:t>
            </a:r>
            <a:r>
              <a:rPr lang="en-US" altLang="en-US" sz="2800" baseline="30000" dirty="0"/>
              <a:t>()</a:t>
            </a:r>
          </a:p>
        </p:txBody>
      </p:sp>
      <p:sp>
        <p:nvSpPr>
          <p:cNvPr id="1048642" name="矩形 1048641"/>
          <p:cNvSpPr/>
          <p:nvPr/>
        </p:nvSpPr>
        <p:spPr>
          <a:xfrm>
            <a:off x="5353374" y="2039749"/>
            <a:ext cx="4572000" cy="1815882"/>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t>删除者：</a:t>
            </a:r>
          </a:p>
          <a:p>
            <a:pPr lvl="0" eaLnBrk="1" latinLnBrk="1" hangingPunct="1"/>
            <a:r>
              <a:rPr lang="en-US" altLang="en-US" sz="2800" baseline="30000" dirty="0" err="1"/>
              <a:t>noSearcher.wait</a:t>
            </a:r>
            <a:r>
              <a:rPr lang="en-US" altLang="en-US" sz="2800" baseline="30000" dirty="0"/>
              <a:t>() //</a:t>
            </a:r>
            <a:r>
              <a:rPr lang="zh-CN" altLang="en-US" sz="2800" baseline="30000" dirty="0"/>
              <a:t>和</a:t>
            </a:r>
            <a:r>
              <a:rPr lang="en-US" altLang="zh-CN" sz="2800" baseline="30000" dirty="0"/>
              <a:t>searcher</a:t>
            </a:r>
            <a:r>
              <a:rPr lang="zh-CN" altLang="en-US" sz="2800" baseline="30000" dirty="0"/>
              <a:t>互斥</a:t>
            </a:r>
            <a:endParaRPr lang="en-US" altLang="en-US" sz="2800" baseline="30000" dirty="0"/>
          </a:p>
          <a:p>
            <a:pPr lvl="0" eaLnBrk="1" latinLnBrk="1" hangingPunct="1"/>
            <a:r>
              <a:rPr lang="en-US" altLang="en-US" sz="2800" baseline="30000" dirty="0" err="1"/>
              <a:t>noInserter.wait</a:t>
            </a:r>
            <a:r>
              <a:rPr lang="en-US" altLang="en-US" sz="2800" baseline="30000" dirty="0"/>
              <a:t>()  //</a:t>
            </a:r>
            <a:r>
              <a:rPr lang="zh-CN" altLang="en-US" sz="2800" baseline="30000" dirty="0"/>
              <a:t>和</a:t>
            </a:r>
            <a:r>
              <a:rPr lang="en-US" altLang="zh-CN" sz="2800" baseline="30000" dirty="0"/>
              <a:t>inserter</a:t>
            </a:r>
            <a:r>
              <a:rPr lang="zh-CN" altLang="en-US" sz="2800" baseline="30000" dirty="0"/>
              <a:t>互斥</a:t>
            </a:r>
            <a:endParaRPr lang="en-US" altLang="en-US" sz="2800" baseline="30000" dirty="0"/>
          </a:p>
          <a:p>
            <a:pPr lvl="0" eaLnBrk="1" latinLnBrk="1" hangingPunct="1"/>
            <a:r>
              <a:rPr lang="en-US" altLang="en-US" sz="2800" baseline="30000" dirty="0"/>
              <a:t># critical section</a:t>
            </a:r>
          </a:p>
          <a:p>
            <a:pPr lvl="0" eaLnBrk="1" latinLnBrk="1" hangingPunct="1"/>
            <a:r>
              <a:rPr lang="en-US" altLang="en-US" sz="2800" baseline="30000" dirty="0" err="1"/>
              <a:t>noInserter.signal</a:t>
            </a:r>
            <a:r>
              <a:rPr lang="en-US" altLang="en-US" sz="2800" baseline="30000" dirty="0"/>
              <a:t>()</a:t>
            </a:r>
          </a:p>
          <a:p>
            <a:pPr lvl="0" eaLnBrk="1" latinLnBrk="1" hangingPunct="1"/>
            <a:r>
              <a:rPr lang="en-US" altLang="en-US" sz="2800" baseline="30000" dirty="0" err="1"/>
              <a:t>noSearcher.signal</a:t>
            </a:r>
            <a:r>
              <a:rPr lang="en-US" altLang="en-US" sz="2800" baseline="30000" dirty="0"/>
              <a:t>()</a:t>
            </a:r>
          </a:p>
        </p:txBody>
      </p:sp>
      <p:sp>
        <p:nvSpPr>
          <p:cNvPr id="8" name="矩形 7"/>
          <p:cNvSpPr/>
          <p:nvPr/>
        </p:nvSpPr>
        <p:spPr>
          <a:xfrm>
            <a:off x="3654152" y="1417637"/>
            <a:ext cx="2880320" cy="387053"/>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solidFill>
                  <a:srgbClr val="FF0000"/>
                </a:solidFill>
              </a:rPr>
              <a:t>信号量实现</a:t>
            </a:r>
          </a:p>
        </p:txBody>
      </p:sp>
    </p:spTree>
    <p:extLst>
      <p:ext uri="{BB962C8B-B14F-4D97-AF65-F5344CB8AC3E}">
        <p14:creationId xmlns:p14="http://schemas.microsoft.com/office/powerpoint/2010/main" val="302827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048638"/>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dirty="0"/>
              <a:t>4.</a:t>
            </a:r>
            <a:r>
              <a:rPr lang="zh-CN" altLang="en-US" dirty="0"/>
              <a:t>搜索插入删除问题</a:t>
            </a:r>
          </a:p>
        </p:txBody>
      </p:sp>
      <p:sp>
        <p:nvSpPr>
          <p:cNvPr id="7" name="矩形 6"/>
          <p:cNvSpPr/>
          <p:nvPr/>
        </p:nvSpPr>
        <p:spPr>
          <a:xfrm>
            <a:off x="1331640" y="1988840"/>
            <a:ext cx="4572000" cy="4647426"/>
          </a:xfrm>
          <a:prstGeom prst="rect">
            <a:avLst/>
          </a:prstGeom>
        </p:spPr>
        <p:txBody>
          <a:bodyPr>
            <a:spAutoFit/>
          </a:bodyPr>
          <a:lstStyle/>
          <a:p>
            <a:pPr lvl="0"/>
            <a:r>
              <a:rPr lang="zh-CN" altLang="en-US" sz="2800" baseline="30000" dirty="0"/>
              <a:t>插入者：</a:t>
            </a:r>
          </a:p>
          <a:p>
            <a:pPr lvl="0"/>
            <a:r>
              <a:rPr lang="en-US" altLang="zh-CN" sz="2800" baseline="30000" dirty="0" err="1"/>
              <a:t>inserterMutex.wait</a:t>
            </a:r>
            <a:r>
              <a:rPr lang="en-US" altLang="zh-CN" sz="2800" baseline="30000" dirty="0"/>
              <a:t>()</a:t>
            </a:r>
          </a:p>
          <a:p>
            <a:pPr lvl="0"/>
            <a:r>
              <a:rPr lang="en-US" altLang="en-US" sz="2800" baseline="30000" dirty="0"/>
              <a:t>   inserter++;</a:t>
            </a:r>
          </a:p>
          <a:p>
            <a:pPr lvl="0"/>
            <a:r>
              <a:rPr lang="en-US" altLang="en-US" sz="2800" baseline="30000" dirty="0"/>
              <a:t>   if inserter == 1: // </a:t>
            </a:r>
            <a:r>
              <a:rPr lang="zh-CN" altLang="en-US" sz="2800" baseline="30000" dirty="0"/>
              <a:t>第一个</a:t>
            </a:r>
            <a:r>
              <a:rPr lang="en-US" altLang="zh-CN" sz="2800" baseline="30000" dirty="0"/>
              <a:t>inserter</a:t>
            </a:r>
            <a:r>
              <a:rPr lang="zh-CN" altLang="en-US" sz="2800" baseline="30000" dirty="0"/>
              <a:t>加锁</a:t>
            </a:r>
            <a:endParaRPr lang="en-US" altLang="en-US" sz="2800" baseline="30000" dirty="0"/>
          </a:p>
          <a:p>
            <a:pPr lvl="0"/>
            <a:r>
              <a:rPr lang="en-US" altLang="en-US" sz="2800" baseline="30000" dirty="0"/>
              <a:t>       </a:t>
            </a:r>
            <a:r>
              <a:rPr lang="en-US" altLang="en-US" sz="2800" baseline="30000" dirty="0" err="1"/>
              <a:t>noInserter.wait</a:t>
            </a:r>
            <a:r>
              <a:rPr lang="en-US" altLang="en-US" sz="2800" baseline="30000" dirty="0"/>
              <a:t>() //</a:t>
            </a:r>
            <a:r>
              <a:rPr lang="zh-CN" altLang="en-US" sz="2800" baseline="30000" dirty="0"/>
              <a:t>和</a:t>
            </a:r>
            <a:r>
              <a:rPr lang="en-US" altLang="zh-CN" sz="2800" baseline="30000" dirty="0" err="1"/>
              <a:t>deleter</a:t>
            </a:r>
            <a:r>
              <a:rPr lang="zh-CN" altLang="en-US" sz="2800" baseline="30000" dirty="0"/>
              <a:t>互斥</a:t>
            </a:r>
            <a:endParaRPr lang="en-US" altLang="en-US" sz="2800" baseline="30000" dirty="0"/>
          </a:p>
          <a:p>
            <a:pPr lvl="0"/>
            <a:r>
              <a:rPr lang="en-US" altLang="en-US" sz="2800" baseline="30000" dirty="0" err="1"/>
              <a:t>inserterMutex.signal</a:t>
            </a:r>
            <a:r>
              <a:rPr lang="en-US" altLang="en-US" sz="2800" baseline="30000" dirty="0"/>
              <a:t>()</a:t>
            </a:r>
          </a:p>
          <a:p>
            <a:pPr lvl="0"/>
            <a:endParaRPr lang="en-US" altLang="en-US" sz="2800" baseline="30000" dirty="0"/>
          </a:p>
          <a:p>
            <a:pPr lvl="0"/>
            <a:r>
              <a:rPr lang="en-US" altLang="en-US" sz="2800" baseline="30000" dirty="0"/>
              <a:t> </a:t>
            </a:r>
            <a:r>
              <a:rPr lang="en-US" altLang="zh-CN" sz="2800" baseline="30000" dirty="0" err="1"/>
              <a:t>insertMutex.wait</a:t>
            </a:r>
            <a:r>
              <a:rPr lang="en-US" altLang="zh-CN" sz="2800" baseline="30000" dirty="0"/>
              <a:t>()</a:t>
            </a:r>
            <a:r>
              <a:rPr lang="en-US" altLang="en-US" sz="2800" baseline="30000" dirty="0"/>
              <a:t>   //</a:t>
            </a:r>
            <a:r>
              <a:rPr lang="zh-CN" altLang="en-US" sz="2800" baseline="30000" dirty="0"/>
              <a:t>多个</a:t>
            </a:r>
            <a:r>
              <a:rPr lang="en-US" altLang="zh-CN" sz="2800" baseline="30000" dirty="0"/>
              <a:t>inserter</a:t>
            </a:r>
            <a:r>
              <a:rPr lang="zh-CN" altLang="en-US" sz="2800" baseline="30000" dirty="0"/>
              <a:t>要互斥</a:t>
            </a:r>
            <a:endParaRPr lang="en-US" altLang="en-US" sz="2800" baseline="30000" dirty="0"/>
          </a:p>
          <a:p>
            <a:pPr lvl="0"/>
            <a:r>
              <a:rPr lang="en-US" altLang="en-US" sz="2800" baseline="30000" dirty="0"/>
              <a:t> # critical section</a:t>
            </a:r>
          </a:p>
          <a:p>
            <a:pPr lvl="0"/>
            <a:r>
              <a:rPr lang="en-US" altLang="zh-CN" sz="2800" baseline="30000" dirty="0"/>
              <a:t> </a:t>
            </a:r>
            <a:r>
              <a:rPr lang="en-US" altLang="zh-CN" sz="2800" baseline="30000" dirty="0" err="1"/>
              <a:t>insertMutex.signal</a:t>
            </a:r>
            <a:r>
              <a:rPr lang="en-US" altLang="zh-CN" sz="2800" baseline="30000" dirty="0"/>
              <a:t>()</a:t>
            </a:r>
          </a:p>
          <a:p>
            <a:pPr lvl="0"/>
            <a:endParaRPr lang="en-US" altLang="zh-CN" sz="2800" baseline="30000" dirty="0"/>
          </a:p>
          <a:p>
            <a:pPr lvl="0"/>
            <a:r>
              <a:rPr lang="en-US" altLang="zh-CN" sz="2800" baseline="30000" dirty="0" err="1"/>
              <a:t>inserterMutex.wait</a:t>
            </a:r>
            <a:r>
              <a:rPr lang="en-US" altLang="zh-CN" sz="2800" baseline="30000" dirty="0"/>
              <a:t>()</a:t>
            </a:r>
          </a:p>
          <a:p>
            <a:pPr lvl="0"/>
            <a:r>
              <a:rPr lang="en-US" altLang="en-US" sz="2800" baseline="30000" dirty="0"/>
              <a:t>   inserter--;</a:t>
            </a:r>
          </a:p>
          <a:p>
            <a:pPr lvl="0"/>
            <a:r>
              <a:rPr lang="en-US" altLang="en-US" sz="2800" baseline="30000" dirty="0"/>
              <a:t>   if inserter == 0: //</a:t>
            </a:r>
            <a:r>
              <a:rPr lang="zh-CN" altLang="en-US" sz="2800" baseline="30000" dirty="0"/>
              <a:t>最后一个</a:t>
            </a:r>
            <a:r>
              <a:rPr lang="en-US" altLang="zh-CN" sz="2800" baseline="30000" dirty="0"/>
              <a:t>inserter</a:t>
            </a:r>
            <a:r>
              <a:rPr lang="zh-CN" altLang="en-US" sz="2800" baseline="30000" dirty="0"/>
              <a:t>解锁</a:t>
            </a:r>
            <a:endParaRPr lang="en-US" altLang="en-US" sz="2800" baseline="30000" dirty="0"/>
          </a:p>
          <a:p>
            <a:pPr lvl="0"/>
            <a:r>
              <a:rPr lang="en-US" altLang="en-US" sz="2800" baseline="30000" dirty="0"/>
              <a:t>       </a:t>
            </a:r>
            <a:r>
              <a:rPr lang="en-US" altLang="en-US" sz="2800" baseline="30000" dirty="0" err="1"/>
              <a:t>noInserter.signal</a:t>
            </a:r>
            <a:r>
              <a:rPr lang="en-US" altLang="en-US" sz="2800" baseline="30000" dirty="0"/>
              <a:t>()</a:t>
            </a:r>
          </a:p>
          <a:p>
            <a:pPr lvl="0"/>
            <a:r>
              <a:rPr lang="en-US" altLang="en-US" sz="2800" baseline="30000" dirty="0" err="1"/>
              <a:t>inserterMutex.signal</a:t>
            </a:r>
            <a:r>
              <a:rPr lang="en-US" altLang="en-US" sz="2800" baseline="30000" dirty="0"/>
              <a:t>()</a:t>
            </a:r>
          </a:p>
        </p:txBody>
      </p:sp>
      <p:sp>
        <p:nvSpPr>
          <p:cNvPr id="8" name="矩形 7"/>
          <p:cNvSpPr/>
          <p:nvPr/>
        </p:nvSpPr>
        <p:spPr>
          <a:xfrm>
            <a:off x="3654152" y="1417637"/>
            <a:ext cx="2880320" cy="387053"/>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sz="2800" baseline="30000" dirty="0">
                <a:solidFill>
                  <a:srgbClr val="FF0000"/>
                </a:solidFill>
              </a:rPr>
              <a:t>信号量实现</a:t>
            </a:r>
          </a:p>
        </p:txBody>
      </p:sp>
    </p:spTree>
    <p:extLst>
      <p:ext uri="{BB962C8B-B14F-4D97-AF65-F5344CB8AC3E}">
        <p14:creationId xmlns:p14="http://schemas.microsoft.com/office/powerpoint/2010/main" val="166961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标题 1048619"/>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zh-CN" altLang="en-US" dirty="0"/>
              <a:t>写者问题（写者优先）</a:t>
            </a:r>
          </a:p>
        </p:txBody>
      </p:sp>
      <p:sp>
        <p:nvSpPr>
          <p:cNvPr id="1048621" name="内容占位符 1048620"/>
          <p:cNvSpPr>
            <a:spLocks noGrp="1"/>
          </p:cNvSpPr>
          <p:nvPr>
            <p:ph idx="1"/>
          </p:nvPr>
        </p:nvSpPr>
        <p:spPr>
          <a:xfrm>
            <a:off x="457200" y="1600200"/>
            <a:ext cx="8229600" cy="4525962"/>
          </a:xfrm>
          <a:prstGeom prst="rect">
            <a:avLst/>
          </a:prstGeom>
          <a:noFill/>
          <a:ln>
            <a:noFill/>
          </a:ln>
        </p:spPr>
        <p:txBody>
          <a:bodyPr lIns="91440" tIns="45720" rIns="91440" bIns="45720" anchor="t"/>
          <a:lstStyle>
            <a:lvl1pPr marL="342900" indent="-342900" algn="l" rtl="0" fontAlgn="base" latinLnBrk="1">
              <a:lnSpc>
                <a:spcPct val="100000"/>
              </a:lnSpc>
              <a:spcBef>
                <a:spcPct val="20000"/>
              </a:spcBef>
              <a:spcAft>
                <a:spcPct val="0"/>
              </a:spcAft>
              <a:buSzPct val="100000"/>
              <a:buFont typeface="Arial" charset="0"/>
              <a:buChar char="•"/>
              <a:defRPr sz="3200" b="0" i="0" u="none" baseline="0">
                <a:solidFill>
                  <a:schemeClr val="dk1"/>
                </a:solidFill>
                <a:latin typeface="Calibri" charset="0"/>
                <a:ea typeface="宋体" charset="-122"/>
                <a:sym typeface="Calibri" charset="0"/>
              </a:defRPr>
            </a:lvl1pPr>
            <a:lvl2pPr marL="742950" indent="-285750" algn="l" rtl="0" fontAlgn="base" latinLnBrk="1">
              <a:lnSpc>
                <a:spcPct val="100000"/>
              </a:lnSpc>
              <a:spcBef>
                <a:spcPct val="20000"/>
              </a:spcBef>
              <a:spcAft>
                <a:spcPct val="0"/>
              </a:spcAft>
              <a:buSzPct val="100000"/>
              <a:buFont typeface="Arial" charset="0"/>
              <a:buChar char="–"/>
              <a:defRPr sz="2800" b="0" i="0" u="none" baseline="0">
                <a:solidFill>
                  <a:schemeClr val="dk1"/>
                </a:solidFill>
                <a:latin typeface="Calibri" charset="0"/>
                <a:ea typeface="宋体" charset="-122"/>
                <a:sym typeface="Calibri" charset="0"/>
              </a:defRPr>
            </a:lvl2pPr>
            <a:lvl3pPr marL="1143000" indent="-228600" algn="l" rtl="0" fontAlgn="base" latinLnBrk="1">
              <a:lnSpc>
                <a:spcPct val="100000"/>
              </a:lnSpc>
              <a:spcBef>
                <a:spcPct val="20000"/>
              </a:spcBef>
              <a:spcAft>
                <a:spcPct val="0"/>
              </a:spcAft>
              <a:buSzPct val="100000"/>
              <a:buFont typeface="Arial" charset="0"/>
              <a:buChar char="•"/>
              <a:defRPr sz="2400" b="0" i="0" u="none" baseline="0">
                <a:solidFill>
                  <a:schemeClr val="dk1"/>
                </a:solidFill>
                <a:latin typeface="Calibri" charset="0"/>
                <a:ea typeface="宋体" charset="-122"/>
                <a:sym typeface="Calibri" charset="0"/>
              </a:defRPr>
            </a:lvl3pPr>
            <a:lvl4pPr marL="1600200" indent="-228600" algn="l" rtl="0" fontAlgn="base" latinLnBrk="1">
              <a:lnSpc>
                <a:spcPct val="100000"/>
              </a:lnSpc>
              <a:spcBef>
                <a:spcPct val="20000"/>
              </a:spcBef>
              <a:spcAft>
                <a:spcPct val="0"/>
              </a:spcAft>
              <a:buSzPct val="100000"/>
              <a:buFont typeface="Arial" charset="0"/>
              <a:buChar char="–"/>
              <a:defRPr sz="2000" b="0" i="0" u="none" baseline="0">
                <a:solidFill>
                  <a:schemeClr val="dk1"/>
                </a:solidFill>
                <a:latin typeface="Calibri" charset="0"/>
                <a:ea typeface="宋体" charset="-122"/>
                <a:sym typeface="Calibri" charset="0"/>
              </a:defRPr>
            </a:lvl4pPr>
            <a:lvl5pPr marL="2057400" indent="-228600" algn="l" rtl="0" fontAlgn="base" latinLnBrk="1">
              <a:lnSpc>
                <a:spcPct val="100000"/>
              </a:lnSpc>
              <a:spcBef>
                <a:spcPct val="20000"/>
              </a:spcBef>
              <a:spcAft>
                <a:spcPct val="0"/>
              </a:spcAft>
              <a:buSzPct val="100000"/>
              <a:buFont typeface="Arial" charset="0"/>
              <a:buChar char="»"/>
              <a:defRPr sz="2000" b="0" i="0" u="none" baseline="0">
                <a:solidFill>
                  <a:schemeClr val="dk1"/>
                </a:solidFill>
                <a:latin typeface="Calibri" charset="0"/>
                <a:ea typeface="宋体" charset="-122"/>
                <a:sym typeface="Calibri" charset="0"/>
              </a:defRPr>
            </a:lvl5pPr>
          </a:lstStyle>
          <a:p>
            <a:pPr lvl="0" eaLnBrk="1" latinLnBrk="1" hangingPunct="1"/>
            <a:r>
              <a:rPr lang="en-US" altLang="zh-CN" dirty="0"/>
              <a:t>1. </a:t>
            </a:r>
            <a:r>
              <a:rPr lang="zh-CN" altLang="en-US" dirty="0"/>
              <a:t>读者写者问题要实现以下要求：</a:t>
            </a:r>
          </a:p>
          <a:p>
            <a:pPr lvl="1" eaLnBrk="1" latinLnBrk="1" hangingPunct="1"/>
            <a:r>
              <a:rPr lang="zh-CN" altLang="en-US" dirty="0"/>
              <a:t>读写互斥</a:t>
            </a:r>
          </a:p>
          <a:p>
            <a:pPr lvl="1" eaLnBrk="1" latinLnBrk="1" hangingPunct="1"/>
            <a:r>
              <a:rPr lang="zh-CN" altLang="en-US" dirty="0"/>
              <a:t>读共享，写互斥</a:t>
            </a:r>
          </a:p>
          <a:p>
            <a:pPr lvl="1" eaLnBrk="1" latinLnBrk="1" hangingPunct="1"/>
            <a:r>
              <a:rPr lang="zh-CN" altLang="en-US" dirty="0"/>
              <a:t>优先写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读者写者算法</a:t>
            </a:r>
            <a:r>
              <a:rPr lang="en-US" altLang="zh-CN" dirty="0"/>
              <a:t>-</a:t>
            </a:r>
            <a:r>
              <a:rPr lang="zh-CN" altLang="en-US" dirty="0"/>
              <a:t>写者优先</a:t>
            </a:r>
          </a:p>
        </p:txBody>
      </p:sp>
      <p:sp>
        <p:nvSpPr>
          <p:cNvPr id="3" name="Rectangle 2"/>
          <p:cNvSpPr/>
          <p:nvPr/>
        </p:nvSpPr>
        <p:spPr>
          <a:xfrm>
            <a:off x="390739" y="1429933"/>
            <a:ext cx="6397486" cy="1938992"/>
          </a:xfrm>
          <a:prstGeom prst="rect">
            <a:avLst/>
          </a:prstGeom>
        </p:spPr>
        <p:txBody>
          <a:bodyPr wrap="square">
            <a:spAutoFit/>
          </a:bodyPr>
          <a:lstStyle/>
          <a:p>
            <a:pPr latinLnBrk="0"/>
            <a:r>
              <a:rPr lang="zh-CN" altLang="en-US" sz="3600" kern="1200" baseline="30000" dirty="0">
                <a:solidFill>
                  <a:srgbClr val="000000"/>
                </a:solidFill>
                <a:latin typeface="Times New Roman" pitchFamily="18" charset="0"/>
                <a:ea typeface="华文仿宋"/>
                <a:cs typeface="华文仿宋"/>
              </a:rPr>
              <a:t>信号量定义</a:t>
            </a:r>
            <a:endParaRPr lang="en-US" sz="3600" kern="1200" baseline="30000" dirty="0">
              <a:solidFill>
                <a:srgbClr val="000000"/>
              </a:solidFill>
              <a:latin typeface="Times New Roman" pitchFamily="18" charset="0"/>
              <a:ea typeface="华文仿宋"/>
              <a:cs typeface="华文仿宋"/>
            </a:endParaRPr>
          </a:p>
          <a:p>
            <a:pPr latinLnBrk="0"/>
            <a:r>
              <a:rPr lang="en-US" sz="3600" kern="1200" baseline="30000" dirty="0" err="1">
                <a:solidFill>
                  <a:srgbClr val="000000"/>
                </a:solidFill>
                <a:latin typeface="Times New Roman" pitchFamily="18" charset="0"/>
                <a:ea typeface="华文仿宋"/>
                <a:cs typeface="华文仿宋"/>
              </a:rPr>
              <a:t>readSwitch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writeSwitch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noReaders</a:t>
            </a:r>
            <a:r>
              <a:rPr lang="en-US" sz="3600" kern="1200" baseline="30000" dirty="0">
                <a:solidFill>
                  <a:srgbClr val="000000"/>
                </a:solidFill>
                <a:latin typeface="Times New Roman" pitchFamily="18" charset="0"/>
                <a:ea typeface="华文仿宋"/>
                <a:cs typeface="华文仿宋"/>
              </a:rPr>
              <a:t> = Semaphore(1) </a:t>
            </a:r>
          </a:p>
          <a:p>
            <a:pPr latinLnBrk="0"/>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 = Semaphore(1)</a:t>
            </a:r>
            <a:endParaRPr lang="en-US" sz="3600" kern="1200" dirty="0">
              <a:solidFill>
                <a:srgbClr val="000000"/>
              </a:solidFill>
              <a:latin typeface="Times New Roman" pitchFamily="18" charset="0"/>
              <a:ea typeface="华文仿宋"/>
              <a:cs typeface="华文仿宋"/>
            </a:endParaRPr>
          </a:p>
        </p:txBody>
      </p:sp>
    </p:spTree>
    <p:extLst>
      <p:ext uri="{BB962C8B-B14F-4D97-AF65-F5344CB8AC3E}">
        <p14:creationId xmlns:p14="http://schemas.microsoft.com/office/powerpoint/2010/main" val="20819748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读者写者算法</a:t>
            </a:r>
            <a:r>
              <a:rPr lang="en-US" altLang="zh-CN" dirty="0"/>
              <a:t>-</a:t>
            </a:r>
            <a:r>
              <a:rPr lang="zh-CN" altLang="en-US" dirty="0"/>
              <a:t>写者优先</a:t>
            </a:r>
          </a:p>
        </p:txBody>
      </p:sp>
      <p:sp>
        <p:nvSpPr>
          <p:cNvPr id="3" name="Rectangle 2"/>
          <p:cNvSpPr/>
          <p:nvPr/>
        </p:nvSpPr>
        <p:spPr>
          <a:xfrm>
            <a:off x="334919" y="836712"/>
            <a:ext cx="6648675" cy="2308324"/>
          </a:xfrm>
          <a:prstGeom prst="rect">
            <a:avLst/>
          </a:prstGeom>
        </p:spPr>
        <p:txBody>
          <a:bodyPr wrap="square">
            <a:spAutoFit/>
          </a:bodyPr>
          <a:lstStyle/>
          <a:p>
            <a:pPr latinLnBrk="0"/>
            <a:r>
              <a:rPr lang="en-US" altLang="zh-CN" sz="3600" kern="1200" baseline="30000" dirty="0">
                <a:solidFill>
                  <a:srgbClr val="3366FF"/>
                </a:solidFill>
                <a:latin typeface="Times New Roman" pitchFamily="18" charset="0"/>
                <a:ea typeface="华文仿宋"/>
                <a:cs typeface="华文仿宋"/>
              </a:rPr>
              <a:t>Reader</a:t>
            </a:r>
            <a:r>
              <a:rPr lang="zh-CN" altLang="en-US" sz="3600" kern="1200" baseline="30000" dirty="0">
                <a:solidFill>
                  <a:srgbClr val="3366FF"/>
                </a:solidFill>
                <a:latin typeface="Times New Roman" pitchFamily="18" charset="0"/>
                <a:ea typeface="华文仿宋"/>
                <a:cs typeface="华文仿宋"/>
              </a:rPr>
              <a:t>：</a:t>
            </a:r>
            <a:endParaRPr lang="en-US" sz="3600" kern="1200" baseline="30000" dirty="0">
              <a:solidFill>
                <a:srgbClr val="3366FF"/>
              </a:solidFill>
              <a:latin typeface="Times New Roman" pitchFamily="18" charset="0"/>
              <a:ea typeface="华文仿宋"/>
              <a:cs typeface="华文仿宋"/>
            </a:endParaRPr>
          </a:p>
          <a:p>
            <a:pPr latinLnBrk="0"/>
            <a:r>
              <a:rPr lang="en-US" sz="3600" kern="1200" baseline="30000" dirty="0" err="1">
                <a:solidFill>
                  <a:srgbClr val="000000"/>
                </a:solidFill>
                <a:latin typeface="Times New Roman" pitchFamily="18" charset="0"/>
                <a:ea typeface="华文仿宋"/>
                <a:cs typeface="华文仿宋"/>
              </a:rPr>
              <a:t>noReaders.wait</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a:solidFill>
                  <a:srgbClr val="000000"/>
                </a:solidFill>
                <a:latin typeface="Times New Roman" pitchFamily="18" charset="0"/>
                <a:ea typeface="华文仿宋"/>
                <a:cs typeface="华文仿宋"/>
              </a:rPr>
              <a:t>	</a:t>
            </a:r>
            <a:r>
              <a:rPr lang="en-US" sz="3600" kern="1200" baseline="30000" dirty="0" err="1">
                <a:solidFill>
                  <a:srgbClr val="000000"/>
                </a:solidFill>
                <a:latin typeface="Times New Roman" pitchFamily="18" charset="0"/>
                <a:ea typeface="华文仿宋"/>
                <a:cs typeface="华文仿宋"/>
              </a:rPr>
              <a:t>readSwitch.lock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err="1">
                <a:solidFill>
                  <a:srgbClr val="000000"/>
                </a:solidFill>
                <a:latin typeface="Times New Roman" pitchFamily="18" charset="0"/>
                <a:ea typeface="华文仿宋"/>
                <a:cs typeface="华文仿宋"/>
              </a:rPr>
              <a:t>noReaders.signal</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a:solidFill>
                  <a:srgbClr val="000000"/>
                </a:solidFill>
                <a:latin typeface="Times New Roman" pitchFamily="18" charset="0"/>
                <a:ea typeface="华文仿宋"/>
                <a:cs typeface="华文仿宋"/>
              </a:rPr>
              <a:t>	# critical section for readers</a:t>
            </a:r>
          </a:p>
          <a:p>
            <a:pPr latinLnBrk="0"/>
            <a:r>
              <a:rPr lang="en-US" sz="3600" kern="1200" baseline="30000" dirty="0" err="1">
                <a:solidFill>
                  <a:srgbClr val="000000"/>
                </a:solidFill>
                <a:latin typeface="Times New Roman" pitchFamily="18" charset="0"/>
                <a:ea typeface="华文仿宋"/>
                <a:cs typeface="华文仿宋"/>
              </a:rPr>
              <a:t>readSwitch.unlock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endParaRPr lang="en-US" sz="3600" kern="1200" dirty="0">
              <a:solidFill>
                <a:srgbClr val="000000"/>
              </a:solidFill>
              <a:latin typeface="Times New Roman" pitchFamily="18" charset="0"/>
              <a:ea typeface="华文仿宋"/>
              <a:cs typeface="华文仿宋"/>
            </a:endParaRPr>
          </a:p>
        </p:txBody>
      </p:sp>
      <p:sp>
        <p:nvSpPr>
          <p:cNvPr id="5" name="Rectangle 4"/>
          <p:cNvSpPr/>
          <p:nvPr/>
        </p:nvSpPr>
        <p:spPr>
          <a:xfrm>
            <a:off x="395536" y="3068960"/>
            <a:ext cx="7257694" cy="2308324"/>
          </a:xfrm>
          <a:prstGeom prst="rect">
            <a:avLst/>
          </a:prstGeom>
        </p:spPr>
        <p:txBody>
          <a:bodyPr wrap="square">
            <a:spAutoFit/>
          </a:bodyPr>
          <a:lstStyle/>
          <a:p>
            <a:pPr latinLnBrk="0"/>
            <a:r>
              <a:rPr lang="en-US" altLang="zh-CN" sz="3600" kern="1200" baseline="30000" dirty="0">
                <a:solidFill>
                  <a:srgbClr val="3366FF"/>
                </a:solidFill>
                <a:latin typeface="Times New Roman" pitchFamily="18" charset="0"/>
                <a:ea typeface="华文仿宋"/>
                <a:cs typeface="华文仿宋"/>
              </a:rPr>
              <a:t>Writer</a:t>
            </a:r>
            <a:r>
              <a:rPr lang="zh-CN" altLang="en-US" sz="3600" kern="1200" baseline="30000" dirty="0">
                <a:solidFill>
                  <a:srgbClr val="3366FF"/>
                </a:solidFill>
                <a:latin typeface="Times New Roman" pitchFamily="18" charset="0"/>
                <a:ea typeface="华文仿宋"/>
                <a:cs typeface="华文仿宋"/>
              </a:rPr>
              <a:t>：</a:t>
            </a:r>
            <a:endParaRPr lang="en-US" sz="3600" kern="1200" baseline="30000" dirty="0">
              <a:solidFill>
                <a:srgbClr val="3366FF"/>
              </a:solidFill>
              <a:latin typeface="Times New Roman" pitchFamily="18" charset="0"/>
              <a:ea typeface="华文仿宋"/>
              <a:cs typeface="华文仿宋"/>
            </a:endParaRPr>
          </a:p>
          <a:p>
            <a:pPr latinLnBrk="0"/>
            <a:r>
              <a:rPr lang="en-US" kern="1200" dirty="0" err="1">
                <a:solidFill>
                  <a:srgbClr val="000000"/>
                </a:solidFill>
                <a:latin typeface="Times New Roman" pitchFamily="18" charset="0"/>
                <a:ea typeface="华文仿宋"/>
                <a:cs typeface="华文仿宋"/>
              </a:rPr>
              <a:t>writeSwitch.lock</a:t>
            </a:r>
            <a:r>
              <a:rPr lang="en-US" kern="1200" dirty="0">
                <a:solidFill>
                  <a:srgbClr val="000000"/>
                </a:solidFill>
                <a:latin typeface="Times New Roman" pitchFamily="18" charset="0"/>
                <a:ea typeface="华文仿宋"/>
                <a:cs typeface="华文仿宋"/>
              </a:rPr>
              <a:t>(</a:t>
            </a:r>
            <a:r>
              <a:rPr lang="en-US" kern="1200" dirty="0" err="1">
                <a:solidFill>
                  <a:srgbClr val="000000"/>
                </a:solidFill>
                <a:latin typeface="Times New Roman" pitchFamily="18" charset="0"/>
                <a:ea typeface="华文仿宋"/>
                <a:cs typeface="华文仿宋"/>
              </a:rPr>
              <a:t>noReaders</a:t>
            </a:r>
            <a:r>
              <a:rPr lang="en-US" kern="1200" dirty="0">
                <a:solidFill>
                  <a:srgbClr val="000000"/>
                </a:solidFill>
                <a:latin typeface="Times New Roman" pitchFamily="18" charset="0"/>
                <a:ea typeface="华文仿宋"/>
                <a:cs typeface="华文仿宋"/>
              </a:rPr>
              <a:t>) </a:t>
            </a:r>
          </a:p>
          <a:p>
            <a:pPr latinLnBrk="0"/>
            <a:r>
              <a:rPr lang="en-US" kern="1200" dirty="0">
                <a:solidFill>
                  <a:srgbClr val="000000"/>
                </a:solidFill>
                <a:latin typeface="Times New Roman" pitchFamily="18" charset="0"/>
                <a:ea typeface="华文仿宋"/>
                <a:cs typeface="华文仿宋"/>
              </a:rPr>
              <a:t>	</a:t>
            </a:r>
            <a:r>
              <a:rPr lang="en-US" kern="1200" dirty="0" err="1">
                <a:solidFill>
                  <a:srgbClr val="000000"/>
                </a:solidFill>
                <a:latin typeface="Times New Roman" pitchFamily="18" charset="0"/>
                <a:ea typeface="华文仿宋"/>
                <a:cs typeface="华文仿宋"/>
              </a:rPr>
              <a:t>noWriters.wait</a:t>
            </a:r>
            <a:r>
              <a:rPr lang="en-US" kern="1200" dirty="0">
                <a:solidFill>
                  <a:srgbClr val="000000"/>
                </a:solidFill>
                <a:latin typeface="Times New Roman" pitchFamily="18" charset="0"/>
                <a:ea typeface="华文仿宋"/>
                <a:cs typeface="华文仿宋"/>
              </a:rPr>
              <a:t>() </a:t>
            </a:r>
          </a:p>
          <a:p>
            <a:pPr latinLnBrk="0"/>
            <a:r>
              <a:rPr lang="en-US" kern="1200" dirty="0">
                <a:solidFill>
                  <a:srgbClr val="000000"/>
                </a:solidFill>
                <a:latin typeface="Times New Roman" pitchFamily="18" charset="0"/>
                <a:ea typeface="华文仿宋"/>
                <a:cs typeface="华文仿宋"/>
              </a:rPr>
              <a:t>		# critical section for writers </a:t>
            </a:r>
          </a:p>
          <a:p>
            <a:pPr latinLnBrk="0"/>
            <a:r>
              <a:rPr lang="en-US" kern="1200" dirty="0">
                <a:solidFill>
                  <a:srgbClr val="000000"/>
                </a:solidFill>
                <a:latin typeface="Times New Roman" pitchFamily="18" charset="0"/>
                <a:ea typeface="华文仿宋"/>
                <a:cs typeface="华文仿宋"/>
              </a:rPr>
              <a:t>	</a:t>
            </a:r>
            <a:r>
              <a:rPr lang="en-US" kern="1200" dirty="0" err="1">
                <a:solidFill>
                  <a:srgbClr val="000000"/>
                </a:solidFill>
                <a:latin typeface="Times New Roman" pitchFamily="18" charset="0"/>
                <a:ea typeface="华文仿宋"/>
                <a:cs typeface="华文仿宋"/>
              </a:rPr>
              <a:t>noWriters.signal</a:t>
            </a:r>
            <a:r>
              <a:rPr lang="en-US" kern="1200" dirty="0">
                <a:solidFill>
                  <a:srgbClr val="000000"/>
                </a:solidFill>
                <a:latin typeface="Times New Roman" pitchFamily="18" charset="0"/>
                <a:ea typeface="华文仿宋"/>
                <a:cs typeface="华文仿宋"/>
              </a:rPr>
              <a:t>() </a:t>
            </a:r>
          </a:p>
          <a:p>
            <a:pPr latinLnBrk="0"/>
            <a:r>
              <a:rPr lang="en-US" kern="1200" dirty="0" err="1">
                <a:solidFill>
                  <a:srgbClr val="000000"/>
                </a:solidFill>
                <a:latin typeface="Times New Roman" pitchFamily="18" charset="0"/>
                <a:ea typeface="华文仿宋"/>
                <a:cs typeface="华文仿宋"/>
              </a:rPr>
              <a:t>writeSwitch.unlock</a:t>
            </a:r>
            <a:r>
              <a:rPr lang="en-US" kern="1200" dirty="0">
                <a:solidFill>
                  <a:srgbClr val="000000"/>
                </a:solidFill>
                <a:latin typeface="Times New Roman" pitchFamily="18" charset="0"/>
                <a:ea typeface="华文仿宋"/>
                <a:cs typeface="华文仿宋"/>
              </a:rPr>
              <a:t>(</a:t>
            </a:r>
            <a:r>
              <a:rPr lang="en-US" kern="1200" dirty="0" err="1">
                <a:solidFill>
                  <a:srgbClr val="000000"/>
                </a:solidFill>
                <a:latin typeface="Times New Roman" pitchFamily="18" charset="0"/>
                <a:ea typeface="华文仿宋"/>
                <a:cs typeface="华文仿宋"/>
              </a:rPr>
              <a:t>noReaders</a:t>
            </a:r>
            <a:r>
              <a:rPr lang="en-US" kern="1200" dirty="0">
                <a:solidFill>
                  <a:srgbClr val="000000"/>
                </a:solidFill>
                <a:latin typeface="Times New Roman" pitchFamily="18" charset="0"/>
                <a:ea typeface="华文仿宋"/>
                <a:cs typeface="华文仿宋"/>
              </a:rPr>
              <a:t>) </a:t>
            </a:r>
          </a:p>
        </p:txBody>
      </p:sp>
      <p:sp>
        <p:nvSpPr>
          <p:cNvPr id="6" name="Rectangle 5"/>
          <p:cNvSpPr/>
          <p:nvPr/>
        </p:nvSpPr>
        <p:spPr>
          <a:xfrm>
            <a:off x="4884242" y="2319358"/>
            <a:ext cx="4102764" cy="1938992"/>
          </a:xfrm>
          <a:prstGeom prst="rect">
            <a:avLst/>
          </a:prstGeom>
        </p:spPr>
        <p:txBody>
          <a:bodyPr wrap="square">
            <a:spAutoFit/>
          </a:bodyPr>
          <a:lstStyle/>
          <a:p>
            <a:pPr latinLnBrk="0"/>
            <a:r>
              <a:rPr lang="zh-CN" altLang="en-US" sz="3600" kern="1200" baseline="30000" dirty="0">
                <a:solidFill>
                  <a:srgbClr val="3366FF"/>
                </a:solidFill>
                <a:latin typeface="Heiti SC Light"/>
                <a:ea typeface="Heiti SC Light"/>
                <a:cs typeface="Heiti SC Light"/>
              </a:rPr>
              <a:t>信号量定义</a:t>
            </a:r>
            <a:endParaRPr lang="en-US" sz="3600" kern="1200" baseline="30000" dirty="0">
              <a:solidFill>
                <a:srgbClr val="3366FF"/>
              </a:solidFill>
              <a:latin typeface="Heiti SC Light"/>
              <a:ea typeface="Heiti SC Light"/>
              <a:cs typeface="Heiti SC Light"/>
            </a:endParaRPr>
          </a:p>
          <a:p>
            <a:pPr latinLnBrk="0"/>
            <a:r>
              <a:rPr lang="en-US" sz="3600" kern="1200" baseline="30000" dirty="0" err="1">
                <a:solidFill>
                  <a:srgbClr val="000000"/>
                </a:solidFill>
                <a:latin typeface="Times New Roman" pitchFamily="18" charset="0"/>
                <a:ea typeface="华文仿宋"/>
                <a:cs typeface="华文仿宋"/>
              </a:rPr>
              <a:t>readSwitch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writeSwitch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noReaders</a:t>
            </a:r>
            <a:r>
              <a:rPr lang="en-US" sz="3600" kern="1200" baseline="30000" dirty="0">
                <a:solidFill>
                  <a:srgbClr val="000000"/>
                </a:solidFill>
                <a:latin typeface="Times New Roman" pitchFamily="18" charset="0"/>
                <a:ea typeface="华文仿宋"/>
                <a:cs typeface="华文仿宋"/>
              </a:rPr>
              <a:t> = Semaphore(1) </a:t>
            </a:r>
          </a:p>
          <a:p>
            <a:pPr latinLnBrk="0"/>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 = Semaphore(1)</a:t>
            </a:r>
            <a:endParaRPr lang="en-US" sz="3600" kern="1200" dirty="0">
              <a:solidFill>
                <a:srgbClr val="000000"/>
              </a:solidFill>
              <a:latin typeface="Times New Roman" pitchFamily="18" charset="0"/>
              <a:ea typeface="华文仿宋"/>
              <a:cs typeface="华文仿宋"/>
            </a:endParaRPr>
          </a:p>
        </p:txBody>
      </p:sp>
      <p:sp>
        <p:nvSpPr>
          <p:cNvPr id="4" name="Rectangle 3"/>
          <p:cNvSpPr/>
          <p:nvPr/>
        </p:nvSpPr>
        <p:spPr>
          <a:xfrm>
            <a:off x="107504" y="5445224"/>
            <a:ext cx="8892480" cy="1323439"/>
          </a:xfrm>
          <a:prstGeom prst="rect">
            <a:avLst/>
          </a:prstGeom>
          <a:solidFill>
            <a:schemeClr val="bg1"/>
          </a:solidFill>
        </p:spPr>
        <p:txBody>
          <a:bodyPr wrap="square">
            <a:spAutoFit/>
          </a:bodyPr>
          <a:lstStyle/>
          <a:p>
            <a:r>
              <a:rPr lang="zh-CN" altLang="en-US" sz="2000" dirty="0"/>
              <a:t>最初信号量都是解锁态。</a:t>
            </a:r>
            <a:endParaRPr lang="en-US" altLang="zh-CN" sz="2000" dirty="0"/>
          </a:p>
          <a:p>
            <a:r>
              <a:rPr lang="zh-CN" altLang="en-US" sz="2000" dirty="0"/>
              <a:t>如果</a:t>
            </a:r>
            <a:r>
              <a:rPr lang="en-US" altLang="zh-CN" sz="2000" dirty="0"/>
              <a:t>reader</a:t>
            </a:r>
            <a:r>
              <a:rPr lang="zh-CN" altLang="en-US" sz="2000" dirty="0"/>
              <a:t>在临界区，会给</a:t>
            </a:r>
            <a:r>
              <a:rPr lang="en-US" altLang="zh-CN" sz="2000" dirty="0" err="1"/>
              <a:t>noWriter</a:t>
            </a:r>
            <a:r>
              <a:rPr lang="zh-CN" altLang="en-US" sz="2000" dirty="0"/>
              <a:t>上锁。但是不会给</a:t>
            </a:r>
            <a:r>
              <a:rPr lang="en-US" altLang="zh-CN" sz="2000" dirty="0" err="1"/>
              <a:t>noReader</a:t>
            </a:r>
            <a:r>
              <a:rPr lang="zh-CN" altLang="en-US" sz="2000" dirty="0"/>
              <a:t>上锁。如果这时候</a:t>
            </a:r>
            <a:r>
              <a:rPr lang="en-US" altLang="zh-CN" sz="2000" dirty="0"/>
              <a:t>writer</a:t>
            </a:r>
            <a:r>
              <a:rPr lang="zh-CN" altLang="en-US" sz="2000" dirty="0"/>
              <a:t>到来，会给</a:t>
            </a:r>
            <a:r>
              <a:rPr lang="en-US" altLang="zh-CN" sz="2000" dirty="0" err="1"/>
              <a:t>noReader</a:t>
            </a:r>
            <a:r>
              <a:rPr lang="zh-CN" altLang="en-US" sz="2000" dirty="0"/>
              <a:t>加锁，会让后续读者排队在</a:t>
            </a:r>
            <a:r>
              <a:rPr lang="en-US" altLang="zh-CN" sz="2000" dirty="0" err="1"/>
              <a:t>noReader</a:t>
            </a:r>
            <a:r>
              <a:rPr lang="zh-CN" altLang="en-US" sz="2000" dirty="0"/>
              <a:t>。</a:t>
            </a:r>
            <a:endParaRPr lang="en-US" altLang="zh-CN" sz="2000" dirty="0"/>
          </a:p>
          <a:p>
            <a:r>
              <a:rPr lang="zh-CN" altLang="en-US" sz="2000" dirty="0"/>
              <a:t>当最后一个读者离开，他会</a:t>
            </a:r>
            <a:r>
              <a:rPr lang="en-US" altLang="zh-CN" sz="2000" dirty="0"/>
              <a:t>signal</a:t>
            </a:r>
            <a:r>
              <a:rPr lang="zh-CN" altLang="en-US" sz="2000" dirty="0"/>
              <a:t> </a:t>
            </a:r>
            <a:r>
              <a:rPr lang="en-US" altLang="zh-CN" sz="2000" dirty="0" err="1"/>
              <a:t>noWriter</a:t>
            </a:r>
            <a:r>
              <a:rPr lang="zh-CN" altLang="en-US" sz="2000" dirty="0"/>
              <a:t>，这时写者可以进入。</a:t>
            </a:r>
            <a:endParaRPr lang="en-US" altLang="zh-CN" sz="2000" dirty="0"/>
          </a:p>
        </p:txBody>
      </p:sp>
    </p:spTree>
    <p:extLst>
      <p:ext uri="{BB962C8B-B14F-4D97-AF65-F5344CB8AC3E}">
        <p14:creationId xmlns:p14="http://schemas.microsoft.com/office/powerpoint/2010/main" val="241723893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读者写者算法</a:t>
            </a:r>
            <a:r>
              <a:rPr lang="en-US" altLang="zh-CN" dirty="0"/>
              <a:t>-</a:t>
            </a:r>
            <a:r>
              <a:rPr lang="zh-CN" altLang="en-US" dirty="0"/>
              <a:t>写者优先</a:t>
            </a:r>
          </a:p>
        </p:txBody>
      </p:sp>
      <p:sp>
        <p:nvSpPr>
          <p:cNvPr id="3" name="Rectangle 2"/>
          <p:cNvSpPr/>
          <p:nvPr/>
        </p:nvSpPr>
        <p:spPr>
          <a:xfrm>
            <a:off x="251520" y="836712"/>
            <a:ext cx="6648675" cy="2308324"/>
          </a:xfrm>
          <a:prstGeom prst="rect">
            <a:avLst/>
          </a:prstGeom>
        </p:spPr>
        <p:txBody>
          <a:bodyPr wrap="square">
            <a:spAutoFit/>
          </a:bodyPr>
          <a:lstStyle/>
          <a:p>
            <a:pPr latinLnBrk="0"/>
            <a:r>
              <a:rPr lang="en-US" altLang="zh-CN" sz="3600" kern="1200" baseline="30000" dirty="0">
                <a:solidFill>
                  <a:srgbClr val="3366FF"/>
                </a:solidFill>
                <a:latin typeface="Times New Roman" pitchFamily="18" charset="0"/>
                <a:ea typeface="华文仿宋"/>
                <a:cs typeface="华文仿宋"/>
              </a:rPr>
              <a:t>Reader</a:t>
            </a:r>
            <a:r>
              <a:rPr lang="zh-CN" altLang="en-US" sz="3600" kern="1200" baseline="30000" dirty="0">
                <a:solidFill>
                  <a:srgbClr val="3366FF"/>
                </a:solidFill>
                <a:latin typeface="Times New Roman" pitchFamily="18" charset="0"/>
                <a:ea typeface="华文仿宋"/>
                <a:cs typeface="华文仿宋"/>
              </a:rPr>
              <a:t>：</a:t>
            </a:r>
            <a:endParaRPr lang="en-US" sz="3600" kern="1200" baseline="30000" dirty="0">
              <a:solidFill>
                <a:srgbClr val="3366FF"/>
              </a:solidFill>
              <a:latin typeface="Times New Roman" pitchFamily="18" charset="0"/>
              <a:ea typeface="华文仿宋"/>
              <a:cs typeface="华文仿宋"/>
            </a:endParaRPr>
          </a:p>
          <a:p>
            <a:pPr latinLnBrk="0"/>
            <a:r>
              <a:rPr lang="en-US" sz="3600" kern="1200" baseline="30000" dirty="0" err="1">
                <a:solidFill>
                  <a:srgbClr val="000000"/>
                </a:solidFill>
                <a:latin typeface="Times New Roman" pitchFamily="18" charset="0"/>
                <a:ea typeface="华文仿宋"/>
                <a:cs typeface="华文仿宋"/>
              </a:rPr>
              <a:t>noReaders.wait</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a:solidFill>
                  <a:srgbClr val="000000"/>
                </a:solidFill>
                <a:latin typeface="Times New Roman" pitchFamily="18" charset="0"/>
                <a:ea typeface="华文仿宋"/>
                <a:cs typeface="华文仿宋"/>
              </a:rPr>
              <a:t>	</a:t>
            </a:r>
            <a:r>
              <a:rPr lang="en-US" sz="3600" kern="1200" baseline="30000" dirty="0" err="1">
                <a:solidFill>
                  <a:srgbClr val="000000"/>
                </a:solidFill>
                <a:latin typeface="Times New Roman" pitchFamily="18" charset="0"/>
                <a:ea typeface="华文仿宋"/>
                <a:cs typeface="华文仿宋"/>
              </a:rPr>
              <a:t>readSwitch.lock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err="1">
                <a:solidFill>
                  <a:srgbClr val="000000"/>
                </a:solidFill>
                <a:latin typeface="Times New Roman" pitchFamily="18" charset="0"/>
                <a:ea typeface="华文仿宋"/>
                <a:cs typeface="华文仿宋"/>
              </a:rPr>
              <a:t>noReaders.signal</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a:solidFill>
                  <a:srgbClr val="000000"/>
                </a:solidFill>
                <a:latin typeface="Times New Roman" pitchFamily="18" charset="0"/>
                <a:ea typeface="华文仿宋"/>
                <a:cs typeface="华文仿宋"/>
              </a:rPr>
              <a:t>	# critical section for readers</a:t>
            </a:r>
          </a:p>
          <a:p>
            <a:pPr latinLnBrk="0"/>
            <a:r>
              <a:rPr lang="en-US" sz="3600" kern="1200" baseline="30000" dirty="0" err="1">
                <a:solidFill>
                  <a:srgbClr val="000000"/>
                </a:solidFill>
                <a:latin typeface="Times New Roman" pitchFamily="18" charset="0"/>
                <a:ea typeface="华文仿宋"/>
                <a:cs typeface="华文仿宋"/>
              </a:rPr>
              <a:t>readSwitch.unlock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endParaRPr lang="en-US" sz="3600" kern="1200" dirty="0">
              <a:solidFill>
                <a:srgbClr val="000000"/>
              </a:solidFill>
              <a:latin typeface="Times New Roman" pitchFamily="18" charset="0"/>
              <a:ea typeface="华文仿宋"/>
              <a:cs typeface="华文仿宋"/>
            </a:endParaRPr>
          </a:p>
        </p:txBody>
      </p:sp>
      <p:sp>
        <p:nvSpPr>
          <p:cNvPr id="5" name="Rectangle 4"/>
          <p:cNvSpPr/>
          <p:nvPr/>
        </p:nvSpPr>
        <p:spPr>
          <a:xfrm>
            <a:off x="251520" y="3068960"/>
            <a:ext cx="7257694" cy="2308324"/>
          </a:xfrm>
          <a:prstGeom prst="rect">
            <a:avLst/>
          </a:prstGeom>
          <a:ln>
            <a:solidFill>
              <a:srgbClr val="4F81BD"/>
            </a:solidFill>
          </a:ln>
        </p:spPr>
        <p:txBody>
          <a:bodyPr wrap="square">
            <a:spAutoFit/>
          </a:bodyPr>
          <a:lstStyle/>
          <a:p>
            <a:pPr latinLnBrk="0"/>
            <a:r>
              <a:rPr lang="en-US" altLang="zh-CN" kern="1200" dirty="0">
                <a:solidFill>
                  <a:schemeClr val="accent2"/>
                </a:solidFill>
                <a:latin typeface="Times New Roman" pitchFamily="18" charset="0"/>
                <a:ea typeface="华文仿宋"/>
                <a:cs typeface="华文仿宋"/>
              </a:rPr>
              <a:t>Writer</a:t>
            </a:r>
            <a:r>
              <a:rPr lang="zh-CN" altLang="en-US" kern="1200" dirty="0">
                <a:solidFill>
                  <a:srgbClr val="000000"/>
                </a:solidFill>
                <a:latin typeface="Times New Roman" pitchFamily="18" charset="0"/>
                <a:ea typeface="华文仿宋"/>
                <a:cs typeface="华文仿宋"/>
              </a:rPr>
              <a:t>：</a:t>
            </a:r>
            <a:endParaRPr lang="en-US" kern="1200" dirty="0">
              <a:solidFill>
                <a:srgbClr val="000000"/>
              </a:solidFill>
              <a:latin typeface="Times New Roman" pitchFamily="18" charset="0"/>
              <a:ea typeface="华文仿宋"/>
              <a:cs typeface="华文仿宋"/>
            </a:endParaRPr>
          </a:p>
          <a:p>
            <a:pPr latinLnBrk="0"/>
            <a:r>
              <a:rPr lang="en-US" kern="1200" dirty="0" err="1">
                <a:solidFill>
                  <a:srgbClr val="000000"/>
                </a:solidFill>
                <a:latin typeface="Times New Roman" pitchFamily="18" charset="0"/>
                <a:ea typeface="华文仿宋"/>
                <a:cs typeface="华文仿宋"/>
              </a:rPr>
              <a:t>writeSwitch.lock</a:t>
            </a:r>
            <a:r>
              <a:rPr lang="en-US" kern="1200" dirty="0">
                <a:solidFill>
                  <a:srgbClr val="000000"/>
                </a:solidFill>
                <a:latin typeface="Times New Roman" pitchFamily="18" charset="0"/>
                <a:ea typeface="华文仿宋"/>
                <a:cs typeface="华文仿宋"/>
              </a:rPr>
              <a:t>(</a:t>
            </a:r>
            <a:r>
              <a:rPr lang="en-US" kern="1200" dirty="0" err="1">
                <a:solidFill>
                  <a:srgbClr val="000000"/>
                </a:solidFill>
                <a:latin typeface="Times New Roman" pitchFamily="18" charset="0"/>
                <a:ea typeface="华文仿宋"/>
                <a:cs typeface="华文仿宋"/>
              </a:rPr>
              <a:t>noReaders</a:t>
            </a:r>
            <a:r>
              <a:rPr lang="en-US" kern="1200" dirty="0">
                <a:solidFill>
                  <a:srgbClr val="000000"/>
                </a:solidFill>
                <a:latin typeface="Times New Roman" pitchFamily="18" charset="0"/>
                <a:ea typeface="华文仿宋"/>
                <a:cs typeface="华文仿宋"/>
              </a:rPr>
              <a:t>) </a:t>
            </a:r>
          </a:p>
          <a:p>
            <a:pPr latinLnBrk="0"/>
            <a:r>
              <a:rPr lang="en-US" kern="1200" dirty="0">
                <a:solidFill>
                  <a:srgbClr val="000000"/>
                </a:solidFill>
                <a:latin typeface="Times New Roman" pitchFamily="18" charset="0"/>
                <a:ea typeface="华文仿宋"/>
                <a:cs typeface="华文仿宋"/>
              </a:rPr>
              <a:t>	</a:t>
            </a:r>
            <a:r>
              <a:rPr lang="en-US" kern="1200" dirty="0" err="1">
                <a:solidFill>
                  <a:srgbClr val="000000"/>
                </a:solidFill>
                <a:latin typeface="Times New Roman" pitchFamily="18" charset="0"/>
                <a:ea typeface="华文仿宋"/>
                <a:cs typeface="华文仿宋"/>
              </a:rPr>
              <a:t>noWriters.wait</a:t>
            </a:r>
            <a:r>
              <a:rPr lang="en-US" kern="1200" dirty="0">
                <a:solidFill>
                  <a:srgbClr val="000000"/>
                </a:solidFill>
                <a:latin typeface="Times New Roman" pitchFamily="18" charset="0"/>
                <a:ea typeface="华文仿宋"/>
                <a:cs typeface="华文仿宋"/>
              </a:rPr>
              <a:t>() </a:t>
            </a:r>
          </a:p>
          <a:p>
            <a:pPr latinLnBrk="0"/>
            <a:r>
              <a:rPr lang="en-US" kern="1200" dirty="0">
                <a:solidFill>
                  <a:srgbClr val="000000"/>
                </a:solidFill>
                <a:latin typeface="Times New Roman" pitchFamily="18" charset="0"/>
                <a:ea typeface="华文仿宋"/>
                <a:cs typeface="华文仿宋"/>
              </a:rPr>
              <a:t>		# critical section for writers </a:t>
            </a:r>
          </a:p>
          <a:p>
            <a:pPr latinLnBrk="0"/>
            <a:r>
              <a:rPr lang="en-US" kern="1200" dirty="0">
                <a:solidFill>
                  <a:srgbClr val="000000"/>
                </a:solidFill>
                <a:latin typeface="Times New Roman" pitchFamily="18" charset="0"/>
                <a:ea typeface="华文仿宋"/>
                <a:cs typeface="华文仿宋"/>
              </a:rPr>
              <a:t>	</a:t>
            </a:r>
            <a:r>
              <a:rPr lang="en-US" kern="1200" dirty="0" err="1">
                <a:solidFill>
                  <a:srgbClr val="000000"/>
                </a:solidFill>
                <a:latin typeface="Times New Roman" pitchFamily="18" charset="0"/>
                <a:ea typeface="华文仿宋"/>
                <a:cs typeface="华文仿宋"/>
              </a:rPr>
              <a:t>noWriters.signal</a:t>
            </a:r>
            <a:r>
              <a:rPr lang="en-US" kern="1200" dirty="0">
                <a:solidFill>
                  <a:srgbClr val="000000"/>
                </a:solidFill>
                <a:latin typeface="Times New Roman" pitchFamily="18" charset="0"/>
                <a:ea typeface="华文仿宋"/>
                <a:cs typeface="华文仿宋"/>
              </a:rPr>
              <a:t>() </a:t>
            </a:r>
          </a:p>
          <a:p>
            <a:pPr latinLnBrk="0"/>
            <a:r>
              <a:rPr lang="en-US" kern="1200" dirty="0" err="1">
                <a:solidFill>
                  <a:srgbClr val="000000"/>
                </a:solidFill>
                <a:latin typeface="Times New Roman" pitchFamily="18" charset="0"/>
                <a:ea typeface="华文仿宋"/>
                <a:cs typeface="华文仿宋"/>
              </a:rPr>
              <a:t>writeSwitch.unlock</a:t>
            </a:r>
            <a:r>
              <a:rPr lang="en-US" kern="1200" dirty="0">
                <a:solidFill>
                  <a:srgbClr val="000000"/>
                </a:solidFill>
                <a:latin typeface="Times New Roman" pitchFamily="18" charset="0"/>
                <a:ea typeface="华文仿宋"/>
                <a:cs typeface="华文仿宋"/>
              </a:rPr>
              <a:t>(</a:t>
            </a:r>
            <a:r>
              <a:rPr lang="en-US" kern="1200" dirty="0" err="1">
                <a:solidFill>
                  <a:srgbClr val="000000"/>
                </a:solidFill>
                <a:latin typeface="Times New Roman" pitchFamily="18" charset="0"/>
                <a:ea typeface="华文仿宋"/>
                <a:cs typeface="华文仿宋"/>
              </a:rPr>
              <a:t>noReaders</a:t>
            </a:r>
            <a:r>
              <a:rPr lang="en-US" kern="1200" dirty="0">
                <a:solidFill>
                  <a:srgbClr val="000000"/>
                </a:solidFill>
                <a:latin typeface="Times New Roman" pitchFamily="18" charset="0"/>
                <a:ea typeface="华文仿宋"/>
                <a:cs typeface="华文仿宋"/>
              </a:rPr>
              <a:t>) </a:t>
            </a:r>
          </a:p>
        </p:txBody>
      </p:sp>
      <p:sp>
        <p:nvSpPr>
          <p:cNvPr id="6" name="Rectangle 5"/>
          <p:cNvSpPr/>
          <p:nvPr/>
        </p:nvSpPr>
        <p:spPr>
          <a:xfrm>
            <a:off x="4884242" y="2348880"/>
            <a:ext cx="4102764" cy="1938992"/>
          </a:xfrm>
          <a:prstGeom prst="rect">
            <a:avLst/>
          </a:prstGeom>
        </p:spPr>
        <p:txBody>
          <a:bodyPr wrap="square">
            <a:spAutoFit/>
          </a:bodyPr>
          <a:lstStyle/>
          <a:p>
            <a:pPr latinLnBrk="0"/>
            <a:r>
              <a:rPr lang="zh-CN" altLang="en-US" sz="3600" kern="1200" baseline="30000" dirty="0">
                <a:solidFill>
                  <a:srgbClr val="3366FF"/>
                </a:solidFill>
                <a:latin typeface="Heiti SC Light"/>
                <a:ea typeface="Heiti SC Light"/>
                <a:cs typeface="Heiti SC Light"/>
              </a:rPr>
              <a:t>信号量定义</a:t>
            </a:r>
            <a:endParaRPr lang="en-US" sz="3600" kern="1200" baseline="30000" dirty="0">
              <a:solidFill>
                <a:srgbClr val="3366FF"/>
              </a:solidFill>
              <a:latin typeface="Heiti SC Light"/>
              <a:ea typeface="Heiti SC Light"/>
              <a:cs typeface="Heiti SC Light"/>
            </a:endParaRPr>
          </a:p>
          <a:p>
            <a:pPr latinLnBrk="0"/>
            <a:r>
              <a:rPr lang="en-US" sz="3600" kern="1200" baseline="30000" dirty="0" err="1">
                <a:solidFill>
                  <a:srgbClr val="000000"/>
                </a:solidFill>
                <a:latin typeface="Times New Roman" pitchFamily="18" charset="0"/>
                <a:ea typeface="华文仿宋"/>
                <a:cs typeface="华文仿宋"/>
              </a:rPr>
              <a:t>readSwitch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writeSwitch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noReaders</a:t>
            </a:r>
            <a:r>
              <a:rPr lang="en-US" sz="3600" kern="1200" baseline="30000" dirty="0">
                <a:solidFill>
                  <a:srgbClr val="000000"/>
                </a:solidFill>
                <a:latin typeface="Times New Roman" pitchFamily="18" charset="0"/>
                <a:ea typeface="华文仿宋"/>
                <a:cs typeface="华文仿宋"/>
              </a:rPr>
              <a:t> = Semaphore(1) </a:t>
            </a:r>
          </a:p>
          <a:p>
            <a:pPr latinLnBrk="0"/>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 = Semaphore(1)</a:t>
            </a:r>
            <a:endParaRPr lang="en-US" sz="3600" kern="1200" dirty="0">
              <a:solidFill>
                <a:srgbClr val="000000"/>
              </a:solidFill>
              <a:latin typeface="Times New Roman" pitchFamily="18" charset="0"/>
              <a:ea typeface="华文仿宋"/>
              <a:cs typeface="华文仿宋"/>
            </a:endParaRPr>
          </a:p>
        </p:txBody>
      </p:sp>
      <p:sp>
        <p:nvSpPr>
          <p:cNvPr id="4" name="Rectangle 3"/>
          <p:cNvSpPr/>
          <p:nvPr/>
        </p:nvSpPr>
        <p:spPr>
          <a:xfrm>
            <a:off x="0" y="5336048"/>
            <a:ext cx="8820472" cy="1477328"/>
          </a:xfrm>
          <a:prstGeom prst="rect">
            <a:avLst/>
          </a:prstGeom>
          <a:solidFill>
            <a:srgbClr val="FFFFFF"/>
          </a:solidFill>
        </p:spPr>
        <p:txBody>
          <a:bodyPr wrap="square">
            <a:spAutoFit/>
          </a:bodyPr>
          <a:lstStyle/>
          <a:p>
            <a:r>
              <a:rPr lang="zh-CN" altLang="en-US" sz="1800" dirty="0"/>
              <a:t>当写者进入临界区，他同时拿着</a:t>
            </a:r>
            <a:r>
              <a:rPr lang="en-US" altLang="zh-CN" sz="1800" dirty="0" err="1"/>
              <a:t>noreader</a:t>
            </a:r>
            <a:r>
              <a:rPr lang="zh-CN" altLang="en-US" sz="1800" dirty="0"/>
              <a:t>和</a:t>
            </a:r>
            <a:r>
              <a:rPr lang="en-US" altLang="zh-CN" sz="1800" dirty="0" err="1"/>
              <a:t>nowriter</a:t>
            </a:r>
            <a:r>
              <a:rPr lang="zh-CN" altLang="en-US" sz="1800" dirty="0"/>
              <a:t>两个锁。一方面，其他读者和写者不能同时访问临界区。另一方面，</a:t>
            </a:r>
            <a:r>
              <a:rPr lang="en-US" altLang="zh-CN" sz="1800" dirty="0" err="1"/>
              <a:t>writeSwitch</a:t>
            </a:r>
            <a:r>
              <a:rPr lang="zh-CN" altLang="en-US" sz="1800" dirty="0"/>
              <a:t> 允许其他写者通过，并在</a:t>
            </a:r>
            <a:r>
              <a:rPr lang="en-US" altLang="zh-CN" sz="1800" dirty="0" err="1"/>
              <a:t>noWriter</a:t>
            </a:r>
            <a:r>
              <a:rPr lang="zh-CN" altLang="en-US" sz="1800" dirty="0"/>
              <a:t>等待。但是读者只能在</a:t>
            </a:r>
            <a:r>
              <a:rPr lang="en-US" altLang="zh-CN" sz="1800" dirty="0" err="1"/>
              <a:t>noReader</a:t>
            </a:r>
            <a:r>
              <a:rPr lang="zh-CN" altLang="en-US" sz="1800" dirty="0"/>
              <a:t>等待。</a:t>
            </a:r>
            <a:endParaRPr lang="en-US" altLang="zh-CN" sz="1800" dirty="0"/>
          </a:p>
          <a:p>
            <a:r>
              <a:rPr lang="zh-CN" altLang="en-US" sz="1800" dirty="0"/>
              <a:t>这样，所有排队的写者能够通过临界区，而不需要</a:t>
            </a:r>
            <a:r>
              <a:rPr lang="en-US" altLang="zh-CN" sz="1800" dirty="0"/>
              <a:t>signal</a:t>
            </a:r>
            <a:r>
              <a:rPr lang="zh-CN" altLang="en-US" sz="1800" dirty="0"/>
              <a:t> </a:t>
            </a:r>
            <a:r>
              <a:rPr lang="en-US" altLang="zh-CN" sz="1800" dirty="0" err="1"/>
              <a:t>noreader</a:t>
            </a:r>
            <a:r>
              <a:rPr lang="zh-CN" altLang="en-US" sz="1800" dirty="0"/>
              <a:t>。当最后一个写者离开，</a:t>
            </a:r>
            <a:r>
              <a:rPr lang="en-US" altLang="zh-CN" sz="1800" dirty="0" err="1"/>
              <a:t>noreader</a:t>
            </a:r>
            <a:r>
              <a:rPr lang="zh-CN" altLang="en-US" sz="1800" dirty="0"/>
              <a:t>才解锁。写者才能进入。</a:t>
            </a:r>
          </a:p>
        </p:txBody>
      </p:sp>
    </p:spTree>
    <p:extLst>
      <p:ext uri="{BB962C8B-B14F-4D97-AF65-F5344CB8AC3E}">
        <p14:creationId xmlns:p14="http://schemas.microsoft.com/office/powerpoint/2010/main" val="166555073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读者写者算法</a:t>
            </a:r>
            <a:r>
              <a:rPr lang="en-US" altLang="zh-CN" dirty="0"/>
              <a:t>-</a:t>
            </a:r>
            <a:r>
              <a:rPr lang="zh-CN" altLang="en-US" dirty="0"/>
              <a:t>写者优先</a:t>
            </a:r>
          </a:p>
        </p:txBody>
      </p:sp>
      <p:sp>
        <p:nvSpPr>
          <p:cNvPr id="3" name="Rectangle 2"/>
          <p:cNvSpPr/>
          <p:nvPr/>
        </p:nvSpPr>
        <p:spPr>
          <a:xfrm>
            <a:off x="334919" y="1273180"/>
            <a:ext cx="6648675" cy="2308324"/>
          </a:xfrm>
          <a:prstGeom prst="rect">
            <a:avLst/>
          </a:prstGeom>
        </p:spPr>
        <p:txBody>
          <a:bodyPr wrap="square">
            <a:spAutoFit/>
          </a:bodyPr>
          <a:lstStyle/>
          <a:p>
            <a:pPr latinLnBrk="0"/>
            <a:r>
              <a:rPr lang="en-US" altLang="zh-CN" sz="3600" kern="1200" baseline="30000" dirty="0">
                <a:solidFill>
                  <a:srgbClr val="3366FF"/>
                </a:solidFill>
                <a:latin typeface="Times New Roman" pitchFamily="18" charset="0"/>
                <a:ea typeface="华文仿宋"/>
                <a:cs typeface="华文仿宋"/>
              </a:rPr>
              <a:t>Reader</a:t>
            </a:r>
            <a:r>
              <a:rPr lang="zh-CN" altLang="en-US" sz="3600" kern="1200" baseline="30000" dirty="0">
                <a:solidFill>
                  <a:srgbClr val="3366FF"/>
                </a:solidFill>
                <a:latin typeface="Times New Roman" pitchFamily="18" charset="0"/>
                <a:ea typeface="华文仿宋"/>
                <a:cs typeface="华文仿宋"/>
              </a:rPr>
              <a:t>：</a:t>
            </a:r>
            <a:endParaRPr lang="en-US" sz="3600" kern="1200" baseline="30000" dirty="0">
              <a:solidFill>
                <a:srgbClr val="3366FF"/>
              </a:solidFill>
              <a:latin typeface="Times New Roman" pitchFamily="18" charset="0"/>
              <a:ea typeface="华文仿宋"/>
              <a:cs typeface="华文仿宋"/>
            </a:endParaRPr>
          </a:p>
          <a:p>
            <a:pPr latinLnBrk="0"/>
            <a:r>
              <a:rPr lang="en-US" sz="3600" kern="1200" baseline="30000" dirty="0" err="1">
                <a:solidFill>
                  <a:srgbClr val="000000"/>
                </a:solidFill>
                <a:latin typeface="Times New Roman" pitchFamily="18" charset="0"/>
                <a:ea typeface="华文仿宋"/>
                <a:cs typeface="华文仿宋"/>
              </a:rPr>
              <a:t>noReaders.wait</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a:solidFill>
                  <a:srgbClr val="000000"/>
                </a:solidFill>
                <a:latin typeface="Times New Roman" pitchFamily="18" charset="0"/>
                <a:ea typeface="华文仿宋"/>
                <a:cs typeface="华文仿宋"/>
              </a:rPr>
              <a:t>	</a:t>
            </a:r>
            <a:r>
              <a:rPr lang="en-US" sz="3600" kern="1200" baseline="30000" dirty="0" err="1">
                <a:solidFill>
                  <a:srgbClr val="000000"/>
                </a:solidFill>
                <a:latin typeface="Times New Roman" pitchFamily="18" charset="0"/>
                <a:ea typeface="华文仿宋"/>
                <a:cs typeface="华文仿宋"/>
              </a:rPr>
              <a:t>readSwitch.lock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err="1">
                <a:solidFill>
                  <a:srgbClr val="000000"/>
                </a:solidFill>
                <a:latin typeface="Times New Roman" pitchFamily="18" charset="0"/>
                <a:ea typeface="华文仿宋"/>
                <a:cs typeface="华文仿宋"/>
              </a:rPr>
              <a:t>noReaders.signal</a:t>
            </a:r>
            <a:r>
              <a:rPr lang="en-US" sz="3600" kern="1200" baseline="30000" dirty="0">
                <a:solidFill>
                  <a:srgbClr val="000000"/>
                </a:solidFill>
                <a:latin typeface="Times New Roman" pitchFamily="18" charset="0"/>
                <a:ea typeface="华文仿宋"/>
                <a:cs typeface="华文仿宋"/>
              </a:rPr>
              <a:t>()</a:t>
            </a:r>
          </a:p>
          <a:p>
            <a:pPr latinLnBrk="0"/>
            <a:r>
              <a:rPr lang="en-US" sz="3600" kern="1200" baseline="30000" dirty="0">
                <a:solidFill>
                  <a:srgbClr val="000000"/>
                </a:solidFill>
                <a:latin typeface="Times New Roman" pitchFamily="18" charset="0"/>
                <a:ea typeface="华文仿宋"/>
                <a:cs typeface="华文仿宋"/>
              </a:rPr>
              <a:t>	# critical section for readers</a:t>
            </a:r>
          </a:p>
          <a:p>
            <a:pPr latinLnBrk="0"/>
            <a:r>
              <a:rPr lang="en-US" sz="3600" kern="1200" baseline="30000" dirty="0" err="1">
                <a:solidFill>
                  <a:srgbClr val="000000"/>
                </a:solidFill>
                <a:latin typeface="Times New Roman" pitchFamily="18" charset="0"/>
                <a:ea typeface="华文仿宋"/>
                <a:cs typeface="华文仿宋"/>
              </a:rPr>
              <a:t>readSwitch.unlock</a:t>
            </a:r>
            <a:r>
              <a:rPr lang="en-US" sz="3600" kern="1200" baseline="30000" dirty="0">
                <a:solidFill>
                  <a:srgbClr val="000000"/>
                </a:solidFill>
                <a:latin typeface="Times New Roman" pitchFamily="18" charset="0"/>
                <a:ea typeface="华文仿宋"/>
                <a:cs typeface="华文仿宋"/>
              </a:rPr>
              <a:t>(</a:t>
            </a:r>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a:t>
            </a:r>
            <a:endParaRPr lang="en-US" sz="3600" kern="1200" dirty="0">
              <a:solidFill>
                <a:srgbClr val="000000"/>
              </a:solidFill>
              <a:latin typeface="Times New Roman" pitchFamily="18" charset="0"/>
              <a:ea typeface="华文仿宋"/>
              <a:cs typeface="华文仿宋"/>
            </a:endParaRPr>
          </a:p>
        </p:txBody>
      </p:sp>
      <p:sp>
        <p:nvSpPr>
          <p:cNvPr id="5" name="Rectangle 4"/>
          <p:cNvSpPr/>
          <p:nvPr/>
        </p:nvSpPr>
        <p:spPr>
          <a:xfrm>
            <a:off x="487319" y="3881964"/>
            <a:ext cx="7257694" cy="2616101"/>
          </a:xfrm>
          <a:prstGeom prst="rect">
            <a:avLst/>
          </a:prstGeom>
        </p:spPr>
        <p:txBody>
          <a:bodyPr wrap="square">
            <a:spAutoFit/>
          </a:bodyPr>
          <a:lstStyle/>
          <a:p>
            <a:pPr latinLnBrk="0"/>
            <a:r>
              <a:rPr lang="en-US" altLang="zh-CN" sz="3600" kern="1200" baseline="30000" dirty="0">
                <a:solidFill>
                  <a:srgbClr val="3366FF"/>
                </a:solidFill>
                <a:latin typeface="Times New Roman" pitchFamily="18" charset="0"/>
                <a:ea typeface="华文仿宋"/>
                <a:cs typeface="华文仿宋"/>
              </a:rPr>
              <a:t>Writer</a:t>
            </a:r>
            <a:r>
              <a:rPr lang="zh-CN" altLang="en-US" sz="3600" kern="1200" baseline="30000" dirty="0">
                <a:solidFill>
                  <a:srgbClr val="3366FF"/>
                </a:solidFill>
                <a:latin typeface="Times New Roman" pitchFamily="18" charset="0"/>
                <a:ea typeface="华文仿宋"/>
                <a:cs typeface="华文仿宋"/>
              </a:rPr>
              <a:t>：</a:t>
            </a:r>
            <a:endParaRPr lang="en-US" sz="3600" kern="1200" baseline="30000" dirty="0">
              <a:solidFill>
                <a:srgbClr val="3366FF"/>
              </a:solidFill>
              <a:latin typeface="Times New Roman" pitchFamily="18" charset="0"/>
              <a:ea typeface="华文仿宋"/>
              <a:cs typeface="华文仿宋"/>
            </a:endParaRPr>
          </a:p>
          <a:p>
            <a:pPr latinLnBrk="0"/>
            <a:r>
              <a:rPr lang="en-US" sz="2800" kern="1200" dirty="0" err="1">
                <a:solidFill>
                  <a:srgbClr val="000000"/>
                </a:solidFill>
                <a:latin typeface="Times New Roman" pitchFamily="18" charset="0"/>
                <a:ea typeface="华文仿宋"/>
                <a:cs typeface="华文仿宋"/>
              </a:rPr>
              <a:t>writeSwitch.lock</a:t>
            </a:r>
            <a:r>
              <a:rPr lang="en-US" sz="2800" kern="1200" dirty="0">
                <a:solidFill>
                  <a:srgbClr val="000000"/>
                </a:solidFill>
                <a:latin typeface="Times New Roman" pitchFamily="18" charset="0"/>
                <a:ea typeface="华文仿宋"/>
                <a:cs typeface="华文仿宋"/>
              </a:rPr>
              <a:t>(</a:t>
            </a:r>
            <a:r>
              <a:rPr lang="en-US" sz="2800" kern="1200" dirty="0" err="1">
                <a:solidFill>
                  <a:srgbClr val="000000"/>
                </a:solidFill>
                <a:latin typeface="Times New Roman" pitchFamily="18" charset="0"/>
                <a:ea typeface="华文仿宋"/>
                <a:cs typeface="华文仿宋"/>
              </a:rPr>
              <a:t>noReaders</a:t>
            </a:r>
            <a:r>
              <a:rPr lang="en-US" sz="2800" kern="1200" dirty="0">
                <a:solidFill>
                  <a:srgbClr val="000000"/>
                </a:solidFill>
                <a:latin typeface="Times New Roman" pitchFamily="18" charset="0"/>
                <a:ea typeface="华文仿宋"/>
                <a:cs typeface="华文仿宋"/>
              </a:rPr>
              <a:t>) </a:t>
            </a:r>
          </a:p>
          <a:p>
            <a:pPr latinLnBrk="0"/>
            <a:r>
              <a:rPr lang="en-US" sz="2800" kern="1200" dirty="0">
                <a:solidFill>
                  <a:srgbClr val="000000"/>
                </a:solidFill>
                <a:latin typeface="Times New Roman" pitchFamily="18" charset="0"/>
                <a:ea typeface="华文仿宋"/>
                <a:cs typeface="华文仿宋"/>
              </a:rPr>
              <a:t>	</a:t>
            </a:r>
            <a:r>
              <a:rPr lang="en-US" sz="2800" kern="1200" dirty="0" err="1">
                <a:solidFill>
                  <a:srgbClr val="000000"/>
                </a:solidFill>
                <a:latin typeface="Times New Roman" pitchFamily="18" charset="0"/>
                <a:ea typeface="华文仿宋"/>
                <a:cs typeface="华文仿宋"/>
              </a:rPr>
              <a:t>noWriters.wait</a:t>
            </a:r>
            <a:r>
              <a:rPr lang="en-US" sz="2800" kern="1200" dirty="0">
                <a:solidFill>
                  <a:srgbClr val="000000"/>
                </a:solidFill>
                <a:latin typeface="Times New Roman" pitchFamily="18" charset="0"/>
                <a:ea typeface="华文仿宋"/>
                <a:cs typeface="华文仿宋"/>
              </a:rPr>
              <a:t>() </a:t>
            </a:r>
          </a:p>
          <a:p>
            <a:pPr latinLnBrk="0"/>
            <a:r>
              <a:rPr lang="en-US" sz="2800" kern="1200" dirty="0">
                <a:solidFill>
                  <a:srgbClr val="000000"/>
                </a:solidFill>
                <a:latin typeface="Times New Roman" pitchFamily="18" charset="0"/>
                <a:ea typeface="华文仿宋"/>
                <a:cs typeface="华文仿宋"/>
              </a:rPr>
              <a:t>		# critical section for writers </a:t>
            </a:r>
          </a:p>
          <a:p>
            <a:pPr latinLnBrk="0"/>
            <a:r>
              <a:rPr lang="en-US" sz="2800" kern="1200" dirty="0">
                <a:solidFill>
                  <a:srgbClr val="000000"/>
                </a:solidFill>
                <a:latin typeface="Times New Roman" pitchFamily="18" charset="0"/>
                <a:ea typeface="华文仿宋"/>
                <a:cs typeface="华文仿宋"/>
              </a:rPr>
              <a:t>	</a:t>
            </a:r>
            <a:r>
              <a:rPr lang="en-US" sz="2800" kern="1200" dirty="0" err="1">
                <a:solidFill>
                  <a:srgbClr val="000000"/>
                </a:solidFill>
                <a:latin typeface="Times New Roman" pitchFamily="18" charset="0"/>
                <a:ea typeface="华文仿宋"/>
                <a:cs typeface="华文仿宋"/>
              </a:rPr>
              <a:t>noWriters.signal</a:t>
            </a:r>
            <a:r>
              <a:rPr lang="en-US" sz="2800" kern="1200" dirty="0">
                <a:solidFill>
                  <a:srgbClr val="000000"/>
                </a:solidFill>
                <a:latin typeface="Times New Roman" pitchFamily="18" charset="0"/>
                <a:ea typeface="华文仿宋"/>
                <a:cs typeface="华文仿宋"/>
              </a:rPr>
              <a:t>() </a:t>
            </a:r>
          </a:p>
          <a:p>
            <a:pPr latinLnBrk="0"/>
            <a:r>
              <a:rPr lang="en-US" sz="2800" kern="1200" dirty="0" err="1">
                <a:solidFill>
                  <a:srgbClr val="000000"/>
                </a:solidFill>
                <a:latin typeface="Times New Roman" pitchFamily="18" charset="0"/>
                <a:ea typeface="华文仿宋"/>
                <a:cs typeface="华文仿宋"/>
              </a:rPr>
              <a:t>writeSwitch.unlock</a:t>
            </a:r>
            <a:r>
              <a:rPr lang="en-US" sz="2800" kern="1200" dirty="0">
                <a:solidFill>
                  <a:srgbClr val="000000"/>
                </a:solidFill>
                <a:latin typeface="Times New Roman" pitchFamily="18" charset="0"/>
                <a:ea typeface="华文仿宋"/>
                <a:cs typeface="华文仿宋"/>
              </a:rPr>
              <a:t>(</a:t>
            </a:r>
            <a:r>
              <a:rPr lang="en-US" sz="2800" kern="1200" dirty="0" err="1">
                <a:solidFill>
                  <a:srgbClr val="000000"/>
                </a:solidFill>
                <a:latin typeface="Times New Roman" pitchFamily="18" charset="0"/>
                <a:ea typeface="华文仿宋"/>
                <a:cs typeface="华文仿宋"/>
              </a:rPr>
              <a:t>noReaders</a:t>
            </a:r>
            <a:r>
              <a:rPr lang="en-US" sz="2800" kern="1200" dirty="0">
                <a:solidFill>
                  <a:srgbClr val="000000"/>
                </a:solidFill>
                <a:latin typeface="Times New Roman" pitchFamily="18" charset="0"/>
                <a:ea typeface="华文仿宋"/>
                <a:cs typeface="华文仿宋"/>
              </a:rPr>
              <a:t>) </a:t>
            </a:r>
          </a:p>
        </p:txBody>
      </p:sp>
      <p:sp>
        <p:nvSpPr>
          <p:cNvPr id="6" name="Rectangle 5"/>
          <p:cNvSpPr/>
          <p:nvPr/>
        </p:nvSpPr>
        <p:spPr>
          <a:xfrm>
            <a:off x="4884242" y="2755826"/>
            <a:ext cx="4102764" cy="1938992"/>
          </a:xfrm>
          <a:prstGeom prst="rect">
            <a:avLst/>
          </a:prstGeom>
        </p:spPr>
        <p:txBody>
          <a:bodyPr wrap="square">
            <a:spAutoFit/>
          </a:bodyPr>
          <a:lstStyle/>
          <a:p>
            <a:pPr latinLnBrk="0"/>
            <a:r>
              <a:rPr lang="zh-CN" altLang="en-US" sz="3600" kern="1200" baseline="30000" dirty="0">
                <a:solidFill>
                  <a:srgbClr val="3366FF"/>
                </a:solidFill>
                <a:latin typeface="Heiti SC Light"/>
                <a:ea typeface="Heiti SC Light"/>
                <a:cs typeface="Heiti SC Light"/>
              </a:rPr>
              <a:t>信号量定义</a:t>
            </a:r>
            <a:endParaRPr lang="en-US" sz="3600" kern="1200" baseline="30000" dirty="0">
              <a:solidFill>
                <a:srgbClr val="3366FF"/>
              </a:solidFill>
              <a:latin typeface="Heiti SC Light"/>
              <a:ea typeface="Heiti SC Light"/>
              <a:cs typeface="Heiti SC Light"/>
            </a:endParaRPr>
          </a:p>
          <a:p>
            <a:pPr latinLnBrk="0"/>
            <a:r>
              <a:rPr lang="en-US" sz="3600" kern="1200" baseline="30000" dirty="0" err="1">
                <a:solidFill>
                  <a:srgbClr val="000000"/>
                </a:solidFill>
                <a:latin typeface="Times New Roman" pitchFamily="18" charset="0"/>
                <a:ea typeface="华文仿宋"/>
                <a:cs typeface="华文仿宋"/>
              </a:rPr>
              <a:t>readSwitch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writeSwitch</a:t>
            </a:r>
            <a:r>
              <a:rPr lang="en-US" sz="3600" kern="1200" baseline="30000" dirty="0">
                <a:solidFill>
                  <a:srgbClr val="000000"/>
                </a:solidFill>
                <a:latin typeface="Times New Roman" pitchFamily="18" charset="0"/>
                <a:ea typeface="华文仿宋"/>
                <a:cs typeface="华文仿宋"/>
              </a:rPr>
              <a:t> = </a:t>
            </a:r>
            <a:r>
              <a:rPr lang="en-US" sz="3600" kern="1200" baseline="30000" dirty="0" err="1">
                <a:solidFill>
                  <a:srgbClr val="000000"/>
                </a:solidFill>
                <a:latin typeface="Times New Roman" pitchFamily="18" charset="0"/>
                <a:ea typeface="华文仿宋"/>
                <a:cs typeface="华文仿宋"/>
              </a:rPr>
              <a:t>Lightswitch</a:t>
            </a:r>
            <a:r>
              <a:rPr lang="en-US" sz="3600" kern="1200" baseline="30000" dirty="0">
                <a:solidFill>
                  <a:srgbClr val="000000"/>
                </a:solidFill>
                <a:latin typeface="Times New Roman" pitchFamily="18" charset="0"/>
                <a:ea typeface="华文仿宋"/>
                <a:cs typeface="华文仿宋"/>
              </a:rPr>
              <a:t>() </a:t>
            </a:r>
          </a:p>
          <a:p>
            <a:pPr latinLnBrk="0"/>
            <a:r>
              <a:rPr lang="en-US" sz="3600" kern="1200" baseline="30000" dirty="0" err="1">
                <a:solidFill>
                  <a:srgbClr val="000000"/>
                </a:solidFill>
                <a:latin typeface="Times New Roman" pitchFamily="18" charset="0"/>
                <a:ea typeface="华文仿宋"/>
                <a:cs typeface="华文仿宋"/>
              </a:rPr>
              <a:t>noReaders</a:t>
            </a:r>
            <a:r>
              <a:rPr lang="en-US" sz="3600" kern="1200" baseline="30000" dirty="0">
                <a:solidFill>
                  <a:srgbClr val="000000"/>
                </a:solidFill>
                <a:latin typeface="Times New Roman" pitchFamily="18" charset="0"/>
                <a:ea typeface="华文仿宋"/>
                <a:cs typeface="华文仿宋"/>
              </a:rPr>
              <a:t> = Semaphore(1) </a:t>
            </a:r>
          </a:p>
          <a:p>
            <a:pPr latinLnBrk="0"/>
            <a:r>
              <a:rPr lang="en-US" sz="3600" kern="1200" baseline="30000" dirty="0" err="1">
                <a:solidFill>
                  <a:srgbClr val="000000"/>
                </a:solidFill>
                <a:latin typeface="Times New Roman" pitchFamily="18" charset="0"/>
                <a:ea typeface="华文仿宋"/>
                <a:cs typeface="华文仿宋"/>
              </a:rPr>
              <a:t>noWriters</a:t>
            </a:r>
            <a:r>
              <a:rPr lang="en-US" sz="3600" kern="1200" baseline="30000" dirty="0">
                <a:solidFill>
                  <a:srgbClr val="000000"/>
                </a:solidFill>
                <a:latin typeface="Times New Roman" pitchFamily="18" charset="0"/>
                <a:ea typeface="华文仿宋"/>
                <a:cs typeface="华文仿宋"/>
              </a:rPr>
              <a:t> = Semaphore(1)</a:t>
            </a:r>
            <a:endParaRPr lang="en-US" sz="3600" kern="1200" dirty="0">
              <a:solidFill>
                <a:srgbClr val="000000"/>
              </a:solidFill>
              <a:latin typeface="Times New Roman" pitchFamily="18" charset="0"/>
              <a:ea typeface="华文仿宋"/>
              <a:cs typeface="华文仿宋"/>
            </a:endParaRPr>
          </a:p>
        </p:txBody>
      </p:sp>
      <p:sp>
        <p:nvSpPr>
          <p:cNvPr id="7" name="Rounded Rectangle 6"/>
          <p:cNvSpPr/>
          <p:nvPr/>
        </p:nvSpPr>
        <p:spPr bwMode="auto">
          <a:xfrm>
            <a:off x="516333" y="3363578"/>
            <a:ext cx="8010158" cy="813234"/>
          </a:xfrm>
          <a:prstGeom prst="roundRect">
            <a:avLst/>
          </a:prstGeom>
          <a:solidFill>
            <a:srgbClr val="FF000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latinLnBrk="0"/>
            <a:r>
              <a:rPr lang="zh-CN" altLang="en-US" sz="2800" kern="1200" dirty="0">
                <a:solidFill>
                  <a:srgbClr val="FFFFFF"/>
                </a:solidFill>
                <a:latin typeface="Heiti SC Light"/>
                <a:ea typeface="Heiti SC Light"/>
                <a:cs typeface="Heiti SC Light"/>
              </a:rPr>
              <a:t>当然，这个算法下，读者可能被饿死</a:t>
            </a:r>
            <a:endParaRPr lang="en-US" sz="2800" kern="1200" dirty="0">
              <a:solidFill>
                <a:srgbClr val="FFFFFF"/>
              </a:solidFill>
              <a:latin typeface="Heiti SC Light"/>
              <a:ea typeface="Heiti SC Light"/>
              <a:cs typeface="Heiti SC Light"/>
            </a:endParaRPr>
          </a:p>
        </p:txBody>
      </p:sp>
    </p:spTree>
    <p:extLst>
      <p:ext uri="{BB962C8B-B14F-4D97-AF65-F5344CB8AC3E}">
        <p14:creationId xmlns:p14="http://schemas.microsoft.com/office/powerpoint/2010/main" val="151150597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标题 1048610"/>
          <p:cNvSpPr>
            <a:spLocks noGrp="1"/>
          </p:cNvSpPr>
          <p:nvPr>
            <p:ph type="title"/>
          </p:nvPr>
        </p:nvSpPr>
        <p:spPr>
          <a:xfrm>
            <a:off x="457200" y="333375"/>
            <a:ext cx="8229600" cy="719137"/>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en-US" altLang="zh-CN" sz="4000" dirty="0"/>
              <a:t>2. </a:t>
            </a:r>
            <a:r>
              <a:rPr lang="zh-CN" altLang="en-US" sz="4000" dirty="0"/>
              <a:t>寿司店问题</a:t>
            </a:r>
          </a:p>
        </p:txBody>
      </p:sp>
      <p:sp>
        <p:nvSpPr>
          <p:cNvPr id="1048612" name="矩形 1048611"/>
          <p:cNvSpPr/>
          <p:nvPr/>
        </p:nvSpPr>
        <p:spPr>
          <a:xfrm>
            <a:off x="468312" y="1700212"/>
            <a:ext cx="7272337" cy="1869440"/>
          </a:xfrm>
          <a:prstGeom prst="rect">
            <a:avLst/>
          </a:prstGeom>
          <a:noFill/>
          <a:ln>
            <a:noFill/>
          </a:ln>
        </p:spPr>
        <p:txBody>
          <a:bodyPr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zh-CN" altLang="en-US"/>
              <a:t>假设一个寿司店有</a:t>
            </a:r>
            <a:r>
              <a:rPr lang="en-US" altLang="ja-JP"/>
              <a:t>5</a:t>
            </a:r>
            <a:r>
              <a:rPr lang="zh-CN" altLang="en-US"/>
              <a:t>个座位，如果你到达的时候有一个空座位，你可以立刻就坐。但是如果你到达的时候</a:t>
            </a:r>
            <a:r>
              <a:rPr lang="en-US" altLang="ja-JP"/>
              <a:t>5</a:t>
            </a:r>
            <a:r>
              <a:rPr lang="zh-CN" altLang="en-US"/>
              <a:t>个座位都是满的有人已经就坐，这就意味着这些人都是一起来吃饭的，那么你需要等待所有的人一起离开才能就坐。编写同步原语，实现这个场景的约束。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标题 1048602"/>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zh-CN" altLang="en-US"/>
              <a:t>寿司店问题</a:t>
            </a:r>
          </a:p>
        </p:txBody>
      </p:sp>
      <p:sp>
        <p:nvSpPr>
          <p:cNvPr id="1048604" name="内容占位符 1048603"/>
          <p:cNvSpPr>
            <a:spLocks noGrp="1"/>
          </p:cNvSpPr>
          <p:nvPr>
            <p:ph idx="1"/>
          </p:nvPr>
        </p:nvSpPr>
        <p:spPr>
          <a:xfrm>
            <a:off x="457200" y="1600200"/>
            <a:ext cx="8229600" cy="4525962"/>
          </a:xfrm>
          <a:prstGeom prst="rect">
            <a:avLst/>
          </a:prstGeom>
          <a:noFill/>
          <a:ln>
            <a:noFill/>
          </a:ln>
        </p:spPr>
        <p:txBody>
          <a:bodyPr lIns="91440" tIns="45720" rIns="91440" bIns="45720" anchor="t"/>
          <a:lstStyle>
            <a:lvl1pPr marL="342900" indent="-342900" algn="l" rtl="0" fontAlgn="base" latinLnBrk="1">
              <a:lnSpc>
                <a:spcPct val="100000"/>
              </a:lnSpc>
              <a:spcBef>
                <a:spcPct val="20000"/>
              </a:spcBef>
              <a:spcAft>
                <a:spcPct val="0"/>
              </a:spcAft>
              <a:buSzPct val="100000"/>
              <a:buFont typeface="Arial" charset="0"/>
              <a:buChar char="•"/>
              <a:defRPr sz="3200" b="0" i="0" u="none" baseline="0">
                <a:solidFill>
                  <a:schemeClr val="dk1"/>
                </a:solidFill>
                <a:latin typeface="Calibri" charset="0"/>
                <a:ea typeface="宋体" charset="-122"/>
                <a:sym typeface="Calibri" charset="0"/>
              </a:defRPr>
            </a:lvl1pPr>
            <a:lvl2pPr marL="742950" indent="-285750" algn="l" rtl="0" fontAlgn="base" latinLnBrk="1">
              <a:lnSpc>
                <a:spcPct val="100000"/>
              </a:lnSpc>
              <a:spcBef>
                <a:spcPct val="20000"/>
              </a:spcBef>
              <a:spcAft>
                <a:spcPct val="0"/>
              </a:spcAft>
              <a:buSzPct val="100000"/>
              <a:buFont typeface="Arial" charset="0"/>
              <a:buChar char="–"/>
              <a:defRPr sz="2800" b="0" i="0" u="none" baseline="0">
                <a:solidFill>
                  <a:schemeClr val="dk1"/>
                </a:solidFill>
                <a:latin typeface="Calibri" charset="0"/>
                <a:ea typeface="宋体" charset="-122"/>
                <a:sym typeface="Calibri" charset="0"/>
              </a:defRPr>
            </a:lvl2pPr>
            <a:lvl3pPr marL="1143000" indent="-228600" algn="l" rtl="0" fontAlgn="base" latinLnBrk="1">
              <a:lnSpc>
                <a:spcPct val="100000"/>
              </a:lnSpc>
              <a:spcBef>
                <a:spcPct val="20000"/>
              </a:spcBef>
              <a:spcAft>
                <a:spcPct val="0"/>
              </a:spcAft>
              <a:buSzPct val="100000"/>
              <a:buFont typeface="Arial" charset="0"/>
              <a:buChar char="•"/>
              <a:defRPr sz="2400" b="0" i="0" u="none" baseline="0">
                <a:solidFill>
                  <a:schemeClr val="dk1"/>
                </a:solidFill>
                <a:latin typeface="Calibri" charset="0"/>
                <a:ea typeface="宋体" charset="-122"/>
                <a:sym typeface="Calibri" charset="0"/>
              </a:defRPr>
            </a:lvl3pPr>
            <a:lvl4pPr marL="1600200" indent="-228600" algn="l" rtl="0" fontAlgn="base" latinLnBrk="1">
              <a:lnSpc>
                <a:spcPct val="100000"/>
              </a:lnSpc>
              <a:spcBef>
                <a:spcPct val="20000"/>
              </a:spcBef>
              <a:spcAft>
                <a:spcPct val="0"/>
              </a:spcAft>
              <a:buSzPct val="100000"/>
              <a:buFont typeface="Arial" charset="0"/>
              <a:buChar char="–"/>
              <a:defRPr sz="2000" b="0" i="0" u="none" baseline="0">
                <a:solidFill>
                  <a:schemeClr val="dk1"/>
                </a:solidFill>
                <a:latin typeface="Calibri" charset="0"/>
                <a:ea typeface="宋体" charset="-122"/>
                <a:sym typeface="Calibri" charset="0"/>
              </a:defRPr>
            </a:lvl4pPr>
            <a:lvl5pPr marL="2057400" indent="-228600" algn="l" rtl="0" fontAlgn="base" latinLnBrk="1">
              <a:lnSpc>
                <a:spcPct val="100000"/>
              </a:lnSpc>
              <a:spcBef>
                <a:spcPct val="20000"/>
              </a:spcBef>
              <a:spcAft>
                <a:spcPct val="0"/>
              </a:spcAft>
              <a:buSzPct val="100000"/>
              <a:buFont typeface="Arial" charset="0"/>
              <a:buChar char="»"/>
              <a:defRPr sz="2000" b="0" i="0" u="none" baseline="0">
                <a:solidFill>
                  <a:schemeClr val="dk1"/>
                </a:solidFill>
                <a:latin typeface="Calibri" charset="0"/>
                <a:ea typeface="宋体" charset="-122"/>
                <a:sym typeface="Calibri" charset="0"/>
              </a:defRPr>
            </a:lvl5pPr>
          </a:lstStyle>
          <a:p>
            <a:r>
              <a:rPr lang="en-US" altLang="en-US" dirty="0"/>
              <a:t>eating</a:t>
            </a:r>
            <a:r>
              <a:rPr lang="zh-CN" altLang="en-US" dirty="0"/>
              <a:t> 和</a:t>
            </a:r>
            <a:r>
              <a:rPr lang="en-US" altLang="zh-CN" dirty="0"/>
              <a:t> waiting </a:t>
            </a:r>
            <a:r>
              <a:rPr lang="zh-CN" altLang="en-US" dirty="0"/>
              <a:t>记录在寿司店就餐和等待的线程。</a:t>
            </a:r>
            <a:r>
              <a:rPr lang="en-US" altLang="zh-CN" dirty="0" err="1"/>
              <a:t>mutex</a:t>
            </a:r>
            <a:r>
              <a:rPr lang="zh-CN" altLang="en-US" dirty="0"/>
              <a:t>对他们进行保护。</a:t>
            </a:r>
          </a:p>
          <a:p>
            <a:r>
              <a:rPr lang="en-US" altLang="zh-CN" dirty="0" err="1"/>
              <a:t>must_wait</a:t>
            </a:r>
            <a:r>
              <a:rPr lang="zh-CN" altLang="en-US" dirty="0"/>
              <a:t> 表示寿司店现在是满的，新来的顾客必须等待</a:t>
            </a:r>
          </a:p>
        </p:txBody>
      </p:sp>
      <p:sp>
        <p:nvSpPr>
          <p:cNvPr id="1048605" name="矩形 1048604"/>
          <p:cNvSpPr/>
          <p:nvPr/>
        </p:nvSpPr>
        <p:spPr>
          <a:xfrm>
            <a:off x="827086" y="3933825"/>
            <a:ext cx="7273305" cy="1569660"/>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en-US" dirty="0"/>
              <a:t>eating = waiting = 0 </a:t>
            </a:r>
            <a:r>
              <a:rPr lang="zh-CN" altLang="en-US" dirty="0"/>
              <a:t>         </a:t>
            </a:r>
            <a:r>
              <a:rPr lang="en-US" altLang="zh-CN" dirty="0"/>
              <a:t>//</a:t>
            </a:r>
            <a:r>
              <a:rPr lang="zh-CN" altLang="en-US" dirty="0"/>
              <a:t>就餐和等待的顾客数</a:t>
            </a:r>
            <a:endParaRPr lang="en-US" altLang="en-US" dirty="0"/>
          </a:p>
          <a:p>
            <a:pPr lvl="0" eaLnBrk="1" latinLnBrk="1" hangingPunct="1"/>
            <a:r>
              <a:rPr lang="en-US" altLang="en-US" dirty="0" err="1"/>
              <a:t>mutex</a:t>
            </a:r>
            <a:r>
              <a:rPr lang="en-US" altLang="en-US" dirty="0"/>
              <a:t> = Semaphore (1) </a:t>
            </a:r>
            <a:r>
              <a:rPr lang="zh-CN" altLang="en-US" dirty="0"/>
              <a:t> </a:t>
            </a:r>
            <a:endParaRPr lang="en-US" altLang="en-US" dirty="0"/>
          </a:p>
          <a:p>
            <a:pPr lvl="0" eaLnBrk="1" latinLnBrk="1" hangingPunct="1"/>
            <a:r>
              <a:rPr lang="en-US" altLang="en-US" dirty="0"/>
              <a:t>block = Semaphore (0) </a:t>
            </a:r>
            <a:r>
              <a:rPr lang="zh-CN" altLang="en-US" dirty="0"/>
              <a:t>    </a:t>
            </a:r>
            <a:r>
              <a:rPr lang="en-US" altLang="zh-CN" dirty="0"/>
              <a:t>//</a:t>
            </a:r>
            <a:r>
              <a:rPr lang="zh-CN" altLang="en-US" dirty="0"/>
              <a:t>等待队列</a:t>
            </a:r>
            <a:endParaRPr lang="en-US" altLang="en-US" dirty="0"/>
          </a:p>
          <a:p>
            <a:pPr lvl="0" eaLnBrk="1" latinLnBrk="1" hangingPunct="1"/>
            <a:r>
              <a:rPr lang="en-US" altLang="en-US" dirty="0" err="1"/>
              <a:t>must_wait</a:t>
            </a:r>
            <a:r>
              <a:rPr lang="en-US" altLang="en-US" dirty="0"/>
              <a:t> = False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标题 1048592"/>
          <p:cNvSpPr>
            <a:spLocks noGrp="1"/>
          </p:cNvSpPr>
          <p:nvPr>
            <p:ph type="title"/>
          </p:nvPr>
        </p:nvSpPr>
        <p:spPr>
          <a:xfrm>
            <a:off x="457200" y="274637"/>
            <a:ext cx="8229600" cy="1143000"/>
          </a:xfrm>
          <a:prstGeom prst="rect">
            <a:avLst/>
          </a:prstGeom>
          <a:noFill/>
          <a:ln>
            <a:noFill/>
          </a:ln>
        </p:spPr>
        <p:txBody>
          <a:bodyPr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charset="0"/>
                <a:ea typeface="宋体" charset="-122"/>
                <a:sym typeface="Calibri" charset="0"/>
              </a:defRPr>
            </a:lvl1pPr>
          </a:lstStyle>
          <a:p>
            <a:pPr lvl="0" eaLnBrk="1" latinLnBrk="1" hangingPunct="1"/>
            <a:r>
              <a:rPr lang="zh-CN" altLang="en-US"/>
              <a:t>寿司店问题</a:t>
            </a:r>
          </a:p>
        </p:txBody>
      </p:sp>
      <p:sp>
        <p:nvSpPr>
          <p:cNvPr id="1048594" name="矩形 1048593"/>
          <p:cNvSpPr/>
          <p:nvPr/>
        </p:nvSpPr>
        <p:spPr>
          <a:xfrm>
            <a:off x="251520" y="869245"/>
            <a:ext cx="8568952" cy="5940088"/>
          </a:xfrm>
          <a:prstGeom prst="rect">
            <a:avLst/>
          </a:prstGeom>
          <a:noFill/>
          <a:ln>
            <a:noFill/>
          </a:ln>
        </p:spPr>
        <p:txBody>
          <a:bodyPr wrap="square" lIns="91440" tIns="45720" rIns="91440" bIns="45720" anchor="t">
            <a:spAutoFit/>
          </a:bodyPr>
          <a:lstStyle>
            <a:lvl1pPr marL="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1pPr>
            <a:lvl2pPr marL="4572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2pPr>
            <a:lvl3pPr marL="9144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3pPr>
            <a:lvl4pPr marL="13716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4pPr>
            <a:lvl5pPr marL="1828800" indent="0" algn="l" rtl="0" fontAlgn="base" latinLnBrk="1">
              <a:lnSpc>
                <a:spcPct val="100000"/>
              </a:lnSpc>
              <a:spcBef>
                <a:spcPct val="0"/>
              </a:spcBef>
              <a:spcAft>
                <a:spcPct val="0"/>
              </a:spcAft>
              <a:buFontTx/>
              <a:buNone/>
              <a:defRPr sz="2400" b="0" i="0" u="none" baseline="0">
                <a:solidFill>
                  <a:schemeClr val="dk1"/>
                </a:solidFill>
                <a:latin typeface="Calibri" charset="0"/>
                <a:ea typeface="宋体" charset="-122"/>
                <a:sym typeface="Calibri" charset="0"/>
              </a:defRPr>
            </a:lvl5pPr>
          </a:lstStyle>
          <a:p>
            <a:pPr lvl="0" eaLnBrk="1" latinLnBrk="1" hangingPunct="1"/>
            <a:r>
              <a:rPr lang="en-US" altLang="en-US" sz="2000" dirty="0" err="1">
                <a:latin typeface="Heiti SC Light" charset="-122"/>
                <a:ea typeface="Heiti SC Light" charset="-122"/>
              </a:rPr>
              <a:t>mutex.wait</a:t>
            </a:r>
            <a:r>
              <a:rPr lang="en-US" altLang="en-US" sz="2000" dirty="0">
                <a:latin typeface="Heiti SC Light" charset="-122"/>
                <a:ea typeface="Heiti SC Light" charset="-122"/>
              </a:rPr>
              <a:t>() </a:t>
            </a:r>
          </a:p>
          <a:p>
            <a:pPr lvl="0" eaLnBrk="1" latinLnBrk="1" hangingPunct="1"/>
            <a:r>
              <a:rPr lang="en-US" altLang="en-US" sz="2000" dirty="0">
                <a:latin typeface="Heiti SC Light" charset="-122"/>
                <a:ea typeface="Heiti SC Light" charset="-122"/>
              </a:rPr>
              <a:t>if </a:t>
            </a:r>
            <a:r>
              <a:rPr lang="en-US" altLang="en-US" sz="2000" dirty="0" err="1">
                <a:latin typeface="Heiti SC Light" charset="-122"/>
                <a:ea typeface="Heiti SC Light" charset="-122"/>
              </a:rPr>
              <a:t>must_wait</a:t>
            </a:r>
            <a:r>
              <a:rPr lang="en-US" altLang="en-US" sz="2000" dirty="0">
                <a:latin typeface="Heiti SC Light" charset="-122"/>
                <a:ea typeface="Heiti SC Light" charset="-122"/>
              </a:rPr>
              <a:t>: //</a:t>
            </a:r>
            <a:r>
              <a:rPr lang="zh-CN" altLang="en-US" sz="2000" dirty="0">
                <a:latin typeface="Heiti SC Light" charset="-122"/>
                <a:ea typeface="Heiti SC Light" charset="-122"/>
              </a:rPr>
              <a:t>需要等待所有人离开</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waiting += 1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block.wait</a:t>
            </a:r>
            <a:r>
              <a:rPr lang="en-US" altLang="en-US" sz="2000" dirty="0">
                <a:latin typeface="Heiti SC Light" charset="-122"/>
                <a:ea typeface="Heiti SC Light" charset="-122"/>
              </a:rPr>
              <a:t>() </a:t>
            </a:r>
            <a:r>
              <a:rPr lang="en-US" altLang="zh-CN" sz="2000" dirty="0">
                <a:latin typeface="Heiti SC Light" charset="-122"/>
                <a:ea typeface="Heiti SC Light" charset="-122"/>
              </a:rPr>
              <a:t>//</a:t>
            </a:r>
            <a:r>
              <a:rPr lang="zh-CN" altLang="en-US" sz="2000" dirty="0">
                <a:latin typeface="Heiti SC Light" charset="-122"/>
                <a:ea typeface="Heiti SC Light" charset="-122"/>
              </a:rPr>
              <a:t>在</a:t>
            </a:r>
            <a:r>
              <a:rPr lang="en-US" altLang="zh-CN" sz="2000" dirty="0">
                <a:latin typeface="Heiti SC Light" charset="-122"/>
                <a:ea typeface="Heiti SC Light" charset="-122"/>
              </a:rPr>
              <a:t>block</a:t>
            </a:r>
            <a:r>
              <a:rPr lang="zh-CN" altLang="en-US" sz="2000" dirty="0">
                <a:latin typeface="Heiti SC Light" charset="-122"/>
                <a:ea typeface="Heiti SC Light" charset="-122"/>
              </a:rPr>
              <a:t>上睡眠</a:t>
            </a:r>
            <a:endParaRPr lang="en-US" altLang="en-US" sz="2000" dirty="0">
              <a:latin typeface="Heiti SC Light" charset="-122"/>
              <a:ea typeface="Heiti SC Light" charset="-122"/>
            </a:endParaRPr>
          </a:p>
          <a:p>
            <a:pPr lvl="0" eaLnBrk="1" latinLnBrk="1" hangingPunct="1"/>
            <a:r>
              <a:rPr lang="en-US" altLang="en-US" sz="2000" dirty="0">
                <a:latin typeface="Heiti SC Light" charset="-122"/>
                <a:ea typeface="Heiti SC Light" charset="-122"/>
              </a:rPr>
              <a:t>else: </a:t>
            </a:r>
            <a:r>
              <a:rPr lang="en-US" altLang="zh-CN" sz="2000" dirty="0">
                <a:latin typeface="Heiti SC Light" charset="-122"/>
                <a:ea typeface="Heiti SC Light" charset="-122"/>
              </a:rPr>
              <a:t>//</a:t>
            </a:r>
            <a:r>
              <a:rPr lang="zh-CN" altLang="en-US" sz="2000" dirty="0">
                <a:latin typeface="Heiti SC Light" charset="-122"/>
                <a:ea typeface="Heiti SC Light" charset="-122"/>
              </a:rPr>
              <a:t>可以直接吃，如果就坐后满了，后续需要等待</a:t>
            </a:r>
            <a:br>
              <a:rPr dirty="0"/>
            </a:br>
            <a:r>
              <a:rPr lang="zh-CN" altLang="en-US" sz="2000" dirty="0">
                <a:latin typeface="Heiti SC Light" charset="-122"/>
                <a:ea typeface="Heiti SC Light" charset="-122"/>
              </a:rPr>
              <a:t>     </a:t>
            </a:r>
            <a:r>
              <a:rPr lang="en-US" altLang="en-US" sz="2000" dirty="0">
                <a:latin typeface="Heiti SC Light" charset="-122"/>
                <a:ea typeface="Heiti SC Light" charset="-122"/>
              </a:rPr>
              <a:t>eating += 1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must_wait</a:t>
            </a:r>
            <a:r>
              <a:rPr lang="en-US" altLang="en-US" sz="2000" dirty="0">
                <a:latin typeface="Heiti SC Light" charset="-122"/>
                <a:ea typeface="Heiti SC Light" charset="-122"/>
              </a:rPr>
              <a:t> = (eating == 5) </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 </a:t>
            </a:r>
          </a:p>
          <a:p>
            <a:pPr lvl="0" eaLnBrk="1" latinLnBrk="1" hangingPunct="1"/>
            <a:r>
              <a:rPr lang="en-US" altLang="en-US" sz="2000" dirty="0">
                <a:solidFill>
                  <a:srgbClr val="FF0000"/>
                </a:solidFill>
                <a:latin typeface="Heiti SC Light" charset="-122"/>
                <a:ea typeface="Heiti SC Light" charset="-122"/>
              </a:rPr>
              <a:t># eat sushi </a:t>
            </a:r>
          </a:p>
          <a:p>
            <a:pPr lvl="0" eaLnBrk="1" latinLnBrk="1" hangingPunct="1"/>
            <a:r>
              <a:rPr lang="en-US" altLang="en-US" sz="2000" dirty="0" err="1">
                <a:latin typeface="Heiti SC Light" charset="-122"/>
                <a:ea typeface="Heiti SC Light" charset="-122"/>
              </a:rPr>
              <a:t>mutex.wait</a:t>
            </a:r>
            <a:r>
              <a:rPr lang="en-US" altLang="en-US" sz="2000" dirty="0">
                <a:latin typeface="Heiti SC Light" charset="-122"/>
                <a:ea typeface="Heiti SC Light" charset="-122"/>
              </a:rPr>
              <a:t>() </a:t>
            </a:r>
          </a:p>
          <a:p>
            <a:pPr lvl="0" eaLnBrk="1" latinLnBrk="1" hangingPunct="1"/>
            <a:r>
              <a:rPr lang="en-US" altLang="en-US" sz="2000" dirty="0">
                <a:latin typeface="Heiti SC Light" charset="-122"/>
                <a:ea typeface="Heiti SC Light" charset="-122"/>
              </a:rPr>
              <a:t>eating -= 1 </a:t>
            </a:r>
            <a:r>
              <a:rPr lang="en-US" altLang="zh-CN" sz="2000" dirty="0">
                <a:latin typeface="Heiti SC Light" charset="-122"/>
                <a:ea typeface="Heiti SC Light" charset="-122"/>
              </a:rPr>
              <a:t>//</a:t>
            </a:r>
            <a:r>
              <a:rPr lang="zh-CN" altLang="en-US" sz="2000" dirty="0">
                <a:latin typeface="Heiti SC Light" charset="-122"/>
                <a:ea typeface="Heiti SC Light" charset="-122"/>
              </a:rPr>
              <a:t>吃完了</a:t>
            </a:r>
            <a:endParaRPr lang="en-US" altLang="en-US" sz="2000" dirty="0">
              <a:latin typeface="Heiti SC Light" charset="-122"/>
              <a:ea typeface="Heiti SC Light" charset="-122"/>
            </a:endParaRPr>
          </a:p>
          <a:p>
            <a:pPr lvl="0" eaLnBrk="1" latinLnBrk="1" hangingPunct="1"/>
            <a:r>
              <a:rPr lang="en-US" altLang="en-US" sz="2000" dirty="0">
                <a:latin typeface="Heiti SC Light" charset="-122"/>
                <a:ea typeface="Heiti SC Light" charset="-122"/>
              </a:rPr>
              <a:t>if eating == 0:  </a:t>
            </a:r>
            <a:r>
              <a:rPr lang="en-US" altLang="zh-CN" sz="2000" dirty="0">
                <a:latin typeface="Heiti SC Light" charset="-122"/>
                <a:ea typeface="Heiti SC Light" charset="-122"/>
              </a:rPr>
              <a:t>//</a:t>
            </a:r>
            <a:r>
              <a:rPr lang="zh-CN" altLang="en-US" sz="2000" dirty="0">
                <a:latin typeface="Heiti SC Light" charset="-122"/>
                <a:ea typeface="Heiti SC Light" charset="-122"/>
              </a:rPr>
              <a:t>如果最后一个顾客，可唤醒</a:t>
            </a:r>
            <a:r>
              <a:rPr lang="en-US" altLang="zh-CN" sz="2000" dirty="0">
                <a:latin typeface="Heiti SC Light" charset="-122"/>
                <a:ea typeface="Heiti SC Light" charset="-122"/>
              </a:rPr>
              <a:t>block</a:t>
            </a:r>
            <a:r>
              <a:rPr lang="zh-CN" altLang="en-US" sz="2000" dirty="0">
                <a:latin typeface="Heiti SC Light" charset="-122"/>
                <a:ea typeface="Heiti SC Light" charset="-122"/>
              </a:rPr>
              <a:t>上等待的顾客</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n = min(5, waiting) </a:t>
            </a:r>
            <a:r>
              <a:rPr lang="en-US" altLang="zh-CN" sz="2000" dirty="0">
                <a:latin typeface="Heiti SC Light" charset="-122"/>
                <a:ea typeface="Heiti SC Light" charset="-122"/>
              </a:rPr>
              <a:t>//</a:t>
            </a:r>
            <a:r>
              <a:rPr lang="zh-CN" altLang="en-US" sz="2000" dirty="0">
                <a:latin typeface="Heiti SC Light" charset="-122"/>
                <a:ea typeface="Heiti SC Light" charset="-122"/>
              </a:rPr>
              <a:t>最多</a:t>
            </a:r>
            <a:r>
              <a:rPr lang="en-US" altLang="zh-CN" sz="2000" dirty="0">
                <a:latin typeface="Heiti SC Light" charset="-122"/>
                <a:ea typeface="Heiti SC Light" charset="-122"/>
              </a:rPr>
              <a:t>5</a:t>
            </a:r>
            <a:r>
              <a:rPr lang="zh-CN" altLang="en-US" sz="2000" dirty="0">
                <a:latin typeface="Heiti SC Light" charset="-122"/>
                <a:ea typeface="Heiti SC Light" charset="-122"/>
              </a:rPr>
              <a:t>个顾客可以吃</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waiting -= n</a:t>
            </a:r>
          </a:p>
          <a:p>
            <a:pPr lvl="0" eaLnBrk="1" latinLnBrk="1" hangingPunct="1"/>
            <a:r>
              <a:rPr lang="zh-CN" altLang="en-US" sz="2000" dirty="0">
                <a:latin typeface="Heiti SC Light" charset="-122"/>
                <a:ea typeface="Heiti SC Light" charset="-122"/>
              </a:rPr>
              <a:t>      </a:t>
            </a:r>
            <a:r>
              <a:rPr lang="en-US" altLang="en-US" sz="2000" dirty="0">
                <a:latin typeface="Heiti SC Light" charset="-122"/>
                <a:ea typeface="Heiti SC Light" charset="-122"/>
              </a:rPr>
              <a:t>eating += n</a:t>
            </a: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must_wait</a:t>
            </a:r>
            <a:r>
              <a:rPr lang="en-US" altLang="en-US" sz="2000" dirty="0">
                <a:latin typeface="Heiti SC Light" charset="-122"/>
                <a:ea typeface="Heiti SC Light" charset="-122"/>
              </a:rPr>
              <a:t> = (eating == 5) </a:t>
            </a:r>
            <a:r>
              <a:rPr lang="en-US" altLang="zh-CN" sz="2000" dirty="0">
                <a:latin typeface="Heiti SC Light" charset="-122"/>
                <a:ea typeface="Heiti SC Light" charset="-122"/>
              </a:rPr>
              <a:t>//reset </a:t>
            </a:r>
            <a:r>
              <a:rPr lang="en-US" altLang="zh-CN" sz="2000" dirty="0" err="1">
                <a:latin typeface="Heiti SC Light" charset="-122"/>
                <a:ea typeface="Heiti SC Light" charset="-122"/>
              </a:rPr>
              <a:t>must_wait</a:t>
            </a:r>
            <a:endParaRPr lang="en-US" altLang="en-US" sz="2000" dirty="0">
              <a:latin typeface="Heiti SC Light" charset="-122"/>
              <a:ea typeface="Heiti SC Light" charset="-122"/>
            </a:endParaRPr>
          </a:p>
          <a:p>
            <a:pPr lvl="0" eaLnBrk="1" latinLnBrk="1" hangingPunct="1"/>
            <a:r>
              <a:rPr lang="zh-CN" altLang="en-US" sz="2000" dirty="0">
                <a:latin typeface="Heiti SC Light" charset="-122"/>
                <a:ea typeface="Heiti SC Light" charset="-122"/>
              </a:rPr>
              <a:t>      </a:t>
            </a:r>
            <a:r>
              <a:rPr lang="en-US" altLang="en-US" sz="2000" dirty="0" err="1">
                <a:latin typeface="Heiti SC Light" charset="-122"/>
                <a:ea typeface="Heiti SC Light" charset="-122"/>
              </a:rPr>
              <a:t>block.signal</a:t>
            </a:r>
            <a:r>
              <a:rPr lang="en-US" altLang="en-US" sz="2000" dirty="0">
                <a:latin typeface="Heiti SC Light" charset="-122"/>
                <a:ea typeface="Heiti SC Light" charset="-122"/>
              </a:rPr>
              <a:t>(n) </a:t>
            </a:r>
            <a:r>
              <a:rPr lang="en-US" altLang="zh-CN" sz="2000" dirty="0">
                <a:latin typeface="Heiti SC Light" charset="-122"/>
                <a:ea typeface="Heiti SC Light" charset="-122"/>
              </a:rPr>
              <a:t>//</a:t>
            </a:r>
            <a:r>
              <a:rPr lang="zh-CN" altLang="en-US" sz="2000" dirty="0">
                <a:latin typeface="Heiti SC Light" charset="-122"/>
                <a:ea typeface="Heiti SC Light" charset="-122"/>
              </a:rPr>
              <a:t>唤醒</a:t>
            </a:r>
            <a:r>
              <a:rPr lang="en-US" altLang="zh-CN" sz="2000" dirty="0">
                <a:latin typeface="Heiti SC Light" charset="-122"/>
                <a:ea typeface="Heiti SC Light" charset="-122"/>
              </a:rPr>
              <a:t>n</a:t>
            </a:r>
            <a:r>
              <a:rPr lang="zh-CN" altLang="en-US" sz="2000" dirty="0">
                <a:latin typeface="Heiti SC Light" charset="-122"/>
                <a:ea typeface="Heiti SC Light" charset="-122"/>
              </a:rPr>
              <a:t>个顾客</a:t>
            </a:r>
            <a:endParaRPr lang="en-US" altLang="en-US" sz="2000" dirty="0">
              <a:latin typeface="Heiti SC Light" charset="-122"/>
              <a:ea typeface="Heiti SC Light" charset="-122"/>
            </a:endParaRPr>
          </a:p>
          <a:p>
            <a:pPr lvl="0" eaLnBrk="1" latinLnBrk="1" hangingPunct="1"/>
            <a:r>
              <a:rPr lang="en-US" altLang="en-US" sz="2000" dirty="0" err="1">
                <a:latin typeface="Heiti SC Light" charset="-122"/>
                <a:ea typeface="Heiti SC Light" charset="-122"/>
              </a:rPr>
              <a:t>mutex.signal</a:t>
            </a:r>
            <a:r>
              <a:rPr lang="en-US" altLang="en-US" sz="2000" dirty="0">
                <a:latin typeface="Heiti SC Light" charset="-122"/>
                <a:ea typeface="Heiti SC Light" charset="-122"/>
              </a:rPr>
              <a:t>()</a:t>
            </a:r>
          </a:p>
        </p:txBody>
      </p:sp>
      <p:pic>
        <p:nvPicPr>
          <p:cNvPr id="2" name="Picture 1"/>
          <p:cNvPicPr>
            <a:picLocks noChangeAspect="1"/>
          </p:cNvPicPr>
          <p:nvPr/>
        </p:nvPicPr>
        <p:blipFill>
          <a:blip r:embed="rId3"/>
          <a:stretch>
            <a:fillRect/>
          </a:stretch>
        </p:blipFill>
        <p:spPr>
          <a:xfrm>
            <a:off x="6012160" y="1052736"/>
            <a:ext cx="2857500" cy="13589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2.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2992</Words>
  <Application>Microsoft Macintosh PowerPoint</Application>
  <PresentationFormat>全屏显示(4:3)</PresentationFormat>
  <Paragraphs>291</Paragraphs>
  <Slides>19</Slides>
  <Notes>16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33" baseType="lpstr">
      <vt:lpstr>DengXian</vt:lpstr>
      <vt:lpstr>SimHei</vt:lpstr>
      <vt:lpstr>华文仿宋</vt:lpstr>
      <vt:lpstr>华文行楷</vt:lpstr>
      <vt:lpstr>华文中宋</vt:lpstr>
      <vt:lpstr>Heiti SC Light</vt:lpstr>
      <vt:lpstr>Arial</vt:lpstr>
      <vt:lpstr>Calibri</vt:lpstr>
      <vt:lpstr>Calibri Light</vt:lpstr>
      <vt:lpstr>Times New Roman</vt:lpstr>
      <vt:lpstr>Wingdings</vt:lpstr>
      <vt:lpstr>Office 主题</vt:lpstr>
      <vt:lpstr>Grid</vt:lpstr>
      <vt:lpstr>BMP 图像</vt:lpstr>
      <vt:lpstr>计算机操作系统</vt:lpstr>
      <vt:lpstr>写者问题（写者优先）</vt:lpstr>
      <vt:lpstr>读者写者算法-写者优先</vt:lpstr>
      <vt:lpstr>读者写者算法-写者优先</vt:lpstr>
      <vt:lpstr>读者写者算法-写者优先</vt:lpstr>
      <vt:lpstr>读者写者算法-写者优先</vt:lpstr>
      <vt:lpstr>2. 寿司店问题</vt:lpstr>
      <vt:lpstr>寿司店问题</vt:lpstr>
      <vt:lpstr>寿司店问题</vt:lpstr>
      <vt:lpstr>寿司店问题</vt:lpstr>
      <vt:lpstr>3 进门问题</vt:lpstr>
      <vt:lpstr>3 进门问题</vt:lpstr>
      <vt:lpstr>3 进门问题</vt:lpstr>
      <vt:lpstr>4. 搜索插入删除问题</vt:lpstr>
      <vt:lpstr>4. 搜索插入删除问题</vt:lpstr>
      <vt:lpstr>4.搜索插入删除问题</vt:lpstr>
      <vt:lpstr>4. 搜索插入删除问题</vt:lpstr>
      <vt:lpstr>4.搜索插入删除问题</vt:lpstr>
      <vt:lpstr>4.搜索插入删除问题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操作系统第一次作业</dc:title>
  <dc:creator>lkkang</dc:creator>
  <cp:lastModifiedBy>Bo</cp:lastModifiedBy>
  <cp:revision>94</cp:revision>
  <dcterms:created xsi:type="dcterms:W3CDTF">2012-03-29T06:09:19Z</dcterms:created>
  <dcterms:modified xsi:type="dcterms:W3CDTF">2024-04-24T04:25:46Z</dcterms:modified>
</cp:coreProperties>
</file>