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5"/>
  </p:sldMasterIdLst>
  <p:notesMasterIdLst>
    <p:notesMasterId r:id="rId36"/>
  </p:notesMasterIdLst>
  <p:handoutMasterIdLst>
    <p:handoutMasterId r:id="rId37"/>
  </p:handoutMasterIdLst>
  <p:sldIdLst>
    <p:sldId id="980" r:id="rId6"/>
    <p:sldId id="1114" r:id="rId7"/>
    <p:sldId id="1117" r:id="rId8"/>
    <p:sldId id="1115" r:id="rId9"/>
    <p:sldId id="1116" r:id="rId10"/>
    <p:sldId id="1118" r:id="rId11"/>
    <p:sldId id="1119" r:id="rId12"/>
    <p:sldId id="1126" r:id="rId13"/>
    <p:sldId id="1120" r:id="rId14"/>
    <p:sldId id="1129" r:id="rId15"/>
    <p:sldId id="1136" r:id="rId16"/>
    <p:sldId id="1135" r:id="rId17"/>
    <p:sldId id="1123" r:id="rId18"/>
    <p:sldId id="1130" r:id="rId19"/>
    <p:sldId id="1131" r:id="rId20"/>
    <p:sldId id="1134" r:id="rId21"/>
    <p:sldId id="1133" r:id="rId22"/>
    <p:sldId id="1125" r:id="rId23"/>
    <p:sldId id="1127" r:id="rId24"/>
    <p:sldId id="1132" r:id="rId25"/>
    <p:sldId id="1122" r:id="rId26"/>
    <p:sldId id="1128" r:id="rId27"/>
    <p:sldId id="1124" r:id="rId28"/>
    <p:sldId id="1141" r:id="rId29"/>
    <p:sldId id="1142" r:id="rId30"/>
    <p:sldId id="1137" r:id="rId31"/>
    <p:sldId id="1143" r:id="rId32"/>
    <p:sldId id="1138" r:id="rId33"/>
    <p:sldId id="1095" r:id="rId34"/>
    <p:sldId id="1121"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7D1"/>
    <a:srgbClr val="1F497D"/>
    <a:srgbClr val="6BD1F6"/>
    <a:srgbClr val="FFCC00"/>
    <a:srgbClr val="00FF00"/>
    <a:srgbClr val="FF99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1" autoAdjust="0"/>
    <p:restoredTop sz="94703" autoAdjust="0"/>
  </p:normalViewPr>
  <p:slideViewPr>
    <p:cSldViewPr snapToGrid="0">
      <p:cViewPr varScale="1">
        <p:scale>
          <a:sx n="161" d="100"/>
          <a:sy n="161" d="100"/>
        </p:scale>
        <p:origin x="156" y="36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89" d="100"/>
          <a:sy n="189" d="100"/>
        </p:scale>
        <p:origin x="7308" y="1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273C1DC-ADDE-4C5C-B45D-8991412539BD}" type="datetimeFigureOut">
              <a:rPr lang="en-US" smtClean="0"/>
              <a:t>10/30/2020</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C38C384-4BA4-4E6E-A913-B53940A6222F}" type="slidenum">
              <a:rPr lang="en-US" smtClean="0"/>
              <a:t>‹#›</a:t>
            </a:fld>
            <a:endParaRPr lang="en-US"/>
          </a:p>
        </p:txBody>
      </p:sp>
    </p:spTree>
    <p:extLst>
      <p:ext uri="{BB962C8B-B14F-4D97-AF65-F5344CB8AC3E}">
        <p14:creationId xmlns:p14="http://schemas.microsoft.com/office/powerpoint/2010/main" val="4437947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7A92F7A-9E4E-4578-B995-1A2DCE5B7AC7}" type="datetimeFigureOut">
              <a:rPr lang="en-US" smtClean="0"/>
              <a:pPr/>
              <a:t>10/30/2020</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8AFB5F4-0B7A-42C4-8675-A45EB7D031DF}" type="slidenum">
              <a:rPr lang="en-US" smtClean="0"/>
              <a:pPr/>
              <a:t>‹#›</a:t>
            </a:fld>
            <a:endParaRPr lang="en-US"/>
          </a:p>
        </p:txBody>
      </p:sp>
    </p:spTree>
    <p:extLst>
      <p:ext uri="{BB962C8B-B14F-4D97-AF65-F5344CB8AC3E}">
        <p14:creationId xmlns:p14="http://schemas.microsoft.com/office/powerpoint/2010/main" val="428360723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papers.nips.cc/paper/7062-a-unified-approach-to-interpreting-model-prediction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Coefficients are THE reason most non-data scientists want you to use regression. I hope to give you ammo to convince others that regression is rarely a good idea.</a:t>
            </a:r>
          </a:p>
          <a:p>
            <a:r>
              <a:rPr lang="en-US" dirty="0"/>
              <a:t>Lamotrigine’s coefficient is only 2.7 times larger than LDL’s but the chances (converting t-stats to p-values) that Lamotrigine’s value does not effect the outcome is 1 in 20,000 (0.005%) while the chances are more 1 in 4 that LDL’s value does not effect the outcome.</a:t>
            </a:r>
          </a:p>
          <a:p>
            <a:r>
              <a:rPr lang="en-US" dirty="0"/>
              <a:t>Note that it is pure coincidence that the coefficient values look so similar to the </a:t>
            </a:r>
            <a:r>
              <a:rPr lang="en-US" dirty="0" err="1"/>
              <a:t>importances</a:t>
            </a:r>
            <a:r>
              <a:rPr lang="en-US" dirty="0"/>
              <a: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3</a:t>
            </a:fld>
            <a:endParaRPr lang="en-US"/>
          </a:p>
        </p:txBody>
      </p:sp>
    </p:spTree>
    <p:extLst>
      <p:ext uri="{BB962C8B-B14F-4D97-AF65-F5344CB8AC3E}">
        <p14:creationId xmlns:p14="http://schemas.microsoft.com/office/powerpoint/2010/main" val="826355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LOESS (locally estimated scatterplot smoothing) curve: A local approximation of the best y value above each x value using a first or second degree polynomial approximation on the k-nearest neighbors.  Invented in 1964 and popularized around 1979.</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15</a:t>
            </a:fld>
            <a:endParaRPr lang="en-US"/>
          </a:p>
        </p:txBody>
      </p:sp>
    </p:spTree>
    <p:extLst>
      <p:ext uri="{BB962C8B-B14F-4D97-AF65-F5344CB8AC3E}">
        <p14:creationId xmlns:p14="http://schemas.microsoft.com/office/powerpoint/2010/main" val="178276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because of the way SHAP values are computed, the value of feature A vs. feature B can be different than the value of B vs. A.</a:t>
            </a:r>
          </a:p>
          <a:p>
            <a:r>
              <a:rPr lang="en-US" dirty="0"/>
              <a:t>More info in the EIX package vignette.</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19</a:t>
            </a:fld>
            <a:endParaRPr lang="en-US"/>
          </a:p>
        </p:txBody>
      </p:sp>
    </p:spTree>
    <p:extLst>
      <p:ext uri="{BB962C8B-B14F-4D97-AF65-F5344CB8AC3E}">
        <p14:creationId xmlns:p14="http://schemas.microsoft.com/office/powerpoint/2010/main" val="1354790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color bar at the bottom.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Starting with an easy one: A low value of Gender (yellow) results in a small positive on the prediction and a high value of Gender (purple) results in a slightly smaller prediction.</a:t>
            </a:r>
          </a:p>
          <a:p>
            <a:pPr marL="0" indent="0">
              <a:buFont typeface="Arial" panose="020B0604020202020204" pitchFamily="34" charset="0"/>
              <a:buNone/>
            </a:pPr>
            <a:r>
              <a:rPr lang="en-US" dirty="0"/>
              <a:t>Lamotrigine:</a:t>
            </a:r>
          </a:p>
          <a:p>
            <a:pPr marL="742950" lvl="1" indent="-285750">
              <a:buFont typeface="Arial" panose="020B0604020202020204" pitchFamily="34" charset="0"/>
              <a:buChar char="•"/>
            </a:pPr>
            <a:r>
              <a:rPr lang="en-US" dirty="0"/>
              <a:t>Darker purple (higher values) are pretty well correlated with larger positive values on the prediction.</a:t>
            </a:r>
          </a:p>
          <a:p>
            <a:pPr marL="742950" lvl="1" indent="-285750">
              <a:buFont typeface="Arial" panose="020B0604020202020204" pitchFamily="34" charset="0"/>
              <a:buChar char="•"/>
            </a:pPr>
            <a:r>
              <a:rPr lang="en-US" dirty="0"/>
              <a:t>Note there is one dark purple dot just to the right of the center.</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21</a:t>
            </a:fld>
            <a:endParaRPr lang="en-US"/>
          </a:p>
        </p:txBody>
      </p:sp>
    </p:spTree>
    <p:extLst>
      <p:ext uri="{BB962C8B-B14F-4D97-AF65-F5344CB8AC3E}">
        <p14:creationId xmlns:p14="http://schemas.microsoft.com/office/powerpoint/2010/main" val="674847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30000" dirty="0"/>
              <a:t>1</a:t>
            </a:r>
            <a:r>
              <a:rPr lang="en-US" dirty="0"/>
              <a:t>It repeats this a configurable number of times and aggregates the results as appropriate.</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22</a:t>
            </a:fld>
            <a:endParaRPr lang="en-US"/>
          </a:p>
        </p:txBody>
      </p:sp>
    </p:spTree>
    <p:extLst>
      <p:ext uri="{BB962C8B-B14F-4D97-AF65-F5344CB8AC3E}">
        <p14:creationId xmlns:p14="http://schemas.microsoft.com/office/powerpoint/2010/main" val="1342733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not like SHAP values (as in the waterfall plot) – they don’t add up and give you the actual prediction.  Rather, this says “If the Lamotrigine value is wrong, there will be a large negative impact on the prediction of your model’s prediction for this observation AND if the </a:t>
            </a:r>
            <a:r>
              <a:rPr lang="en-US" dirty="0" err="1"/>
              <a:t>T_Cells</a:t>
            </a:r>
            <a:r>
              <a:rPr lang="en-US" dirty="0"/>
              <a:t> value is wrong there will be a small positive impact on your model’s prediction for this observation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23</a:t>
            </a:fld>
            <a:endParaRPr lang="en-US"/>
          </a:p>
        </p:txBody>
      </p:sp>
    </p:spTree>
    <p:extLst>
      <p:ext uri="{BB962C8B-B14F-4D97-AF65-F5344CB8AC3E}">
        <p14:creationId xmlns:p14="http://schemas.microsoft.com/office/powerpoint/2010/main" val="3163076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what we saw with SHAP values: they can vary widely in value from one observation to the next.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24</a:t>
            </a:fld>
            <a:endParaRPr lang="en-US"/>
          </a:p>
        </p:txBody>
      </p:sp>
    </p:spTree>
    <p:extLst>
      <p:ext uri="{BB962C8B-B14F-4D97-AF65-F5344CB8AC3E}">
        <p14:creationId xmlns:p14="http://schemas.microsoft.com/office/powerpoint/2010/main" val="262721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30000" dirty="0"/>
              <a:t>1</a:t>
            </a:r>
            <a:r>
              <a:rPr lang="en-US" dirty="0"/>
              <a:t>Don’t forget </a:t>
            </a:r>
            <a:r>
              <a:rPr lang="en-US" dirty="0" err="1"/>
              <a:t>XGBoost’s</a:t>
            </a:r>
            <a:r>
              <a:rPr lang="en-US" dirty="0"/>
              <a:t> supposed immunity to collinearity.  It applies here as well.</a:t>
            </a:r>
          </a:p>
          <a:p>
            <a:r>
              <a:rPr lang="en-US" dirty="0"/>
              <a:t>For each feature, LIME changes all values x1 to x1’ for x1…</a:t>
            </a:r>
            <a:r>
              <a:rPr lang="en-US" dirty="0" err="1"/>
              <a:t>xN</a:t>
            </a:r>
            <a:r>
              <a:rPr lang="en-US" dirty="0"/>
              <a:t>.  Permutation Feature Importance just randomly rearranges the values in a column.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26</a:t>
            </a:fld>
            <a:endParaRPr lang="en-US"/>
          </a:p>
        </p:txBody>
      </p:sp>
    </p:spTree>
    <p:extLst>
      <p:ext uri="{BB962C8B-B14F-4D97-AF65-F5344CB8AC3E}">
        <p14:creationId xmlns:p14="http://schemas.microsoft.com/office/powerpoint/2010/main" val="3526015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0" i="0" dirty="0">
                <a:solidFill>
                  <a:srgbClr val="111111"/>
                </a:solidFill>
                <a:effectLst/>
                <a:latin typeface="SourceSansPro"/>
              </a:rPr>
              <a:t>Ceteris paribus from the Latin "holding other things constant" or, more colloquially, "all else being equal."</a:t>
            </a:r>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27</a:t>
            </a:fld>
            <a:endParaRPr lang="en-US"/>
          </a:p>
        </p:txBody>
      </p:sp>
    </p:spTree>
    <p:extLst>
      <p:ext uri="{BB962C8B-B14F-4D97-AF65-F5344CB8AC3E}">
        <p14:creationId xmlns:p14="http://schemas.microsoft.com/office/powerpoint/2010/main" val="490414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30000" dirty="0"/>
              <a:t>1</a:t>
            </a:r>
            <a:r>
              <a:rPr lang="en-US" dirty="0"/>
              <a:t>And testing for and handling non-linearity is a very labor intensive process.</a:t>
            </a:r>
          </a:p>
          <a:p>
            <a:r>
              <a:rPr lang="en-US" dirty="0"/>
              <a:t>2Look up these terms as well as over-fitting</a:t>
            </a:r>
            <a:r>
              <a:rPr lang="en-US"/>
              <a:t>, under-fitting, bias, and variance.</a:t>
            </a:r>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28</a:t>
            </a:fld>
            <a:endParaRPr lang="en-US"/>
          </a:p>
        </p:txBody>
      </p:sp>
    </p:spTree>
    <p:extLst>
      <p:ext uri="{BB962C8B-B14F-4D97-AF65-F5344CB8AC3E}">
        <p14:creationId xmlns:p14="http://schemas.microsoft.com/office/powerpoint/2010/main" val="2150099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30</a:t>
            </a:fld>
            <a:endParaRPr lang="en-US"/>
          </a:p>
        </p:txBody>
      </p:sp>
    </p:spTree>
    <p:extLst>
      <p:ext uri="{BB962C8B-B14F-4D97-AF65-F5344CB8AC3E}">
        <p14:creationId xmlns:p14="http://schemas.microsoft.com/office/powerpoint/2010/main" val="197184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regression’s problems that most all modern Data Science algorithms are immune to:</a:t>
            </a:r>
          </a:p>
          <a:p>
            <a:r>
              <a:rPr lang="en-US" dirty="0"/>
              <a:t>Even so-called non-linear regression is really linear: it assumes the model can be approximated by a first order Taylor series (a linear function)</a:t>
            </a:r>
          </a:p>
          <a:p>
            <a:r>
              <a:rPr lang="en-US" dirty="0"/>
              <a:t>To support linearity then, we have to plot each X vs. y and transform as needed to approximate a linear relationship.</a:t>
            </a:r>
          </a:p>
          <a:p>
            <a:r>
              <a:rPr lang="en-US" dirty="0"/>
              <a:t>Interactions are nowhere near as important to modern Data Science algorithms (modelling interactions will sometimes improve a modern model slightly but not very much)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or without interactions, you have to worry about (multi)collinearity which means step-wise regression</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4</a:t>
            </a:fld>
            <a:endParaRPr lang="en-US"/>
          </a:p>
        </p:txBody>
      </p:sp>
    </p:spTree>
    <p:extLst>
      <p:ext uri="{BB962C8B-B14F-4D97-AF65-F5344CB8AC3E}">
        <p14:creationId xmlns:p14="http://schemas.microsoft.com/office/powerpoint/2010/main" val="132768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5</a:t>
            </a:fld>
            <a:endParaRPr lang="en-US"/>
          </a:p>
        </p:txBody>
      </p:sp>
    </p:spTree>
    <p:extLst>
      <p:ext uri="{BB962C8B-B14F-4D97-AF65-F5344CB8AC3E}">
        <p14:creationId xmlns:p14="http://schemas.microsoft.com/office/powerpoint/2010/main" val="135426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word “likely” in the leaves of the tree.  Leaves are almost never pure.  The goal is to make them as pure as possible within other constraints: MDL, tree depth, balance of tree, …</a:t>
            </a:r>
          </a:p>
          <a:p>
            <a:r>
              <a:rPr lang="en-US" dirty="0"/>
              <a:t>Information gain is the decrease in entropy.  Entropy can be thought of as the minimum number of bits of information needed to represent the class for a randomly selected observation.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Minimum Description Length: Smallest tree to represent (mostly) properly assigning observations to leaves (categorizing or “binning” numeric y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6</a:t>
            </a:fld>
            <a:endParaRPr lang="en-US"/>
          </a:p>
        </p:txBody>
      </p:sp>
    </p:spTree>
    <p:extLst>
      <p:ext uri="{BB962C8B-B14F-4D97-AF65-F5344CB8AC3E}">
        <p14:creationId xmlns:p14="http://schemas.microsoft.com/office/powerpoint/2010/main" val="588109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graph, the values sum to 1</a:t>
            </a:r>
          </a:p>
          <a:p>
            <a:r>
              <a:rPr lang="en-US" sz="1200" dirty="0">
                <a:solidFill>
                  <a:schemeClr val="bg1">
                    <a:lumMod val="75000"/>
                  </a:schemeClr>
                </a:solidFill>
              </a:rPr>
              <a:t>Gain is NOT synonymous with Information Gain.</a:t>
            </a:r>
          </a:p>
          <a:p>
            <a:r>
              <a:rPr lang="en-US" sz="1200" dirty="0">
                <a:solidFill>
                  <a:schemeClr val="bg1">
                    <a:lumMod val="75000"/>
                  </a:schemeClr>
                </a:solidFill>
              </a:rPr>
              <a:t>Age shows how different Cover and Frequency can be from Gain.  Lamotrigine shows how different Cover and Frequency can be from each other.</a:t>
            </a:r>
          </a:p>
          <a:p>
            <a:r>
              <a:rPr lang="en-US" sz="1200" dirty="0">
                <a:solidFill>
                  <a:schemeClr val="bg1">
                    <a:lumMod val="75000"/>
                  </a:schemeClr>
                </a:solidFill>
              </a:rPr>
              <a:t>10 lines of code to produce these graphs</a:t>
            </a:r>
            <a:endParaRPr lang="en-US" dirty="0"/>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7</a:t>
            </a:fld>
            <a:endParaRPr lang="en-US"/>
          </a:p>
        </p:txBody>
      </p:sp>
    </p:spTree>
    <p:extLst>
      <p:ext uri="{BB962C8B-B14F-4D97-AF65-F5344CB8AC3E}">
        <p14:creationId xmlns:p14="http://schemas.microsoft.com/office/powerpoint/2010/main" val="2487161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err="1"/>
              <a:t>meanGain</a:t>
            </a:r>
            <a:r>
              <a:rPr lang="en-US" dirty="0"/>
              <a:t> is </a:t>
            </a:r>
            <a:r>
              <a:rPr lang="en-US" dirty="0" err="1"/>
              <a:t>sumGain</a:t>
            </a:r>
            <a:r>
              <a:rPr lang="en-US" dirty="0"/>
              <a:t>/Frequency: If feature X contributes a gain of 200 at a single node out of 100 nodes, then its </a:t>
            </a:r>
            <a:r>
              <a:rPr lang="en-US" dirty="0" err="1"/>
              <a:t>meanGain</a:t>
            </a:r>
            <a:r>
              <a:rPr lang="en-US" dirty="0"/>
              <a:t> is 200 rather than 2.</a:t>
            </a:r>
          </a:p>
          <a:p>
            <a:pPr marL="0" lvl="0" indent="0">
              <a:buFont typeface="Arial" panose="020B0604020202020204" pitchFamily="34" charset="0"/>
              <a:buNone/>
            </a:pPr>
            <a:r>
              <a:rPr lang="en-US" dirty="0"/>
              <a:t>Cover: How many observations ended up in a leaf because of the feature</a:t>
            </a:r>
          </a:p>
          <a:p>
            <a:pPr marL="0" lvl="0" indent="0">
              <a:buFont typeface="Arial" panose="020B0604020202020204" pitchFamily="34" charset="0"/>
              <a:buNone/>
            </a:pPr>
            <a:r>
              <a:rPr lang="en-US" dirty="0"/>
              <a:t>Frequency: How many nodes use the feature</a:t>
            </a:r>
          </a:p>
          <a:p>
            <a:pPr marL="0" lvl="0" indent="0">
              <a:buFont typeface="Arial" panose="020B0604020202020204" pitchFamily="34" charset="0"/>
              <a:buNone/>
            </a:pPr>
            <a:r>
              <a:rPr lang="en-US" dirty="0"/>
              <a:t>Gain: How much more accurate (information gain, chi-square independence, </a:t>
            </a:r>
            <a:r>
              <a:rPr lang="en-US" dirty="0" err="1"/>
              <a:t>gini</a:t>
            </a:r>
            <a:r>
              <a:rPr lang="en-US" dirty="0"/>
              <a:t>, …) does this feature make the tree’s predictions across all nodes it appears in?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8</a:t>
            </a:fld>
            <a:endParaRPr lang="en-US"/>
          </a:p>
        </p:txBody>
      </p:sp>
    </p:spTree>
    <p:extLst>
      <p:ext uri="{BB962C8B-B14F-4D97-AF65-F5344CB8AC3E}">
        <p14:creationId xmlns:p14="http://schemas.microsoft.com/office/powerpoint/2010/main" val="386804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30000" dirty="0"/>
              <a:t>1</a:t>
            </a:r>
            <a:r>
              <a:rPr lang="en-US" dirty="0"/>
              <a:t>Game Theory solution produced by Lloyd Shapley in 1953.  Used to implement SHAP values for black box models in 2017 by </a:t>
            </a:r>
            <a:r>
              <a:rPr lang="en-US" b="0" i="0" dirty="0">
                <a:solidFill>
                  <a:srgbClr val="292929"/>
                </a:solidFill>
                <a:effectLst/>
                <a:latin typeface="medium-content-serif-font"/>
              </a:rPr>
              <a:t>S. Lundberg, S Lee, </a:t>
            </a:r>
            <a:r>
              <a:rPr lang="en-US" b="0" i="0" u="none" strike="noStrike" dirty="0">
                <a:effectLst/>
                <a:latin typeface="medium-content-serif-font"/>
                <a:hlinkClick r:id="rId3"/>
              </a:rPr>
              <a:t>A Unified Approach to Interpreting Model Predictions</a:t>
            </a:r>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9</a:t>
            </a:fld>
            <a:endParaRPr lang="en-US"/>
          </a:p>
        </p:txBody>
      </p:sp>
    </p:spTree>
    <p:extLst>
      <p:ext uri="{BB962C8B-B14F-4D97-AF65-F5344CB8AC3E}">
        <p14:creationId xmlns:p14="http://schemas.microsoft.com/office/powerpoint/2010/main" val="276804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10</a:t>
            </a:fld>
            <a:endParaRPr lang="en-US"/>
          </a:p>
        </p:txBody>
      </p:sp>
    </p:spTree>
    <p:extLst>
      <p:ext uri="{BB962C8B-B14F-4D97-AF65-F5344CB8AC3E}">
        <p14:creationId xmlns:p14="http://schemas.microsoft.com/office/powerpoint/2010/main" val="2932116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shows force plots for 12 observations I chose at random, but you could choose ones of specific interest.  The plot is</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88AFB5F4-0B7A-42C4-8675-A45EB7D031DF}" type="slidenum">
              <a:rPr lang="en-US" smtClean="0"/>
              <a:pPr/>
              <a:t>12</a:t>
            </a:fld>
            <a:endParaRPr lang="en-US"/>
          </a:p>
        </p:txBody>
      </p:sp>
    </p:spTree>
    <p:extLst>
      <p:ext uri="{BB962C8B-B14F-4D97-AF65-F5344CB8AC3E}">
        <p14:creationId xmlns:p14="http://schemas.microsoft.com/office/powerpoint/2010/main" val="3449451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ext Placeholder 7"/>
          <p:cNvSpPr>
            <a:spLocks noGrp="1"/>
          </p:cNvSpPr>
          <p:nvPr>
            <p:ph type="body" sz="quarter" idx="14" hasCustomPrompt="1"/>
          </p:nvPr>
        </p:nvSpPr>
        <p:spPr>
          <a:xfrm>
            <a:off x="3808530" y="0"/>
            <a:ext cx="4519084" cy="278802"/>
          </a:xfrm>
        </p:spPr>
        <p:txBody>
          <a:bodyPr>
            <a:normAutofit/>
          </a:bodyPr>
          <a:lstStyle>
            <a:lvl1pPr marL="0" indent="0" algn="ctr">
              <a:buNone/>
              <a:defRPr sz="1200" b="1" baseline="0">
                <a:solidFill>
                  <a:srgbClr val="00B050"/>
                </a:solidFill>
                <a:latin typeface="Arial" panose="020B0604020202020204" pitchFamily="34" charset="0"/>
                <a:cs typeface="Arial" panose="020B0604020202020204" pitchFamily="34" charset="0"/>
              </a:defRPr>
            </a:lvl1pPr>
          </a:lstStyle>
          <a:p>
            <a:pPr lvl="0"/>
            <a:r>
              <a:rPr lang="en-US" dirty="0"/>
              <a:t>Classification Banner</a:t>
            </a:r>
          </a:p>
        </p:txBody>
      </p:sp>
      <p:sp>
        <p:nvSpPr>
          <p:cNvPr id="8" name="Text Placeholder 1"/>
          <p:cNvSpPr>
            <a:spLocks noGrp="1"/>
          </p:cNvSpPr>
          <p:nvPr>
            <p:ph type="body" sz="quarter" idx="10" hasCustomPrompt="1"/>
          </p:nvPr>
        </p:nvSpPr>
        <p:spPr>
          <a:xfrm>
            <a:off x="1" y="5793175"/>
            <a:ext cx="5534489" cy="308938"/>
          </a:xfrm>
        </p:spPr>
        <p:txBody>
          <a:bodyPr>
            <a:noAutofit/>
          </a:bodyPr>
          <a:lstStyle>
            <a:lvl1pPr marL="0" indent="0">
              <a:buNone/>
              <a:defRPr sz="1600" b="1" baseline="0">
                <a:solidFill>
                  <a:schemeClr val="bg1"/>
                </a:solidFill>
              </a:defRPr>
            </a:lvl1pPr>
          </a:lstStyle>
          <a:p>
            <a:r>
              <a:rPr lang="en-US" dirty="0"/>
              <a:t>XX MONTH 2018</a:t>
            </a:r>
          </a:p>
        </p:txBody>
      </p:sp>
      <p:sp>
        <p:nvSpPr>
          <p:cNvPr id="9" name="Text Placeholder 2"/>
          <p:cNvSpPr>
            <a:spLocks noGrp="1"/>
          </p:cNvSpPr>
          <p:nvPr>
            <p:ph type="body" sz="quarter" idx="11" hasCustomPrompt="1"/>
          </p:nvPr>
        </p:nvSpPr>
        <p:spPr>
          <a:xfrm>
            <a:off x="0" y="6119048"/>
            <a:ext cx="10355589" cy="413736"/>
          </a:xfrm>
        </p:spPr>
        <p:txBody>
          <a:bodyPr>
            <a:normAutofit fontScale="92500" lnSpcReduction="10000"/>
          </a:bodyPr>
          <a:lstStyle>
            <a:lvl1pPr marL="0" indent="0">
              <a:buNone/>
              <a:defRPr b="1" baseline="0">
                <a:solidFill>
                  <a:schemeClr val="bg1"/>
                </a:solidFill>
              </a:defRPr>
            </a:lvl1pPr>
          </a:lstStyle>
          <a:p>
            <a:r>
              <a:rPr lang="en-US" dirty="0"/>
              <a:t>TOPIC - XXXXX</a:t>
            </a:r>
          </a:p>
        </p:txBody>
      </p:sp>
      <p:sp>
        <p:nvSpPr>
          <p:cNvPr id="10" name="Text Placeholder 2"/>
          <p:cNvSpPr>
            <a:spLocks noGrp="1"/>
          </p:cNvSpPr>
          <p:nvPr>
            <p:ph type="body" sz="quarter" idx="15" hasCustomPrompt="1"/>
          </p:nvPr>
        </p:nvSpPr>
        <p:spPr>
          <a:xfrm>
            <a:off x="0" y="6532784"/>
            <a:ext cx="10355589" cy="325216"/>
          </a:xfrm>
        </p:spPr>
        <p:txBody>
          <a:bodyPr>
            <a:normAutofit fontScale="92500" lnSpcReduction="10000"/>
          </a:bodyPr>
          <a:lstStyle>
            <a:lvl1pPr marL="0" indent="0">
              <a:buNone/>
              <a:defRPr sz="1700" b="1" baseline="0">
                <a:solidFill>
                  <a:schemeClr val="bg1"/>
                </a:solidFill>
              </a:defRPr>
            </a:lvl1pPr>
          </a:lstStyle>
          <a:p>
            <a:r>
              <a:rPr lang="en-US" dirty="0"/>
              <a:t>Briefer</a:t>
            </a:r>
          </a:p>
        </p:txBody>
      </p:sp>
    </p:spTree>
    <p:extLst>
      <p:ext uri="{BB962C8B-B14F-4D97-AF65-F5344CB8AC3E}">
        <p14:creationId xmlns:p14="http://schemas.microsoft.com/office/powerpoint/2010/main" val="12429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99852"/>
            <a:ext cx="9753600" cy="307595"/>
          </a:xfrm>
        </p:spPr>
        <p:txBody>
          <a:bodyPr/>
          <a:lstStyle>
            <a:lvl1pPr>
              <a:defRPr sz="2800" b="1">
                <a:latin typeface="Arial" panose="020B0604020202020204" pitchFamily="34" charset="0"/>
                <a:cs typeface="Arial" panose="020B0604020202020204"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7C7C87C5-DC3D-41C1-9D3F-A0A5564027B4}" type="slidenum">
              <a:rPr lang="en-US" smtClean="0"/>
              <a:pPr/>
              <a:t>‹#›</a:t>
            </a:fld>
            <a:endParaRPr lang="en-US"/>
          </a:p>
        </p:txBody>
      </p:sp>
      <p:sp>
        <p:nvSpPr>
          <p:cNvPr id="7" name="Content Placeholder 6"/>
          <p:cNvSpPr>
            <a:spLocks noGrp="1"/>
          </p:cNvSpPr>
          <p:nvPr>
            <p:ph sz="quarter" idx="13"/>
          </p:nvPr>
        </p:nvSpPr>
        <p:spPr>
          <a:xfrm>
            <a:off x="224367" y="1035050"/>
            <a:ext cx="11711517" cy="532130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p:cNvSpPr>
            <a:spLocks noGrp="1"/>
          </p:cNvSpPr>
          <p:nvPr>
            <p:ph type="body" sz="quarter" idx="14" hasCustomPrompt="1"/>
          </p:nvPr>
        </p:nvSpPr>
        <p:spPr>
          <a:xfrm>
            <a:off x="3808530" y="0"/>
            <a:ext cx="4519084" cy="211100"/>
          </a:xfrm>
        </p:spPr>
        <p:txBody>
          <a:bodyPr>
            <a:normAutofit/>
          </a:bodyPr>
          <a:lstStyle>
            <a:lvl1pPr marL="0" indent="0" algn="ctr">
              <a:buNone/>
              <a:defRPr sz="1200" b="1" baseline="0">
                <a:solidFill>
                  <a:srgbClr val="00B050"/>
                </a:solidFill>
                <a:latin typeface="Arial" panose="020B0604020202020204" pitchFamily="34" charset="0"/>
                <a:cs typeface="Arial" panose="020B0604020202020204" pitchFamily="34" charset="0"/>
              </a:defRPr>
            </a:lvl1pPr>
          </a:lstStyle>
          <a:p>
            <a:pPr lvl="0"/>
            <a:r>
              <a:rPr lang="en-US" dirty="0"/>
              <a:t>UNCLASSIFIED</a:t>
            </a:r>
          </a:p>
        </p:txBody>
      </p:sp>
      <p:sp>
        <p:nvSpPr>
          <p:cNvPr id="13" name="TextBox 12">
            <a:extLst>
              <a:ext uri="{FF2B5EF4-FFF2-40B4-BE49-F238E27FC236}">
                <a16:creationId xmlns:a16="http://schemas.microsoft.com/office/drawing/2014/main" id="{41238BDC-148E-41CF-AA6B-D776005C7A0F}"/>
              </a:ext>
            </a:extLst>
          </p:cNvPr>
          <p:cNvSpPr txBox="1"/>
          <p:nvPr userDrawn="1"/>
        </p:nvSpPr>
        <p:spPr>
          <a:xfrm>
            <a:off x="224367" y="6669121"/>
            <a:ext cx="5750137" cy="153888"/>
          </a:xfrm>
          <a:prstGeom prst="rect">
            <a:avLst/>
          </a:prstGeom>
          <a:noFill/>
        </p:spPr>
        <p:txBody>
          <a:bodyPr wrap="square" lIns="0" tIns="0" rIns="0" bIns="0" rtlCol="0">
            <a:spAutoFit/>
          </a:bodyPr>
          <a:lstStyle/>
          <a:p>
            <a:r>
              <a:rPr lang="en-US" sz="1000" b="1" dirty="0">
                <a:solidFill>
                  <a:schemeClr val="bg1">
                    <a:lumMod val="50000"/>
                  </a:schemeClr>
                </a:solidFill>
                <a:latin typeface="Arial" panose="020B0604020202020204" pitchFamily="34" charset="0"/>
                <a:cs typeface="Arial" panose="020B0604020202020204" pitchFamily="34" charset="0"/>
              </a:rPr>
              <a:t>POC:  James R. Cutler</a:t>
            </a:r>
          </a:p>
        </p:txBody>
      </p:sp>
      <p:sp>
        <p:nvSpPr>
          <p:cNvPr id="17" name="TextBox 16">
            <a:extLst>
              <a:ext uri="{FF2B5EF4-FFF2-40B4-BE49-F238E27FC236}">
                <a16:creationId xmlns:a16="http://schemas.microsoft.com/office/drawing/2014/main" id="{8BCE5EE4-1AFC-473E-8F18-A0DFD6C853C3}"/>
              </a:ext>
            </a:extLst>
          </p:cNvPr>
          <p:cNvSpPr txBox="1"/>
          <p:nvPr userDrawn="1"/>
        </p:nvSpPr>
        <p:spPr>
          <a:xfrm>
            <a:off x="6217497" y="6669121"/>
            <a:ext cx="5799243" cy="153888"/>
          </a:xfrm>
          <a:prstGeom prst="rect">
            <a:avLst/>
          </a:prstGeom>
          <a:noFill/>
        </p:spPr>
        <p:txBody>
          <a:bodyPr wrap="square" lIns="0" tIns="0" rIns="0" bIns="0" rtlCol="0">
            <a:spAutoFit/>
          </a:bodyPr>
          <a:lstStyle/>
          <a:p>
            <a:pPr algn="r"/>
            <a:r>
              <a:rPr lang="en-US" sz="1000" b="1" dirty="0">
                <a:solidFill>
                  <a:schemeClr val="bg1">
                    <a:lumMod val="50000"/>
                  </a:schemeClr>
                </a:solidFill>
                <a:latin typeface="Arial" panose="020B0604020202020204" pitchFamily="34" charset="0"/>
                <a:cs typeface="Arial" panose="020B0604020202020204" pitchFamily="34" charset="0"/>
              </a:rPr>
              <a:t>Effective:  6 Nov 2020</a:t>
            </a:r>
          </a:p>
        </p:txBody>
      </p:sp>
    </p:spTree>
    <p:extLst>
      <p:ext uri="{BB962C8B-B14F-4D97-AF65-F5344CB8AC3E}">
        <p14:creationId xmlns:p14="http://schemas.microsoft.com/office/powerpoint/2010/main" val="211490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Question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77123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gif"/><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74554"/>
            <a:ext cx="9753600" cy="30759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973775"/>
            <a:ext cx="10972800" cy="53825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 y="6390534"/>
            <a:ext cx="1309068" cy="16761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604628" y="6322295"/>
            <a:ext cx="574427" cy="197511"/>
          </a:xfrm>
          <a:prstGeom prst="rect">
            <a:avLst/>
          </a:prstGeom>
        </p:spPr>
        <p:txBody>
          <a:bodyPr vert="horz" lIns="91440" tIns="45720" rIns="91440" bIns="45720" rtlCol="0" anchor="ctr"/>
          <a:lstStyle>
            <a:lvl1pPr algn="r">
              <a:defRPr sz="1200">
                <a:solidFill>
                  <a:schemeClr val="tx1"/>
                </a:solidFill>
              </a:defRPr>
            </a:lvl1pPr>
          </a:lstStyle>
          <a:p>
            <a:fld id="{EF4EFC83-5A67-4844-8579-4ED61FB4C93D}" type="slidenum">
              <a:rPr lang="en-US" smtClean="0"/>
              <a:pPr/>
              <a:t>‹#›</a:t>
            </a:fld>
            <a:endParaRPr lang="en-US" dirty="0"/>
          </a:p>
        </p:txBody>
      </p:sp>
      <p:sp>
        <p:nvSpPr>
          <p:cNvPr id="22" name="TextBox 21"/>
          <p:cNvSpPr txBox="1"/>
          <p:nvPr userDrawn="1"/>
        </p:nvSpPr>
        <p:spPr>
          <a:xfrm>
            <a:off x="3882190" y="6462602"/>
            <a:ext cx="4427621" cy="276999"/>
          </a:xfrm>
          <a:prstGeom prst="rect">
            <a:avLst/>
          </a:prstGeom>
          <a:noFill/>
        </p:spPr>
        <p:txBody>
          <a:bodyPr wrap="square" rtlCol="0">
            <a:spAutoFit/>
          </a:bodyPr>
          <a:lstStyle/>
          <a:p>
            <a:pPr algn="ctr"/>
            <a:r>
              <a:rPr lang="en-US" sz="1200" b="1" dirty="0"/>
              <a:t>The Army’s Varsity Communicators</a:t>
            </a:r>
          </a:p>
        </p:txBody>
      </p:sp>
      <p:grpSp>
        <p:nvGrpSpPr>
          <p:cNvPr id="24" name="Group 26"/>
          <p:cNvGrpSpPr/>
          <p:nvPr userDrawn="1"/>
        </p:nvGrpSpPr>
        <p:grpSpPr>
          <a:xfrm>
            <a:off x="0" y="6555380"/>
            <a:ext cx="3882189" cy="91440"/>
            <a:chOff x="5915891" y="6781801"/>
            <a:chExt cx="3228109" cy="76200"/>
          </a:xfrm>
        </p:grpSpPr>
        <p:sp>
          <p:nvSpPr>
            <p:cNvPr id="25" name="Rectangle 24"/>
            <p:cNvSpPr/>
            <p:nvPr/>
          </p:nvSpPr>
          <p:spPr>
            <a:xfrm>
              <a:off x="5915891" y="6812282"/>
              <a:ext cx="3228109"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6" name="Straight Connector 25"/>
            <p:cNvCxnSpPr/>
            <p:nvPr userDrawn="1"/>
          </p:nvCxnSpPr>
          <p:spPr>
            <a:xfrm>
              <a:off x="5915891" y="6781801"/>
              <a:ext cx="3228109"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8309811" y="6555380"/>
            <a:ext cx="3882189" cy="91440"/>
            <a:chOff x="5915891" y="6781801"/>
            <a:chExt cx="3228109" cy="76200"/>
          </a:xfrm>
        </p:grpSpPr>
        <p:sp>
          <p:nvSpPr>
            <p:cNvPr id="28" name="Rectangle 27"/>
            <p:cNvSpPr/>
            <p:nvPr/>
          </p:nvSpPr>
          <p:spPr>
            <a:xfrm>
              <a:off x="5915891" y="6812282"/>
              <a:ext cx="3228109"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9" name="Straight Connector 28"/>
            <p:cNvCxnSpPr/>
            <p:nvPr userDrawn="1"/>
          </p:nvCxnSpPr>
          <p:spPr>
            <a:xfrm>
              <a:off x="5915891" y="6781801"/>
              <a:ext cx="3228109"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100085" y="767040"/>
            <a:ext cx="11991829" cy="113957"/>
            <a:chOff x="95536" y="623022"/>
            <a:chExt cx="8993872" cy="113957"/>
          </a:xfrm>
        </p:grpSpPr>
        <p:sp>
          <p:nvSpPr>
            <p:cNvPr id="16" name="Rectangle 15"/>
            <p:cNvSpPr/>
            <p:nvPr userDrawn="1"/>
          </p:nvSpPr>
          <p:spPr>
            <a:xfrm>
              <a:off x="95536" y="691260"/>
              <a:ext cx="8748215"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7" name="Rectangle 16"/>
            <p:cNvSpPr/>
            <p:nvPr userDrawn="1"/>
          </p:nvSpPr>
          <p:spPr>
            <a:xfrm>
              <a:off x="341193" y="623022"/>
              <a:ext cx="8748215"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pic>
        <p:nvPicPr>
          <p:cNvPr id="18" name="Picture 17" descr="Army Logo.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6009" y="82366"/>
            <a:ext cx="685042" cy="600052"/>
          </a:xfrm>
          <a:prstGeom prst="rect">
            <a:avLst/>
          </a:prstGeom>
        </p:spPr>
      </p:pic>
      <p:pic>
        <p:nvPicPr>
          <p:cNvPr id="5" name="Picture 4"/>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391014" y="82367"/>
            <a:ext cx="622620" cy="600051"/>
          </a:xfrm>
          <a:prstGeom prst="rect">
            <a:avLst/>
          </a:prstGeom>
        </p:spPr>
      </p:pic>
    </p:spTree>
    <p:extLst>
      <p:ext uri="{BB962C8B-B14F-4D97-AF65-F5344CB8AC3E}">
        <p14:creationId xmlns:p14="http://schemas.microsoft.com/office/powerpoint/2010/main" val="1575647440"/>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Lst>
  <p:hf hdr="0" ftr="0" dt="0"/>
  <p:txStyles>
    <p:titleStyle>
      <a:lvl1pPr algn="ctr" defTabSz="914400" rtl="0" eaLnBrk="1" latinLnBrk="0" hangingPunct="1">
        <a:spcBef>
          <a:spcPct val="0"/>
        </a:spcBef>
        <a:buNone/>
        <a:defRPr sz="2400" b="0"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s://www4.stat.ncsu.edu/~boos/var.select/diabetes.tab.tx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UNCLASSIFIED</a:t>
            </a:r>
          </a:p>
        </p:txBody>
      </p:sp>
      <p:sp>
        <p:nvSpPr>
          <p:cNvPr id="6" name="Text Placeholder 5"/>
          <p:cNvSpPr>
            <a:spLocks noGrp="1"/>
          </p:cNvSpPr>
          <p:nvPr>
            <p:ph type="body" sz="quarter" idx="10"/>
          </p:nvPr>
        </p:nvSpPr>
        <p:spPr>
          <a:xfrm>
            <a:off x="95250" y="5793175"/>
            <a:ext cx="5439240" cy="308938"/>
          </a:xfrm>
        </p:spPr>
        <p:txBody>
          <a:bodyPr/>
          <a:lstStyle/>
          <a:p>
            <a:r>
              <a:rPr lang="en-US" dirty="0"/>
              <a:t>11 SEP 2020</a:t>
            </a:r>
          </a:p>
        </p:txBody>
      </p:sp>
      <p:sp>
        <p:nvSpPr>
          <p:cNvPr id="7" name="Text Placeholder 6"/>
          <p:cNvSpPr>
            <a:spLocks noGrp="1"/>
          </p:cNvSpPr>
          <p:nvPr>
            <p:ph type="body" sz="quarter" idx="11"/>
          </p:nvPr>
        </p:nvSpPr>
        <p:spPr>
          <a:xfrm>
            <a:off x="95250" y="6119048"/>
            <a:ext cx="9761717" cy="413736"/>
          </a:xfrm>
        </p:spPr>
        <p:txBody>
          <a:bodyPr>
            <a:normAutofit fontScale="92500" lnSpcReduction="10000"/>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Modern Data Science Techniques for Visualization</a:t>
            </a:r>
            <a:endParaRPr lang="en-US" dirty="0"/>
          </a:p>
        </p:txBody>
      </p:sp>
      <p:sp>
        <p:nvSpPr>
          <p:cNvPr id="9" name="Text Placeholder 8"/>
          <p:cNvSpPr>
            <a:spLocks noGrp="1"/>
          </p:cNvSpPr>
          <p:nvPr>
            <p:ph type="body" sz="quarter" idx="15"/>
          </p:nvPr>
        </p:nvSpPr>
        <p:spPr>
          <a:xfrm>
            <a:off x="95250" y="6532784"/>
            <a:ext cx="10260339" cy="325216"/>
          </a:xfrm>
        </p:spPr>
        <p:txBody>
          <a:bodyPr/>
          <a:lstStyle/>
          <a:p>
            <a:r>
              <a:rPr lang="en-US" dirty="0"/>
              <a:t>James R. Cutler, NETCOM Data Science Directorate</a:t>
            </a:r>
          </a:p>
        </p:txBody>
      </p:sp>
      <p:sp>
        <p:nvSpPr>
          <p:cNvPr id="11" name="Text Placeholder 5">
            <a:extLst>
              <a:ext uri="{FF2B5EF4-FFF2-40B4-BE49-F238E27FC236}">
                <a16:creationId xmlns:a16="http://schemas.microsoft.com/office/drawing/2014/main" id="{A640EEE3-8447-46E3-8C19-DE27F695D6AA}"/>
              </a:ext>
            </a:extLst>
          </p:cNvPr>
          <p:cNvSpPr txBox="1">
            <a:spLocks/>
          </p:cNvSpPr>
          <p:nvPr/>
        </p:nvSpPr>
        <p:spPr>
          <a:xfrm>
            <a:off x="10145695" y="6532784"/>
            <a:ext cx="2046305" cy="30893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1600" b="1" kern="1200" baseline="0">
                <a:solidFill>
                  <a:schemeClr val="bg1"/>
                </a:solidFill>
                <a:latin typeface="Arial" panose="020B0604020202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 Public Release</a:t>
            </a:r>
          </a:p>
        </p:txBody>
      </p:sp>
    </p:spTree>
    <p:extLst>
      <p:ext uri="{BB962C8B-B14F-4D97-AF65-F5344CB8AC3E}">
        <p14:creationId xmlns:p14="http://schemas.microsoft.com/office/powerpoint/2010/main" val="315070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SHAP Waterfall Plot</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10</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13" name="TextBox 12">
            <a:extLst>
              <a:ext uri="{FF2B5EF4-FFF2-40B4-BE49-F238E27FC236}">
                <a16:creationId xmlns:a16="http://schemas.microsoft.com/office/drawing/2014/main" id="{A4BB8EEA-185C-48FD-9DAC-1F12466002C6}"/>
              </a:ext>
            </a:extLst>
          </p:cNvPr>
          <p:cNvSpPr txBox="1"/>
          <p:nvPr/>
        </p:nvSpPr>
        <p:spPr>
          <a:xfrm>
            <a:off x="300159" y="951450"/>
            <a:ext cx="5795841"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This shows the magnitude, from largest to smallest, and the cumulative effects of the SHAP values on a single observation’s prediction.</a:t>
            </a:r>
          </a:p>
          <a:p>
            <a:pPr marL="285750" indent="-285750">
              <a:buFont typeface="Arial" panose="020B0604020202020204" pitchFamily="34" charset="0"/>
              <a:buChar char="•"/>
            </a:pPr>
            <a:r>
              <a:rPr lang="en-US" dirty="0"/>
              <a:t>The intercept row at the top, showing 149.046, represents the average actual y-value across all observations.</a:t>
            </a:r>
          </a:p>
          <a:p>
            <a:pPr marL="285750" indent="-285750">
              <a:buFont typeface="Arial" panose="020B0604020202020204" pitchFamily="34" charset="0"/>
              <a:buChar char="•"/>
            </a:pPr>
            <a:r>
              <a:rPr lang="en-US" dirty="0"/>
              <a:t>Except for the bottom two rows, each subsequent horizontal bar is a feature or interaction.</a:t>
            </a:r>
          </a:p>
          <a:p>
            <a:pPr marL="285750" indent="-285750">
              <a:buFont typeface="Arial" panose="020B0604020202020204" pitchFamily="34" charset="0"/>
              <a:buChar char="•"/>
            </a:pPr>
            <a:r>
              <a:rPr lang="en-US" dirty="0"/>
              <a:t>The y-axis labels show the feature or interaction and the feature values for this observation.</a:t>
            </a:r>
          </a:p>
          <a:p>
            <a:pPr marL="285750" indent="-285750">
              <a:buFont typeface="Arial" panose="020B0604020202020204" pitchFamily="34" charset="0"/>
              <a:buChar char="•"/>
            </a:pPr>
            <a:r>
              <a:rPr lang="en-US" dirty="0"/>
              <a:t>The SHAP values are shown to the right of each bar. </a:t>
            </a:r>
          </a:p>
          <a:p>
            <a:pPr marL="285750" indent="-285750">
              <a:buFont typeface="Arial" panose="020B0604020202020204" pitchFamily="34" charset="0"/>
              <a:buChar char="•"/>
            </a:pPr>
            <a:r>
              <a:rPr lang="en-US" dirty="0"/>
              <a:t>The width of the bar also shows the SHAP value.</a:t>
            </a:r>
          </a:p>
          <a:p>
            <a:pPr marL="285750" indent="-285750">
              <a:buFont typeface="Arial" panose="020B0604020202020204" pitchFamily="34" charset="0"/>
              <a:buChar char="•"/>
            </a:pPr>
            <a:r>
              <a:rPr lang="en-US" dirty="0"/>
              <a:t>The color of the bar indicates the sign of the value.</a:t>
            </a:r>
          </a:p>
          <a:p>
            <a:pPr marL="285750" indent="-285750">
              <a:buFont typeface="Arial" panose="020B0604020202020204" pitchFamily="34" charset="0"/>
              <a:buChar char="•"/>
            </a:pPr>
            <a:r>
              <a:rPr lang="en-US" dirty="0"/>
              <a:t>The next-to-bottom row is the accumulation of all the SHAP values too small to conveniently show.</a:t>
            </a:r>
          </a:p>
          <a:p>
            <a:pPr marL="285750" indent="-285750">
              <a:buFont typeface="Arial" panose="020B0604020202020204" pitchFamily="34" charset="0"/>
              <a:buChar char="•"/>
            </a:pPr>
            <a:r>
              <a:rPr lang="en-US" dirty="0"/>
              <a:t>The bottom row shows the value of the prediction on the right.  The purple bar is the accumulation of all the individual SHAP values and shows the magnitude of the overall effect.</a:t>
            </a:r>
          </a:p>
        </p:txBody>
      </p:sp>
      <p:pic>
        <p:nvPicPr>
          <p:cNvPr id="8" name="Picture 7">
            <a:extLst>
              <a:ext uri="{FF2B5EF4-FFF2-40B4-BE49-F238E27FC236}">
                <a16:creationId xmlns:a16="http://schemas.microsoft.com/office/drawing/2014/main" id="{A7367F27-9B08-4273-A632-6338063F0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996" y="951449"/>
            <a:ext cx="5370845" cy="5370845"/>
          </a:xfrm>
          <a:prstGeom prst="rect">
            <a:avLst/>
          </a:prstGeom>
        </p:spPr>
      </p:pic>
    </p:spTree>
    <p:extLst>
      <p:ext uri="{BB962C8B-B14F-4D97-AF65-F5344CB8AC3E}">
        <p14:creationId xmlns:p14="http://schemas.microsoft.com/office/powerpoint/2010/main" val="922126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63F3-854D-4594-B2F3-9558DD2AFCC1}"/>
              </a:ext>
            </a:extLst>
          </p:cNvPr>
          <p:cNvSpPr>
            <a:spLocks noGrp="1"/>
          </p:cNvSpPr>
          <p:nvPr>
            <p:ph type="title"/>
          </p:nvPr>
        </p:nvSpPr>
        <p:spPr/>
        <p:txBody>
          <a:bodyPr/>
          <a:lstStyle/>
          <a:p>
            <a:r>
              <a:rPr lang="en-US" dirty="0"/>
              <a:t>SHAP Waterfall Plots for the Min and Max Predictions</a:t>
            </a:r>
          </a:p>
        </p:txBody>
      </p:sp>
      <p:sp>
        <p:nvSpPr>
          <p:cNvPr id="3" name="Slide Number Placeholder 2">
            <a:extLst>
              <a:ext uri="{FF2B5EF4-FFF2-40B4-BE49-F238E27FC236}">
                <a16:creationId xmlns:a16="http://schemas.microsoft.com/office/drawing/2014/main" id="{F33A6225-9EB1-4DC7-806F-D5C3F50E4430}"/>
              </a:ext>
            </a:extLst>
          </p:cNvPr>
          <p:cNvSpPr>
            <a:spLocks noGrp="1"/>
          </p:cNvSpPr>
          <p:nvPr>
            <p:ph type="sldNum" sz="quarter" idx="12"/>
          </p:nvPr>
        </p:nvSpPr>
        <p:spPr/>
        <p:txBody>
          <a:bodyPr/>
          <a:lstStyle/>
          <a:p>
            <a:fld id="{7C7C87C5-DC3D-41C1-9D3F-A0A5564027B4}" type="slidenum">
              <a:rPr lang="en-US" smtClean="0"/>
              <a:pPr/>
              <a:t>11</a:t>
            </a:fld>
            <a:endParaRPr lang="en-US"/>
          </a:p>
        </p:txBody>
      </p:sp>
      <p:pic>
        <p:nvPicPr>
          <p:cNvPr id="7" name="Content Placeholder 6">
            <a:extLst>
              <a:ext uri="{FF2B5EF4-FFF2-40B4-BE49-F238E27FC236}">
                <a16:creationId xmlns:a16="http://schemas.microsoft.com/office/drawing/2014/main" id="{83B15455-3D23-4C24-A863-E1EF422E5BC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084504" y="1604886"/>
            <a:ext cx="4717410" cy="4717410"/>
          </a:xfrm>
        </p:spPr>
      </p:pic>
      <p:sp>
        <p:nvSpPr>
          <p:cNvPr id="5" name="Text Placeholder 4">
            <a:extLst>
              <a:ext uri="{FF2B5EF4-FFF2-40B4-BE49-F238E27FC236}">
                <a16:creationId xmlns:a16="http://schemas.microsoft.com/office/drawing/2014/main" id="{0ABEEA43-62EB-433E-9F42-A4DFA331289E}"/>
              </a:ext>
            </a:extLst>
          </p:cNvPr>
          <p:cNvSpPr>
            <a:spLocks noGrp="1"/>
          </p:cNvSpPr>
          <p:nvPr>
            <p:ph type="body" sz="quarter" idx="14"/>
          </p:nvPr>
        </p:nvSpPr>
        <p:spPr/>
        <p:txBody>
          <a:bodyPr>
            <a:normAutofit fontScale="77500" lnSpcReduction="20000"/>
          </a:bodyPr>
          <a:lstStyle/>
          <a:p>
            <a:endParaRPr lang="en-US"/>
          </a:p>
        </p:txBody>
      </p:sp>
      <p:pic>
        <p:nvPicPr>
          <p:cNvPr id="9" name="Picture 8">
            <a:extLst>
              <a:ext uri="{FF2B5EF4-FFF2-40B4-BE49-F238E27FC236}">
                <a16:creationId xmlns:a16="http://schemas.microsoft.com/office/drawing/2014/main" id="{9C09E853-F176-4920-9711-7D754F626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87" y="1601575"/>
            <a:ext cx="4819475" cy="4819475"/>
          </a:xfrm>
          <a:prstGeom prst="rect">
            <a:avLst/>
          </a:prstGeom>
        </p:spPr>
      </p:pic>
      <p:sp>
        <p:nvSpPr>
          <p:cNvPr id="10" name="TextBox 9">
            <a:extLst>
              <a:ext uri="{FF2B5EF4-FFF2-40B4-BE49-F238E27FC236}">
                <a16:creationId xmlns:a16="http://schemas.microsoft.com/office/drawing/2014/main" id="{41B4EC86-1801-4419-9705-DC8C6FEF4820}"/>
              </a:ext>
            </a:extLst>
          </p:cNvPr>
          <p:cNvSpPr txBox="1"/>
          <p:nvPr/>
        </p:nvSpPr>
        <p:spPr>
          <a:xfrm>
            <a:off x="515922" y="918594"/>
            <a:ext cx="7250703" cy="369332"/>
          </a:xfrm>
          <a:prstGeom prst="rect">
            <a:avLst/>
          </a:prstGeom>
          <a:noFill/>
        </p:spPr>
        <p:txBody>
          <a:bodyPr wrap="none" rtlCol="0">
            <a:spAutoFit/>
          </a:bodyPr>
          <a:lstStyle/>
          <a:p>
            <a:r>
              <a:rPr lang="en-US" dirty="0"/>
              <a:t>Note that the range of values covered by the x-axis are not the same.</a:t>
            </a:r>
          </a:p>
        </p:txBody>
      </p:sp>
    </p:spTree>
    <p:extLst>
      <p:ext uri="{BB962C8B-B14F-4D97-AF65-F5344CB8AC3E}">
        <p14:creationId xmlns:p14="http://schemas.microsoft.com/office/powerpoint/2010/main" val="5423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SHAP Force Plot for Select Observations</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12</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13" name="TextBox 12">
            <a:extLst>
              <a:ext uri="{FF2B5EF4-FFF2-40B4-BE49-F238E27FC236}">
                <a16:creationId xmlns:a16="http://schemas.microsoft.com/office/drawing/2014/main" id="{A4BB8EEA-185C-48FD-9DAC-1F12466002C6}"/>
              </a:ext>
            </a:extLst>
          </p:cNvPr>
          <p:cNvSpPr txBox="1"/>
          <p:nvPr/>
        </p:nvSpPr>
        <p:spPr>
          <a:xfrm>
            <a:off x="300159" y="951450"/>
            <a:ext cx="579584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Each vertical bar is an observation.</a:t>
            </a:r>
          </a:p>
          <a:p>
            <a:pPr marL="285750" indent="-285750">
              <a:buFont typeface="Arial" panose="020B0604020202020204" pitchFamily="34" charset="0"/>
              <a:buChar char="•"/>
            </a:pPr>
            <a:r>
              <a:rPr lang="en-US" dirty="0"/>
              <a:t>The force plot shows the contribution of each feature to an observation’s prediction.</a:t>
            </a:r>
          </a:p>
          <a:p>
            <a:pPr marL="285750" indent="-285750">
              <a:buFont typeface="Arial" panose="020B0604020202020204" pitchFamily="34" charset="0"/>
              <a:buChar char="•"/>
            </a:pPr>
            <a:r>
              <a:rPr lang="en-US" dirty="0"/>
              <a:t>If the feature appears above the x-axis it means the feature made the prediction higher and conversely for below.</a:t>
            </a:r>
          </a:p>
          <a:p>
            <a:pPr marL="285750" indent="-285750">
              <a:buFont typeface="Arial" panose="020B0604020202020204" pitchFamily="34" charset="0"/>
              <a:buChar char="•"/>
            </a:pPr>
            <a:r>
              <a:rPr lang="en-US" dirty="0"/>
              <a:t>The height of the feature’s bar indicates the impact.</a:t>
            </a:r>
          </a:p>
          <a:p>
            <a:pPr marL="285750" indent="-285750">
              <a:buFont typeface="Arial" panose="020B0604020202020204" pitchFamily="34" charset="0"/>
              <a:buChar char="•"/>
            </a:pPr>
            <a:r>
              <a:rPr lang="en-US" dirty="0"/>
              <a:t>You can see that T-Cells, LDL, Age, HDL, TSH, and Glucose have pretty consistently small impacts.</a:t>
            </a:r>
          </a:p>
          <a:p>
            <a:pPr marL="285750" indent="-285750">
              <a:buFont typeface="Arial" panose="020B0604020202020204" pitchFamily="34" charset="0"/>
              <a:buChar char="•"/>
            </a:pPr>
            <a:r>
              <a:rPr lang="en-US" dirty="0"/>
              <a:t>Lamotrigine, Age, Glucose, LDL, T-Cells, Gender, and TSH appear on both sides of the x-axis.</a:t>
            </a:r>
          </a:p>
          <a:p>
            <a:pPr marL="285750" indent="-285750">
              <a:buFont typeface="Arial" panose="020B0604020202020204" pitchFamily="34" charset="0"/>
              <a:buChar char="•"/>
            </a:pPr>
            <a:r>
              <a:rPr lang="en-US" dirty="0"/>
              <a:t>You can plot any number of observations.</a:t>
            </a:r>
          </a:p>
        </p:txBody>
      </p:sp>
      <p:pic>
        <p:nvPicPr>
          <p:cNvPr id="6" name="Picture 5">
            <a:extLst>
              <a:ext uri="{FF2B5EF4-FFF2-40B4-BE49-F238E27FC236}">
                <a16:creationId xmlns:a16="http://schemas.microsoft.com/office/drawing/2014/main" id="{449042E8-C682-4702-8792-6A524A2C7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106" y="951450"/>
            <a:ext cx="5570736" cy="5570736"/>
          </a:xfrm>
          <a:prstGeom prst="rect">
            <a:avLst/>
          </a:prstGeom>
        </p:spPr>
      </p:pic>
    </p:spTree>
    <p:extLst>
      <p:ext uri="{BB962C8B-B14F-4D97-AF65-F5344CB8AC3E}">
        <p14:creationId xmlns:p14="http://schemas.microsoft.com/office/powerpoint/2010/main" val="206254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SHAP Force Plot Across All Observations</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13</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pic>
        <p:nvPicPr>
          <p:cNvPr id="10" name="Picture 9">
            <a:extLst>
              <a:ext uri="{FF2B5EF4-FFF2-40B4-BE49-F238E27FC236}">
                <a16:creationId xmlns:a16="http://schemas.microsoft.com/office/drawing/2014/main" id="{7A22F298-1E0E-4D2F-B170-C9FD0D47A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494" y="951450"/>
            <a:ext cx="5562347" cy="5562347"/>
          </a:xfrm>
          <a:prstGeom prst="rect">
            <a:avLst/>
          </a:prstGeom>
        </p:spPr>
      </p:pic>
      <p:sp>
        <p:nvSpPr>
          <p:cNvPr id="13" name="TextBox 12">
            <a:extLst>
              <a:ext uri="{FF2B5EF4-FFF2-40B4-BE49-F238E27FC236}">
                <a16:creationId xmlns:a16="http://schemas.microsoft.com/office/drawing/2014/main" id="{A4BB8EEA-185C-48FD-9DAC-1F12466002C6}"/>
              </a:ext>
            </a:extLst>
          </p:cNvPr>
          <p:cNvSpPr txBox="1"/>
          <p:nvPr/>
        </p:nvSpPr>
        <p:spPr>
          <a:xfrm>
            <a:off x="300159" y="951450"/>
            <a:ext cx="571430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Each vertical bar is an individual observation.  The observations are in the order they appeared in the input dataset.</a:t>
            </a:r>
          </a:p>
          <a:p>
            <a:pPr marL="285750" indent="-285750">
              <a:buFont typeface="Arial" panose="020B0604020202020204" pitchFamily="34" charset="0"/>
              <a:buChar char="•"/>
            </a:pPr>
            <a:r>
              <a:rPr lang="en-US" dirty="0"/>
              <a:t>Again, above the x-axis means the feature made the prediction higher and conversely for below.  </a:t>
            </a:r>
          </a:p>
          <a:p>
            <a:pPr marL="285750" indent="-285750">
              <a:buFont typeface="Arial" panose="020B0604020202020204" pitchFamily="34" charset="0"/>
              <a:buChar char="•"/>
            </a:pPr>
            <a:r>
              <a:rPr lang="en-US" dirty="0"/>
              <a:t>Again, the height of the feature’s bar indicates the relative impact.</a:t>
            </a:r>
          </a:p>
          <a:p>
            <a:pPr marL="285750" indent="-285750">
              <a:buFont typeface="Arial" panose="020B0604020202020204" pitchFamily="34" charset="0"/>
              <a:buChar char="•"/>
            </a:pPr>
            <a:r>
              <a:rPr lang="en-US" dirty="0"/>
              <a:t>Looking at Lamotrigine:</a:t>
            </a:r>
          </a:p>
          <a:p>
            <a:pPr marL="742950" lvl="1" indent="-285750">
              <a:buFont typeface="Arial" panose="020B0604020202020204" pitchFamily="34" charset="0"/>
              <a:buChar char="•"/>
            </a:pPr>
            <a:r>
              <a:rPr lang="en-US" dirty="0"/>
              <a:t>Sometimes it has a large positive impact</a:t>
            </a:r>
          </a:p>
          <a:p>
            <a:pPr marL="742950" lvl="1" indent="-285750">
              <a:buFont typeface="Arial" panose="020B0604020202020204" pitchFamily="34" charset="0"/>
              <a:buChar char="•"/>
            </a:pPr>
            <a:r>
              <a:rPr lang="en-US" dirty="0"/>
              <a:t>Sometimes it has a large negative impact </a:t>
            </a:r>
          </a:p>
          <a:p>
            <a:pPr marL="742950" lvl="1" indent="-285750">
              <a:buFont typeface="Arial" panose="020B0604020202020204" pitchFamily="34" charset="0"/>
              <a:buChar char="•"/>
            </a:pPr>
            <a:r>
              <a:rPr lang="en-US" dirty="0"/>
              <a:t>Sometimes it has small impact (around observation 180)</a:t>
            </a:r>
          </a:p>
        </p:txBody>
      </p:sp>
    </p:spTree>
    <p:extLst>
      <p:ext uri="{BB962C8B-B14F-4D97-AF65-F5344CB8AC3E}">
        <p14:creationId xmlns:p14="http://schemas.microsoft.com/office/powerpoint/2010/main" val="316855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SHAP Force Plot Options</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14</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13" name="TextBox 12">
            <a:extLst>
              <a:ext uri="{FF2B5EF4-FFF2-40B4-BE49-F238E27FC236}">
                <a16:creationId xmlns:a16="http://schemas.microsoft.com/office/drawing/2014/main" id="{A4BB8EEA-185C-48FD-9DAC-1F12466002C6}"/>
              </a:ext>
            </a:extLst>
          </p:cNvPr>
          <p:cNvSpPr txBox="1"/>
          <p:nvPr/>
        </p:nvSpPr>
        <p:spPr>
          <a:xfrm>
            <a:off x="300159" y="951450"/>
            <a:ext cx="11264065" cy="923330"/>
          </a:xfrm>
          <a:prstGeom prst="rect">
            <a:avLst/>
          </a:prstGeom>
          <a:noFill/>
        </p:spPr>
        <p:txBody>
          <a:bodyPr wrap="square" rtlCol="0">
            <a:spAutoFit/>
          </a:bodyPr>
          <a:lstStyle/>
          <a:p>
            <a:pPr marL="285750" indent="-285750">
              <a:buFont typeface="Arial" panose="020B0604020202020204" pitchFamily="34" charset="0"/>
              <a:buChar char="•"/>
            </a:pPr>
            <a:r>
              <a:rPr lang="en-US" dirty="0"/>
              <a:t>You can plot a single observation</a:t>
            </a:r>
          </a:p>
          <a:p>
            <a:pPr marL="285750" indent="-285750">
              <a:buFont typeface="Arial" panose="020B0604020202020204" pitchFamily="34" charset="0"/>
              <a:buChar char="•"/>
            </a:pPr>
            <a:r>
              <a:rPr lang="en-US" dirty="0"/>
              <a:t>You can plot multiple observations as bars in a single chart</a:t>
            </a:r>
          </a:p>
          <a:p>
            <a:pPr marL="285750" indent="-285750">
              <a:buFont typeface="Arial" panose="020B0604020202020204" pitchFamily="34" charset="0"/>
              <a:buChar char="•"/>
            </a:pPr>
            <a:r>
              <a:rPr lang="en-US" dirty="0"/>
              <a:t>You can plot multiple observations as a grid of individual plots</a:t>
            </a:r>
          </a:p>
        </p:txBody>
      </p:sp>
      <p:pic>
        <p:nvPicPr>
          <p:cNvPr id="7" name="Picture 6">
            <a:extLst>
              <a:ext uri="{FF2B5EF4-FFF2-40B4-BE49-F238E27FC236}">
                <a16:creationId xmlns:a16="http://schemas.microsoft.com/office/drawing/2014/main" id="{DEAA50AF-ACA1-45A9-AD46-702D5DB038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402" y="2765625"/>
            <a:ext cx="3751439" cy="3751439"/>
          </a:xfrm>
          <a:prstGeom prst="rect">
            <a:avLst/>
          </a:prstGeom>
        </p:spPr>
      </p:pic>
      <p:pic>
        <p:nvPicPr>
          <p:cNvPr id="9" name="Picture 8">
            <a:extLst>
              <a:ext uri="{FF2B5EF4-FFF2-40B4-BE49-F238E27FC236}">
                <a16:creationId xmlns:a16="http://schemas.microsoft.com/office/drawing/2014/main" id="{FE1A366D-D769-45CC-89C9-A89B5EF476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0280" y="2765625"/>
            <a:ext cx="3751439" cy="3751439"/>
          </a:xfrm>
          <a:prstGeom prst="rect">
            <a:avLst/>
          </a:prstGeom>
        </p:spPr>
      </p:pic>
      <p:pic>
        <p:nvPicPr>
          <p:cNvPr id="11" name="Picture 10">
            <a:extLst>
              <a:ext uri="{FF2B5EF4-FFF2-40B4-BE49-F238E27FC236}">
                <a16:creationId xmlns:a16="http://schemas.microsoft.com/office/drawing/2014/main" id="{2DBFA036-063B-4F19-BC8F-14A52F716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306" y="2765625"/>
            <a:ext cx="3792523" cy="3792523"/>
          </a:xfrm>
          <a:prstGeom prst="rect">
            <a:avLst/>
          </a:prstGeom>
        </p:spPr>
      </p:pic>
    </p:spTree>
    <p:extLst>
      <p:ext uri="{BB962C8B-B14F-4D97-AF65-F5344CB8AC3E}">
        <p14:creationId xmlns:p14="http://schemas.microsoft.com/office/powerpoint/2010/main" val="379610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SHAP Value Plot for Lamotrigine</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15</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13" name="TextBox 12">
            <a:extLst>
              <a:ext uri="{FF2B5EF4-FFF2-40B4-BE49-F238E27FC236}">
                <a16:creationId xmlns:a16="http://schemas.microsoft.com/office/drawing/2014/main" id="{A4BB8EEA-185C-48FD-9DAC-1F12466002C6}"/>
              </a:ext>
            </a:extLst>
          </p:cNvPr>
          <p:cNvSpPr txBox="1"/>
          <p:nvPr/>
        </p:nvSpPr>
        <p:spPr>
          <a:xfrm>
            <a:off x="300159" y="951450"/>
            <a:ext cx="594544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 SHAP value plot shows how the SHAP value for a feature changes in relation to the value the feature.</a:t>
            </a:r>
          </a:p>
          <a:p>
            <a:pPr marL="285750" indent="-285750">
              <a:buFont typeface="Arial" panose="020B0604020202020204" pitchFamily="34" charset="0"/>
              <a:buChar char="•"/>
            </a:pPr>
            <a:r>
              <a:rPr lang="en-US" dirty="0"/>
              <a:t>The red line is the LOESS curve.</a:t>
            </a:r>
          </a:p>
          <a:p>
            <a:pPr marL="285750" indent="-285750">
              <a:buFont typeface="Arial" panose="020B0604020202020204" pitchFamily="34" charset="0"/>
              <a:buChar char="•"/>
            </a:pPr>
            <a:r>
              <a:rPr lang="en-US" dirty="0"/>
              <a:t>The x-axis is the Lamotrigine value.</a:t>
            </a:r>
          </a:p>
          <a:p>
            <a:pPr marL="285750" indent="-285750">
              <a:buFont typeface="Arial" panose="020B0604020202020204" pitchFamily="34" charset="0"/>
              <a:buChar char="•"/>
            </a:pPr>
            <a:r>
              <a:rPr lang="en-US" dirty="0"/>
              <a:t>The y-axis is the SHAP value for Lamotrigine</a:t>
            </a:r>
          </a:p>
          <a:p>
            <a:pPr marL="285750" indent="-285750">
              <a:buFont typeface="Arial" panose="020B0604020202020204" pitchFamily="34" charset="0"/>
              <a:buChar char="•"/>
            </a:pPr>
            <a:r>
              <a:rPr lang="en-US" dirty="0"/>
              <a:t>The dots show the SHAP values for the individual observations.</a:t>
            </a:r>
          </a:p>
          <a:p>
            <a:pPr marL="285750" indent="-285750">
              <a:buFont typeface="Arial" panose="020B0604020202020204" pitchFamily="34" charset="0"/>
              <a:buChar char="•"/>
            </a:pPr>
            <a:r>
              <a:rPr lang="en-US" dirty="0"/>
              <a:t>Unlike the force plot (repeated below), the observations are ordered by the value of Lamotrigine.</a:t>
            </a:r>
          </a:p>
        </p:txBody>
      </p:sp>
      <p:pic>
        <p:nvPicPr>
          <p:cNvPr id="9" name="Picture 8">
            <a:extLst>
              <a:ext uri="{FF2B5EF4-FFF2-40B4-BE49-F238E27FC236}">
                <a16:creationId xmlns:a16="http://schemas.microsoft.com/office/drawing/2014/main" id="{088F9477-79E9-4005-B975-B94BEB933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105" y="951450"/>
            <a:ext cx="5570736" cy="5570736"/>
          </a:xfrm>
          <a:prstGeom prst="rect">
            <a:avLst/>
          </a:prstGeom>
        </p:spPr>
      </p:pic>
      <p:pic>
        <p:nvPicPr>
          <p:cNvPr id="10" name="Picture 9">
            <a:extLst>
              <a:ext uri="{FF2B5EF4-FFF2-40B4-BE49-F238E27FC236}">
                <a16:creationId xmlns:a16="http://schemas.microsoft.com/office/drawing/2014/main" id="{80902DB8-A206-43D1-AC5C-03D3A8C1EB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8760" y="3532416"/>
            <a:ext cx="2989312" cy="2989312"/>
          </a:xfrm>
          <a:prstGeom prst="rect">
            <a:avLst/>
          </a:prstGeom>
        </p:spPr>
      </p:pic>
    </p:spTree>
    <p:extLst>
      <p:ext uri="{BB962C8B-B14F-4D97-AF65-F5344CB8AC3E}">
        <p14:creationId xmlns:p14="http://schemas.microsoft.com/office/powerpoint/2010/main" val="589154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SHAP Value Plots</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16</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21" name="TextBox 20">
            <a:extLst>
              <a:ext uri="{FF2B5EF4-FFF2-40B4-BE49-F238E27FC236}">
                <a16:creationId xmlns:a16="http://schemas.microsoft.com/office/drawing/2014/main" id="{4F30F8A3-607B-4EDC-8829-FC08C394966D}"/>
              </a:ext>
            </a:extLst>
          </p:cNvPr>
          <p:cNvSpPr txBox="1"/>
          <p:nvPr/>
        </p:nvSpPr>
        <p:spPr>
          <a:xfrm>
            <a:off x="262423" y="1003181"/>
            <a:ext cx="2883454" cy="2308324"/>
          </a:xfrm>
          <a:prstGeom prst="rect">
            <a:avLst/>
          </a:prstGeom>
          <a:noFill/>
        </p:spPr>
        <p:txBody>
          <a:bodyPr wrap="square" rtlCol="0">
            <a:spAutoFit/>
          </a:bodyPr>
          <a:lstStyle/>
          <a:p>
            <a:r>
              <a:rPr lang="en-US" dirty="0"/>
              <a:t>Each plot is for a different feature.  As you can see from the LOESS curves, the importance of a feature in a prediction is not fixed or even a simple linear or low-degree polynomial relationship.</a:t>
            </a:r>
          </a:p>
        </p:txBody>
      </p:sp>
      <p:pic>
        <p:nvPicPr>
          <p:cNvPr id="7" name="Picture 6">
            <a:extLst>
              <a:ext uri="{FF2B5EF4-FFF2-40B4-BE49-F238E27FC236}">
                <a16:creationId xmlns:a16="http://schemas.microsoft.com/office/drawing/2014/main" id="{CE13E89B-FE10-4EF1-B94F-F20A071C40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1196" y="1003180"/>
            <a:ext cx="2425819" cy="2425819"/>
          </a:xfrm>
          <a:prstGeom prst="rect">
            <a:avLst/>
          </a:prstGeom>
        </p:spPr>
      </p:pic>
      <p:pic>
        <p:nvPicPr>
          <p:cNvPr id="11" name="Picture 10">
            <a:extLst>
              <a:ext uri="{FF2B5EF4-FFF2-40B4-BE49-F238E27FC236}">
                <a16:creationId xmlns:a16="http://schemas.microsoft.com/office/drawing/2014/main" id="{6B2FCB6B-E92B-47E8-B4D5-9B9112BA8B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5999" y="1003179"/>
            <a:ext cx="2425819" cy="2425819"/>
          </a:xfrm>
          <a:prstGeom prst="rect">
            <a:avLst/>
          </a:prstGeom>
        </p:spPr>
      </p:pic>
      <p:pic>
        <p:nvPicPr>
          <p:cNvPr id="13" name="Picture 12">
            <a:extLst>
              <a:ext uri="{FF2B5EF4-FFF2-40B4-BE49-F238E27FC236}">
                <a16:creationId xmlns:a16="http://schemas.microsoft.com/office/drawing/2014/main" id="{200E9F4E-30B7-4F62-9C3E-13F65AFF2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46124" y="1003179"/>
            <a:ext cx="2425819" cy="2425819"/>
          </a:xfrm>
          <a:prstGeom prst="rect">
            <a:avLst/>
          </a:prstGeom>
        </p:spPr>
      </p:pic>
      <p:pic>
        <p:nvPicPr>
          <p:cNvPr id="17" name="Picture 16">
            <a:extLst>
              <a:ext uri="{FF2B5EF4-FFF2-40B4-BE49-F238E27FC236}">
                <a16:creationId xmlns:a16="http://schemas.microsoft.com/office/drawing/2014/main" id="{73577FC7-8D83-4FBA-A28C-9A7B260DD0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7229" y="3912221"/>
            <a:ext cx="2428330" cy="2428330"/>
          </a:xfrm>
          <a:prstGeom prst="rect">
            <a:avLst/>
          </a:prstGeom>
        </p:spPr>
      </p:pic>
      <p:pic>
        <p:nvPicPr>
          <p:cNvPr id="22" name="Picture 21">
            <a:extLst>
              <a:ext uri="{FF2B5EF4-FFF2-40B4-BE49-F238E27FC236}">
                <a16:creationId xmlns:a16="http://schemas.microsoft.com/office/drawing/2014/main" id="{4450043A-C40E-4623-B084-369038BF8E3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21195" y="3912220"/>
            <a:ext cx="2410073" cy="2410073"/>
          </a:xfrm>
          <a:prstGeom prst="rect">
            <a:avLst/>
          </a:prstGeom>
        </p:spPr>
      </p:pic>
      <p:pic>
        <p:nvPicPr>
          <p:cNvPr id="24" name="Picture 23">
            <a:extLst>
              <a:ext uri="{FF2B5EF4-FFF2-40B4-BE49-F238E27FC236}">
                <a16:creationId xmlns:a16="http://schemas.microsoft.com/office/drawing/2014/main" id="{70647B7E-24E0-4FFE-9817-D2BD333502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97540" y="3912220"/>
            <a:ext cx="2424278" cy="2424278"/>
          </a:xfrm>
          <a:prstGeom prst="rect">
            <a:avLst/>
          </a:prstGeom>
        </p:spPr>
      </p:pic>
      <p:pic>
        <p:nvPicPr>
          <p:cNvPr id="6" name="Picture 5">
            <a:extLst>
              <a:ext uri="{FF2B5EF4-FFF2-40B4-BE49-F238E27FC236}">
                <a16:creationId xmlns:a16="http://schemas.microsoft.com/office/drawing/2014/main" id="{4C9649B3-9D4E-49F6-87D8-7A27355BA2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46124" y="3912220"/>
            <a:ext cx="2428330" cy="2428330"/>
          </a:xfrm>
          <a:prstGeom prst="rect">
            <a:avLst/>
          </a:prstGeom>
        </p:spPr>
      </p:pic>
    </p:spTree>
    <p:extLst>
      <p:ext uri="{BB962C8B-B14F-4D97-AF65-F5344CB8AC3E}">
        <p14:creationId xmlns:p14="http://schemas.microsoft.com/office/powerpoint/2010/main" val="406898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SHAP Dependence Plot for Lamotrigine vs. BP</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17</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13" name="TextBox 12">
            <a:extLst>
              <a:ext uri="{FF2B5EF4-FFF2-40B4-BE49-F238E27FC236}">
                <a16:creationId xmlns:a16="http://schemas.microsoft.com/office/drawing/2014/main" id="{A4BB8EEA-185C-48FD-9DAC-1F12466002C6}"/>
              </a:ext>
            </a:extLst>
          </p:cNvPr>
          <p:cNvSpPr txBox="1"/>
          <p:nvPr/>
        </p:nvSpPr>
        <p:spPr>
          <a:xfrm>
            <a:off x="300159" y="951450"/>
            <a:ext cx="594544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 SHAP dependence plot shows how the SHAP value for one feature changes in relation to the value of another feature.</a:t>
            </a:r>
          </a:p>
          <a:p>
            <a:pPr marL="285750" indent="-285750">
              <a:buFont typeface="Arial" panose="020B0604020202020204" pitchFamily="34" charset="0"/>
              <a:buChar char="•"/>
            </a:pPr>
            <a:r>
              <a:rPr lang="en-US" dirty="0"/>
              <a:t>The red line is the LOESS curve.</a:t>
            </a:r>
          </a:p>
          <a:p>
            <a:pPr marL="285750" indent="-285750">
              <a:buFont typeface="Arial" panose="020B0604020202020204" pitchFamily="34" charset="0"/>
              <a:buChar char="•"/>
            </a:pPr>
            <a:r>
              <a:rPr lang="en-US" dirty="0"/>
              <a:t>The x-axis is the BP value.</a:t>
            </a:r>
          </a:p>
          <a:p>
            <a:pPr marL="285750" indent="-285750">
              <a:buFont typeface="Arial" panose="020B0604020202020204" pitchFamily="34" charset="0"/>
              <a:buChar char="•"/>
            </a:pPr>
            <a:r>
              <a:rPr lang="en-US" dirty="0"/>
              <a:t>The y-axis is the SHAP value for Lamotrigine</a:t>
            </a:r>
          </a:p>
          <a:p>
            <a:pPr marL="285750" indent="-285750">
              <a:buFont typeface="Arial" panose="020B0604020202020204" pitchFamily="34" charset="0"/>
              <a:buChar char="•"/>
            </a:pPr>
            <a:r>
              <a:rPr lang="en-US" dirty="0"/>
              <a:t>The color of the dots shows the size of Lamotrigine’s value: the color scale is at the bottom center.</a:t>
            </a:r>
          </a:p>
        </p:txBody>
      </p:sp>
      <p:pic>
        <p:nvPicPr>
          <p:cNvPr id="7" name="Picture 6">
            <a:extLst>
              <a:ext uri="{FF2B5EF4-FFF2-40B4-BE49-F238E27FC236}">
                <a16:creationId xmlns:a16="http://schemas.microsoft.com/office/drawing/2014/main" id="{18C7C2B5-205C-4504-824F-75A29A234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8215" y="951450"/>
            <a:ext cx="5469623" cy="5469623"/>
          </a:xfrm>
          <a:prstGeom prst="rect">
            <a:avLst/>
          </a:prstGeom>
        </p:spPr>
      </p:pic>
    </p:spTree>
    <p:extLst>
      <p:ext uri="{BB962C8B-B14F-4D97-AF65-F5344CB8AC3E}">
        <p14:creationId xmlns:p14="http://schemas.microsoft.com/office/powerpoint/2010/main" val="1449517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SHAP Dependence plots for Lamotrigine</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18</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518FD6E7-2CA6-4169-9A24-8A07CB6919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1879" y="1003181"/>
            <a:ext cx="2425819" cy="2425819"/>
          </a:xfrm>
          <a:prstGeom prst="rect">
            <a:avLst/>
          </a:prstGeom>
        </p:spPr>
      </p:pic>
      <p:pic>
        <p:nvPicPr>
          <p:cNvPr id="8" name="Picture 7">
            <a:extLst>
              <a:ext uri="{FF2B5EF4-FFF2-40B4-BE49-F238E27FC236}">
                <a16:creationId xmlns:a16="http://schemas.microsoft.com/office/drawing/2014/main" id="{66C69480-29CE-46F8-8D6E-65275EF502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6682" y="1003181"/>
            <a:ext cx="2425820" cy="2425820"/>
          </a:xfrm>
          <a:prstGeom prst="rect">
            <a:avLst/>
          </a:prstGeom>
        </p:spPr>
      </p:pic>
      <p:pic>
        <p:nvPicPr>
          <p:cNvPr id="10" name="Picture 9">
            <a:extLst>
              <a:ext uri="{FF2B5EF4-FFF2-40B4-BE49-F238E27FC236}">
                <a16:creationId xmlns:a16="http://schemas.microsoft.com/office/drawing/2014/main" id="{28255DA5-D9EA-4EAE-95A7-1E97740994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46124" y="1003181"/>
            <a:ext cx="2425820" cy="2425820"/>
          </a:xfrm>
          <a:prstGeom prst="rect">
            <a:avLst/>
          </a:prstGeom>
        </p:spPr>
      </p:pic>
      <p:pic>
        <p:nvPicPr>
          <p:cNvPr id="14" name="Picture 13">
            <a:extLst>
              <a:ext uri="{FF2B5EF4-FFF2-40B4-BE49-F238E27FC236}">
                <a16:creationId xmlns:a16="http://schemas.microsoft.com/office/drawing/2014/main" id="{895A1947-85BB-4CEA-8E4C-033CF2CB7D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699" y="3900780"/>
            <a:ext cx="2516769" cy="2516769"/>
          </a:xfrm>
          <a:prstGeom prst="rect">
            <a:avLst/>
          </a:prstGeom>
        </p:spPr>
      </p:pic>
      <p:pic>
        <p:nvPicPr>
          <p:cNvPr id="16" name="Picture 15">
            <a:extLst>
              <a:ext uri="{FF2B5EF4-FFF2-40B4-BE49-F238E27FC236}">
                <a16:creationId xmlns:a16="http://schemas.microsoft.com/office/drawing/2014/main" id="{65649BA6-CF96-4936-89E9-1356FD6D66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21197" y="3912221"/>
            <a:ext cx="2516769" cy="2516769"/>
          </a:xfrm>
          <a:prstGeom prst="rect">
            <a:avLst/>
          </a:prstGeom>
        </p:spPr>
      </p:pic>
      <p:pic>
        <p:nvPicPr>
          <p:cNvPr id="18" name="Picture 17">
            <a:extLst>
              <a:ext uri="{FF2B5EF4-FFF2-40B4-BE49-F238E27FC236}">
                <a16:creationId xmlns:a16="http://schemas.microsoft.com/office/drawing/2014/main" id="{46E51216-CA5D-4944-9C24-468650CA8F2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3604" y="3912221"/>
            <a:ext cx="2410073" cy="2410073"/>
          </a:xfrm>
          <a:prstGeom prst="rect">
            <a:avLst/>
          </a:prstGeom>
        </p:spPr>
      </p:pic>
      <p:pic>
        <p:nvPicPr>
          <p:cNvPr id="20" name="Picture 19">
            <a:extLst>
              <a:ext uri="{FF2B5EF4-FFF2-40B4-BE49-F238E27FC236}">
                <a16:creationId xmlns:a16="http://schemas.microsoft.com/office/drawing/2014/main" id="{34D85643-33A3-4258-BED3-ECE9A587C59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46124" y="3912222"/>
            <a:ext cx="2425820" cy="2425820"/>
          </a:xfrm>
          <a:prstGeom prst="rect">
            <a:avLst/>
          </a:prstGeom>
        </p:spPr>
      </p:pic>
      <p:sp>
        <p:nvSpPr>
          <p:cNvPr id="21" name="TextBox 20">
            <a:extLst>
              <a:ext uri="{FF2B5EF4-FFF2-40B4-BE49-F238E27FC236}">
                <a16:creationId xmlns:a16="http://schemas.microsoft.com/office/drawing/2014/main" id="{4F30F8A3-607B-4EDC-8829-FC08C394966D}"/>
              </a:ext>
            </a:extLst>
          </p:cNvPr>
          <p:cNvSpPr txBox="1"/>
          <p:nvPr/>
        </p:nvSpPr>
        <p:spPr>
          <a:xfrm>
            <a:off x="262422" y="1003181"/>
            <a:ext cx="3227397" cy="2585323"/>
          </a:xfrm>
          <a:prstGeom prst="rect">
            <a:avLst/>
          </a:prstGeom>
          <a:noFill/>
          <a:ln>
            <a:solidFill>
              <a:schemeClr val="accent1"/>
            </a:solidFill>
          </a:ln>
        </p:spPr>
        <p:txBody>
          <a:bodyPr wrap="square" rtlCol="0">
            <a:spAutoFit/>
          </a:bodyPr>
          <a:lstStyle/>
          <a:p>
            <a:r>
              <a:rPr lang="en-US" dirty="0"/>
              <a:t>Each of these dependence plots has a different feature on the x-axis.  As you can see from the LOESS curves, the importance of Lamotrigine in a prediction is not fixed or even a simple linear or polynomial relationship relative to any other feature.</a:t>
            </a:r>
          </a:p>
        </p:txBody>
      </p:sp>
    </p:spTree>
    <p:extLst>
      <p:ext uri="{BB962C8B-B14F-4D97-AF65-F5344CB8AC3E}">
        <p14:creationId xmlns:p14="http://schemas.microsoft.com/office/powerpoint/2010/main" val="4071700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SHAP Feature Interaction Heatmap</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19</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B915FDBC-378E-4840-B1C1-F5BCDF9BE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192" y="977317"/>
            <a:ext cx="5448650" cy="5448650"/>
          </a:xfrm>
          <a:prstGeom prst="rect">
            <a:avLst/>
          </a:prstGeom>
        </p:spPr>
      </p:pic>
      <p:sp>
        <p:nvSpPr>
          <p:cNvPr id="7" name="TextBox 6">
            <a:extLst>
              <a:ext uri="{FF2B5EF4-FFF2-40B4-BE49-F238E27FC236}">
                <a16:creationId xmlns:a16="http://schemas.microsoft.com/office/drawing/2014/main" id="{259ED6FF-486A-4B93-B0EA-A040A62C3A9E}"/>
              </a:ext>
            </a:extLst>
          </p:cNvPr>
          <p:cNvSpPr txBox="1"/>
          <p:nvPr/>
        </p:nvSpPr>
        <p:spPr>
          <a:xfrm>
            <a:off x="394283" y="1195431"/>
            <a:ext cx="570171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As we’ve seen from the SHAP dependence plots, the SHAP value for feature Q at value q can change based on the value of another feature R.</a:t>
            </a:r>
          </a:p>
          <a:p>
            <a:pPr marL="285750" indent="-285750">
              <a:buFont typeface="Arial" panose="020B0604020202020204" pitchFamily="34" charset="0"/>
              <a:buChar char="•"/>
            </a:pPr>
            <a:r>
              <a:rPr lang="en-US" dirty="0"/>
              <a:t>For each pair of features, Q and R, the SHAP value of all pairs of values are computed.  The resulting SHAP values are summed.  The relative magnitude of these sums are shown for each pair of features.</a:t>
            </a:r>
          </a:p>
          <a:p>
            <a:pPr marL="285750" indent="-285750">
              <a:buFont typeface="Arial" panose="020B0604020202020204" pitchFamily="34" charset="0"/>
              <a:buChar char="•"/>
            </a:pPr>
            <a:r>
              <a:rPr lang="en-US" dirty="0"/>
              <a:t>The interaction of Glucose and HDL cause large changes in the SHAP values.</a:t>
            </a:r>
          </a:p>
          <a:p>
            <a:pPr marL="285750" indent="-285750">
              <a:buFont typeface="Arial" panose="020B0604020202020204" pitchFamily="34" charset="0"/>
              <a:buChar char="•"/>
            </a:pPr>
            <a:r>
              <a:rPr lang="en-US" dirty="0"/>
              <a:t>The interaction of TSH and Lamotrigine cause almost no change in the SHAP values.</a:t>
            </a:r>
          </a:p>
        </p:txBody>
      </p:sp>
    </p:spTree>
    <p:extLst>
      <p:ext uri="{BB962C8B-B14F-4D97-AF65-F5344CB8AC3E}">
        <p14:creationId xmlns:p14="http://schemas.microsoft.com/office/powerpoint/2010/main" val="161713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Slide Number Placeholder 2"/>
          <p:cNvSpPr>
            <a:spLocks noGrp="1"/>
          </p:cNvSpPr>
          <p:nvPr>
            <p:ph type="sldNum" sz="quarter" idx="12"/>
          </p:nvPr>
        </p:nvSpPr>
        <p:spPr/>
        <p:txBody>
          <a:bodyPr/>
          <a:lstStyle/>
          <a:p>
            <a:fld id="{7C7C87C5-DC3D-41C1-9D3F-A0A5564027B4}" type="slidenum">
              <a:rPr lang="en-US" smtClean="0"/>
              <a:pPr/>
              <a:t>2</a:t>
            </a:fld>
            <a:endParaRPr lang="en-US"/>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sz="2400" dirty="0"/>
              <a:t>Why not use regression and its coefficients?</a:t>
            </a:r>
          </a:p>
          <a:p>
            <a:pPr marL="285750" indent="-285750">
              <a:buFont typeface="Arial" panose="020B0604020202020204" pitchFamily="34" charset="0"/>
              <a:buChar char="•"/>
            </a:pPr>
            <a:r>
              <a:rPr lang="en-US" sz="2400" dirty="0"/>
              <a:t>Random Forests: one of many modern Data Science techniques</a:t>
            </a:r>
          </a:p>
          <a:p>
            <a:pPr marL="285750" indent="-285750"/>
            <a:r>
              <a:rPr lang="en-US" sz="2400" dirty="0"/>
              <a:t>Feature Importance</a:t>
            </a:r>
          </a:p>
          <a:p>
            <a:pPr marL="285750" indent="-285750">
              <a:buFont typeface="Arial" panose="020B0604020202020204" pitchFamily="34" charset="0"/>
              <a:buChar char="•"/>
            </a:pPr>
            <a:r>
              <a:rPr lang="en-US" sz="2400" dirty="0"/>
              <a:t>SHAP </a:t>
            </a:r>
          </a:p>
          <a:p>
            <a:pPr marL="685800" lvl="1">
              <a:buFont typeface="Arial" panose="020B0604020202020204" pitchFamily="34" charset="0"/>
              <a:buChar char="•"/>
            </a:pPr>
            <a:r>
              <a:rPr lang="en-US" dirty="0"/>
              <a:t>What it is</a:t>
            </a:r>
          </a:p>
          <a:p>
            <a:pPr marL="685800" lvl="1">
              <a:buFont typeface="Arial" panose="020B0604020202020204" pitchFamily="34" charset="0"/>
              <a:buChar char="•"/>
            </a:pPr>
            <a:r>
              <a:rPr lang="en-US" dirty="0"/>
              <a:t>General concepts</a:t>
            </a:r>
          </a:p>
          <a:p>
            <a:pPr marL="685800" lvl="1">
              <a:buFont typeface="Arial" panose="020B0604020202020204" pitchFamily="34" charset="0"/>
              <a:buChar char="•"/>
            </a:pPr>
            <a:r>
              <a:rPr lang="en-US" dirty="0"/>
              <a:t>Just how bad is linearity for prediction accuracy?</a:t>
            </a:r>
          </a:p>
          <a:p>
            <a:pPr marL="285750" indent="-285750">
              <a:buFont typeface="Arial" panose="020B0604020202020204" pitchFamily="34" charset="0"/>
              <a:buChar char="•"/>
            </a:pPr>
            <a:r>
              <a:rPr lang="en-US" sz="2400" dirty="0"/>
              <a:t>LIME</a:t>
            </a:r>
          </a:p>
          <a:p>
            <a:pPr marL="285750" indent="-285750">
              <a:buFont typeface="Arial" panose="020B0604020202020204" pitchFamily="34" charset="0"/>
              <a:buChar char="•"/>
            </a:pPr>
            <a:r>
              <a:rPr lang="en-US" dirty="0"/>
              <a:t>Permutation Feature Importance</a:t>
            </a:r>
            <a:endParaRPr lang="en-US" sz="2400" dirty="0"/>
          </a:p>
          <a:p>
            <a:pPr marL="285750" indent="-285750">
              <a:buFont typeface="Arial" panose="020B0604020202020204" pitchFamily="34" charset="0"/>
              <a:buChar char="•"/>
            </a:pPr>
            <a:r>
              <a:rPr lang="en-US" sz="2400" dirty="0"/>
              <a:t>A Rapidly Expanding Field</a:t>
            </a:r>
          </a:p>
          <a:p>
            <a:pPr marL="285750" indent="-285750">
              <a:buFont typeface="Arial" panose="020B0604020202020204" pitchFamily="34" charset="0"/>
              <a:buChar char="•"/>
            </a:pPr>
            <a:r>
              <a:rPr lang="en-US" dirty="0"/>
              <a:t>Wrap up</a:t>
            </a:r>
            <a:endParaRPr lang="en-US" sz="2400" dirty="0"/>
          </a:p>
          <a:p>
            <a:pPr marL="285750" indent="-285750">
              <a:buFont typeface="Arial" panose="020B0604020202020204" pitchFamily="34" charset="0"/>
              <a:buChar char="•"/>
            </a:pPr>
            <a:r>
              <a:rPr lang="en-US" sz="2400" dirty="0"/>
              <a:t>Questions</a:t>
            </a:r>
          </a:p>
          <a:p>
            <a:endParaRPr lang="en-US" dirty="0"/>
          </a:p>
        </p:txBody>
      </p:sp>
      <p:sp>
        <p:nvSpPr>
          <p:cNvPr id="5" name="Text Placeholder 4"/>
          <p:cNvSpPr>
            <a:spLocks noGrp="1"/>
          </p:cNvSpPr>
          <p:nvPr>
            <p:ph type="body" sz="quarter" idx="14"/>
          </p:nvPr>
        </p:nvSpPr>
        <p:spPr/>
        <p:txBody>
          <a:bodyPr>
            <a:normAutofit fontScale="77500" lnSpcReduction="20000"/>
          </a:bodyPr>
          <a:lstStyle/>
          <a:p>
            <a:endParaRPr lang="en-US"/>
          </a:p>
        </p:txBody>
      </p:sp>
    </p:spTree>
    <p:extLst>
      <p:ext uri="{BB962C8B-B14F-4D97-AF65-F5344CB8AC3E}">
        <p14:creationId xmlns:p14="http://schemas.microsoft.com/office/powerpoint/2010/main" val="3477322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SHAP Interaction Plot for Lamotrigine vs. BP</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20</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13" name="TextBox 12">
            <a:extLst>
              <a:ext uri="{FF2B5EF4-FFF2-40B4-BE49-F238E27FC236}">
                <a16:creationId xmlns:a16="http://schemas.microsoft.com/office/drawing/2014/main" id="{A4BB8EEA-185C-48FD-9DAC-1F12466002C6}"/>
              </a:ext>
            </a:extLst>
          </p:cNvPr>
          <p:cNvSpPr txBox="1"/>
          <p:nvPr/>
        </p:nvSpPr>
        <p:spPr>
          <a:xfrm>
            <a:off x="300159" y="951450"/>
            <a:ext cx="594544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 SHAP interaction plot shows how the SHAP value changes in relation to the interaction of two features.</a:t>
            </a:r>
          </a:p>
          <a:p>
            <a:pPr marL="285750" indent="-285750">
              <a:buFont typeface="Arial" panose="020B0604020202020204" pitchFamily="34" charset="0"/>
              <a:buChar char="•"/>
            </a:pPr>
            <a:r>
              <a:rPr lang="en-US" dirty="0"/>
              <a:t>The red line is the LOESS curve.</a:t>
            </a:r>
          </a:p>
          <a:p>
            <a:pPr marL="285750" indent="-285750">
              <a:buFont typeface="Arial" panose="020B0604020202020204" pitchFamily="34" charset="0"/>
              <a:buChar char="•"/>
            </a:pPr>
            <a:r>
              <a:rPr lang="en-US" dirty="0"/>
              <a:t>The x-axis is the BP value.</a:t>
            </a:r>
          </a:p>
          <a:p>
            <a:pPr marL="285750" indent="-285750">
              <a:buFont typeface="Arial" panose="020B0604020202020204" pitchFamily="34" charset="0"/>
              <a:buChar char="•"/>
            </a:pPr>
            <a:r>
              <a:rPr lang="en-US" dirty="0"/>
              <a:t>The y-axis is the SHAP value for the interaction of Lamotrigine and BP</a:t>
            </a:r>
          </a:p>
          <a:p>
            <a:pPr marL="285750" indent="-285750">
              <a:buFont typeface="Arial" panose="020B0604020202020204" pitchFamily="34" charset="0"/>
              <a:buChar char="•"/>
            </a:pPr>
            <a:r>
              <a:rPr lang="en-US" dirty="0"/>
              <a:t>The color of the dots shows the size of Lamotrigine’s value: the scale is at the bottom center.</a:t>
            </a:r>
          </a:p>
          <a:p>
            <a:pPr marL="285750" indent="-285750">
              <a:buFont typeface="Arial" panose="020B0604020202020204" pitchFamily="34" charset="0"/>
              <a:buChar char="•"/>
            </a:pPr>
            <a:r>
              <a:rPr lang="en-US" dirty="0"/>
              <a:t>Below is the dependence plot for the two features.</a:t>
            </a:r>
          </a:p>
        </p:txBody>
      </p:sp>
      <p:pic>
        <p:nvPicPr>
          <p:cNvPr id="7" name="Picture 6">
            <a:extLst>
              <a:ext uri="{FF2B5EF4-FFF2-40B4-BE49-F238E27FC236}">
                <a16:creationId xmlns:a16="http://schemas.microsoft.com/office/drawing/2014/main" id="{18C7C2B5-205C-4504-824F-75A29A2341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5263" y="3537851"/>
            <a:ext cx="2790738" cy="2790738"/>
          </a:xfrm>
          <a:prstGeom prst="rect">
            <a:avLst/>
          </a:prstGeom>
        </p:spPr>
      </p:pic>
      <p:pic>
        <p:nvPicPr>
          <p:cNvPr id="6" name="Picture 5">
            <a:extLst>
              <a:ext uri="{FF2B5EF4-FFF2-40B4-BE49-F238E27FC236}">
                <a16:creationId xmlns:a16="http://schemas.microsoft.com/office/drawing/2014/main" id="{6D86921B-5EF0-4F9D-90CD-0BABEEE7F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578" y="951449"/>
            <a:ext cx="5474263" cy="5474263"/>
          </a:xfrm>
          <a:prstGeom prst="rect">
            <a:avLst/>
          </a:prstGeom>
        </p:spPr>
      </p:pic>
    </p:spTree>
    <p:extLst>
      <p:ext uri="{BB962C8B-B14F-4D97-AF65-F5344CB8AC3E}">
        <p14:creationId xmlns:p14="http://schemas.microsoft.com/office/powerpoint/2010/main" val="2499289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SHAP Summary Chart</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21</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B7A9A6A3-7F0A-42D2-A06D-70A95A53C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541" y="909506"/>
            <a:ext cx="5610300" cy="5610300"/>
          </a:xfrm>
          <a:prstGeom prst="rect">
            <a:avLst/>
          </a:prstGeom>
        </p:spPr>
      </p:pic>
      <p:sp>
        <p:nvSpPr>
          <p:cNvPr id="7" name="TextBox 6">
            <a:extLst>
              <a:ext uri="{FF2B5EF4-FFF2-40B4-BE49-F238E27FC236}">
                <a16:creationId xmlns:a16="http://schemas.microsoft.com/office/drawing/2014/main" id="{9117D460-4B60-4244-B730-DF7D7DF1029E}"/>
              </a:ext>
            </a:extLst>
          </p:cNvPr>
          <p:cNvSpPr txBox="1"/>
          <p:nvPr/>
        </p:nvSpPr>
        <p:spPr>
          <a:xfrm>
            <a:off x="300159" y="1003181"/>
            <a:ext cx="598138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gives you a general idea of how the SHAP values for each feature are related to the feature’s values.</a:t>
            </a:r>
          </a:p>
          <a:p>
            <a:pPr marL="285750" indent="-285750">
              <a:buFont typeface="Arial" panose="020B0604020202020204" pitchFamily="34" charset="0"/>
              <a:buChar char="•"/>
            </a:pPr>
            <a:r>
              <a:rPr lang="en-US" dirty="0"/>
              <a:t>Each row is a feature and the values are the mean SHAP value for the feature.</a:t>
            </a:r>
          </a:p>
          <a:p>
            <a:pPr marL="285750" indent="-285750">
              <a:buFont typeface="Arial" panose="020B0604020202020204" pitchFamily="34" charset="0"/>
              <a:buChar char="•"/>
            </a:pPr>
            <a:r>
              <a:rPr lang="en-US" dirty="0"/>
              <a:t>Each dot is an observation.  The observations are in a different order in each row.</a:t>
            </a:r>
          </a:p>
          <a:p>
            <a:pPr marL="285750" indent="-285750">
              <a:buFont typeface="Arial" panose="020B0604020202020204" pitchFamily="34" charset="0"/>
              <a:buChar char="•"/>
            </a:pPr>
            <a:r>
              <a:rPr lang="en-US" dirty="0"/>
              <a:t>The SHAP Force Plot is repeated below for comparison.</a:t>
            </a:r>
          </a:p>
        </p:txBody>
      </p:sp>
      <p:pic>
        <p:nvPicPr>
          <p:cNvPr id="9" name="Picture 8">
            <a:extLst>
              <a:ext uri="{FF2B5EF4-FFF2-40B4-BE49-F238E27FC236}">
                <a16:creationId xmlns:a16="http://schemas.microsoft.com/office/drawing/2014/main" id="{A154BF76-49A5-4BB3-80CC-7B877BD4FE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7787" y="3248426"/>
            <a:ext cx="3174042" cy="3174042"/>
          </a:xfrm>
          <a:prstGeom prst="rect">
            <a:avLst/>
          </a:prstGeom>
        </p:spPr>
      </p:pic>
    </p:spTree>
    <p:extLst>
      <p:ext uri="{BB962C8B-B14F-4D97-AF65-F5344CB8AC3E}">
        <p14:creationId xmlns:p14="http://schemas.microsoft.com/office/powerpoint/2010/main" val="718081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LIME: Local Interpretable Model-agnostic Explanations</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22</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4" name="TextBox 3">
            <a:extLst>
              <a:ext uri="{FF2B5EF4-FFF2-40B4-BE49-F238E27FC236}">
                <a16:creationId xmlns:a16="http://schemas.microsoft.com/office/drawing/2014/main" id="{22E500C5-3468-42C1-8DE0-2D83F2E6933A}"/>
              </a:ext>
            </a:extLst>
          </p:cNvPr>
          <p:cNvSpPr txBox="1"/>
          <p:nvPr/>
        </p:nvSpPr>
        <p:spPr>
          <a:xfrm>
            <a:off x="616591" y="1149292"/>
            <a:ext cx="1098803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Currently only implemented for trees/forests, text neural networks (NNs), and visual NNs.</a:t>
            </a:r>
          </a:p>
          <a:p>
            <a:pPr marL="285750" indent="-285750">
              <a:buFont typeface="Arial" panose="020B0604020202020204" pitchFamily="34" charset="0"/>
              <a:buChar char="•"/>
            </a:pPr>
            <a:r>
              <a:rPr lang="en-US" dirty="0"/>
              <a:t>The technique is extensible to other black box methods.</a:t>
            </a:r>
          </a:p>
          <a:p>
            <a:pPr marL="285750" indent="-285750">
              <a:buFont typeface="Arial" panose="020B0604020202020204" pitchFamily="34" charset="0"/>
              <a:buChar char="•"/>
            </a:pPr>
            <a:r>
              <a:rPr lang="en-US" dirty="0"/>
              <a:t>The assumption behind LIME is that any N-dimensional function can be accurately approximated by a linear function for small regions of hyper-space (already demonstrated to be overly optimistic and the inventors are working to extend to non-linear approximators).</a:t>
            </a:r>
          </a:p>
          <a:p>
            <a:pPr marL="285750" indent="-285750">
              <a:buFont typeface="Arial" panose="020B0604020202020204" pitchFamily="34" charset="0"/>
              <a:buChar char="•"/>
            </a:pPr>
            <a:r>
              <a:rPr lang="en-US" dirty="0"/>
              <a:t>For trees/forests, for each feature, Q, it changes each unique value to another value and determines the change in the predictions.</a:t>
            </a:r>
            <a:r>
              <a:rPr lang="en-US" baseline="30000" dirty="0"/>
              <a:t>1</a:t>
            </a:r>
            <a:r>
              <a:rPr lang="en-US" dirty="0"/>
              <a:t> </a:t>
            </a:r>
          </a:p>
          <a:p>
            <a:pPr marL="285750" indent="-285750">
              <a:buFont typeface="Arial" panose="020B0604020202020204" pitchFamily="34" charset="0"/>
              <a:buChar char="•"/>
            </a:pPr>
            <a:r>
              <a:rPr lang="en-US" dirty="0"/>
              <a:t>For text NNs, it changes or removes n (configurable) random words at a time from a sentence and determines the change in the predictions.</a:t>
            </a:r>
            <a:r>
              <a:rPr lang="en-US" baseline="30000" dirty="0"/>
              <a:t> 1</a:t>
            </a:r>
            <a:endParaRPr lang="en-US" dirty="0"/>
          </a:p>
          <a:p>
            <a:pPr marL="285750" indent="-285750">
              <a:buFont typeface="Arial" panose="020B0604020202020204" pitchFamily="34" charset="0"/>
              <a:buChar char="•"/>
            </a:pPr>
            <a:r>
              <a:rPr lang="en-US" dirty="0"/>
              <a:t>For visual NNs, it “grays out” areas or pixels of an image and determines the change in the predictions.</a:t>
            </a:r>
            <a:r>
              <a:rPr lang="en-US" baseline="30000" dirty="0"/>
              <a:t>1</a:t>
            </a:r>
            <a:endParaRPr lang="en-US" dirty="0"/>
          </a:p>
        </p:txBody>
      </p:sp>
    </p:spTree>
    <p:extLst>
      <p:ext uri="{BB962C8B-B14F-4D97-AF65-F5344CB8AC3E}">
        <p14:creationId xmlns:p14="http://schemas.microsoft.com/office/powerpoint/2010/main" val="1146148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LIME: Single Observation Plot</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23</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26A8D8E6-5503-4733-9BC3-ED9E38831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727" y="947955"/>
            <a:ext cx="5394114" cy="5478011"/>
          </a:xfrm>
          <a:prstGeom prst="rect">
            <a:avLst/>
          </a:prstGeom>
        </p:spPr>
      </p:pic>
      <p:sp>
        <p:nvSpPr>
          <p:cNvPr id="7" name="TextBox 6">
            <a:extLst>
              <a:ext uri="{FF2B5EF4-FFF2-40B4-BE49-F238E27FC236}">
                <a16:creationId xmlns:a16="http://schemas.microsoft.com/office/drawing/2014/main" id="{9CD3D810-5FEB-4557-8414-9775340846EE}"/>
              </a:ext>
            </a:extLst>
          </p:cNvPr>
          <p:cNvSpPr txBox="1"/>
          <p:nvPr/>
        </p:nvSpPr>
        <p:spPr>
          <a:xfrm>
            <a:off x="461394" y="1031846"/>
            <a:ext cx="6036333" cy="3693319"/>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dirty="0"/>
              <a:t>The case number does not match up with the original observation numbers.</a:t>
            </a:r>
          </a:p>
          <a:p>
            <a:pPr marL="285750" indent="-285750">
              <a:buFont typeface="Arial" panose="020B0604020202020204" pitchFamily="34" charset="0"/>
              <a:buChar char="•"/>
            </a:pPr>
            <a:r>
              <a:rPr lang="en-US" dirty="0"/>
              <a:t>The prediction is the prediction of the actual model.</a:t>
            </a:r>
          </a:p>
          <a:p>
            <a:pPr marL="285750" indent="-285750">
              <a:buFont typeface="Arial" panose="020B0604020202020204" pitchFamily="34" charset="0"/>
              <a:buChar char="•"/>
            </a:pPr>
            <a:r>
              <a:rPr lang="en-US" dirty="0"/>
              <a:t>The Explanation Fit is the R</a:t>
            </a:r>
            <a:r>
              <a:rPr lang="en-US" baseline="30000" dirty="0"/>
              <a:t>2</a:t>
            </a:r>
            <a:r>
              <a:rPr lang="en-US" dirty="0"/>
              <a:t> of the various perturbations.</a:t>
            </a:r>
          </a:p>
          <a:p>
            <a:pPr marL="285750" indent="-285750">
              <a:buFont typeface="Arial" panose="020B0604020202020204" pitchFamily="34" charset="0"/>
              <a:buChar char="•"/>
            </a:pPr>
            <a:r>
              <a:rPr lang="en-US" dirty="0"/>
              <a:t>The x-axis shows the weight/importance of the feature in the prediction.</a:t>
            </a:r>
          </a:p>
          <a:p>
            <a:pPr marL="285750" indent="-285750">
              <a:buFont typeface="Arial" panose="020B0604020202020204" pitchFamily="34" charset="0"/>
              <a:buChar char="•"/>
            </a:pPr>
            <a:r>
              <a:rPr lang="en-US" dirty="0"/>
              <a:t>Y-axis labels are shown in decreasing order of magnitude (of the absolute values) of the feature’s weight.</a:t>
            </a:r>
          </a:p>
          <a:p>
            <a:pPr marL="285750" indent="-285750">
              <a:buFont typeface="Arial" panose="020B0604020202020204" pitchFamily="34" charset="0"/>
              <a:buChar char="•"/>
            </a:pPr>
            <a:r>
              <a:rPr lang="en-US" dirty="0"/>
              <a:t>The y-axis label also shows the value(s) that LIME found to give the maximum weight to the feature.</a:t>
            </a:r>
          </a:p>
          <a:p>
            <a:pPr marL="285750" indent="-285750">
              <a:buFont typeface="Arial" panose="020B0604020202020204" pitchFamily="34" charset="0"/>
              <a:buChar char="•"/>
            </a:pPr>
            <a:r>
              <a:rPr lang="en-US" dirty="0"/>
              <a:t>Lime does not currently support feature interactions.</a:t>
            </a:r>
          </a:p>
        </p:txBody>
      </p:sp>
    </p:spTree>
    <p:extLst>
      <p:ext uri="{BB962C8B-B14F-4D97-AF65-F5344CB8AC3E}">
        <p14:creationId xmlns:p14="http://schemas.microsoft.com/office/powerpoint/2010/main" val="4286807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FE79FA-96CA-4A9A-8523-AE266F6F9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964" y="893775"/>
            <a:ext cx="5616877" cy="5616877"/>
          </a:xfrm>
          <a:prstGeom prst="rect">
            <a:avLst/>
          </a:prstGeom>
        </p:spPr>
      </p:pic>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LIME: Twelve Observations - Separate Plots</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24</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7" name="TextBox 6">
            <a:extLst>
              <a:ext uri="{FF2B5EF4-FFF2-40B4-BE49-F238E27FC236}">
                <a16:creationId xmlns:a16="http://schemas.microsoft.com/office/drawing/2014/main" id="{9CD3D810-5FEB-4557-8414-9775340846EE}"/>
              </a:ext>
            </a:extLst>
          </p:cNvPr>
          <p:cNvSpPr txBox="1"/>
          <p:nvPr/>
        </p:nvSpPr>
        <p:spPr>
          <a:xfrm>
            <a:off x="461393" y="931177"/>
            <a:ext cx="5585672" cy="2308324"/>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dirty="0"/>
              <a:t>Each individual plot is the same as the single observation plot just shown.</a:t>
            </a:r>
          </a:p>
          <a:p>
            <a:pPr marL="285750" indent="-285750">
              <a:buFont typeface="Arial" panose="020B0604020202020204" pitchFamily="34" charset="0"/>
              <a:buChar char="•"/>
            </a:pPr>
            <a:r>
              <a:rPr lang="en-US" dirty="0"/>
              <a:t>The features change their vertical position on the y-axis. (The relative weights of the features vary from one observation to the next.)</a:t>
            </a:r>
          </a:p>
          <a:p>
            <a:pPr marL="285750" indent="-285750">
              <a:buFont typeface="Arial" panose="020B0604020202020204" pitchFamily="34" charset="0"/>
              <a:buChar char="•"/>
            </a:pPr>
            <a:r>
              <a:rPr lang="en-US" dirty="0"/>
              <a:t>The values of a feature that cause its reported weight can be different from one observation to the next. </a:t>
            </a:r>
          </a:p>
        </p:txBody>
      </p:sp>
    </p:spTree>
    <p:extLst>
      <p:ext uri="{BB962C8B-B14F-4D97-AF65-F5344CB8AC3E}">
        <p14:creationId xmlns:p14="http://schemas.microsoft.com/office/powerpoint/2010/main" val="2494813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LIME: Twelve Observations - Combined Heatmap Plot</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25</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7" name="TextBox 6">
            <a:extLst>
              <a:ext uri="{FF2B5EF4-FFF2-40B4-BE49-F238E27FC236}">
                <a16:creationId xmlns:a16="http://schemas.microsoft.com/office/drawing/2014/main" id="{9CD3D810-5FEB-4557-8414-9775340846EE}"/>
              </a:ext>
            </a:extLst>
          </p:cNvPr>
          <p:cNvSpPr txBox="1"/>
          <p:nvPr/>
        </p:nvSpPr>
        <p:spPr>
          <a:xfrm>
            <a:off x="461393" y="931177"/>
            <a:ext cx="5585672" cy="341632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dirty="0"/>
              <a:t>This is for the same twelve features as the previous plot and the case numbers can be used to match them up.</a:t>
            </a:r>
          </a:p>
          <a:p>
            <a:pPr marL="285750" indent="-285750">
              <a:buFont typeface="Arial" panose="020B0604020202020204" pitchFamily="34" charset="0"/>
              <a:buChar char="•"/>
            </a:pPr>
            <a:r>
              <a:rPr lang="en-US" dirty="0"/>
              <a:t>The y-axis labels are sorted top to bottom in alphabetical order by the feature name.</a:t>
            </a:r>
          </a:p>
          <a:p>
            <a:pPr marL="285750" indent="-285750">
              <a:buFont typeface="Arial" panose="020B0604020202020204" pitchFamily="34" charset="0"/>
              <a:buChar char="•"/>
            </a:pPr>
            <a:r>
              <a:rPr lang="en-US" dirty="0"/>
              <a:t>Whereas there are only 10 features, this plot has 36 rows, because each observation can have a different “greatest change” value range for each feature.</a:t>
            </a:r>
          </a:p>
          <a:p>
            <a:pPr marL="285750" indent="-285750">
              <a:buFont typeface="Arial" panose="020B0604020202020204" pitchFamily="34" charset="0"/>
              <a:buChar char="•"/>
            </a:pPr>
            <a:r>
              <a:rPr lang="en-US" dirty="0"/>
              <a:t>Note that Gender only gets a single row.</a:t>
            </a:r>
          </a:p>
          <a:p>
            <a:pPr marL="285750" indent="-285750">
              <a:buFont typeface="Arial" panose="020B0604020202020204" pitchFamily="34" charset="0"/>
              <a:buChar char="•"/>
            </a:pPr>
            <a:r>
              <a:rPr lang="en-US" dirty="0"/>
              <a:t>The color scale for the heatmap is at the middle right.</a:t>
            </a:r>
          </a:p>
        </p:txBody>
      </p:sp>
      <p:pic>
        <p:nvPicPr>
          <p:cNvPr id="6" name="Picture 5">
            <a:extLst>
              <a:ext uri="{FF2B5EF4-FFF2-40B4-BE49-F238E27FC236}">
                <a16:creationId xmlns:a16="http://schemas.microsoft.com/office/drawing/2014/main" id="{7E241746-0CAF-4D0D-880E-10680A2ED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169" y="934133"/>
            <a:ext cx="5585672" cy="5585672"/>
          </a:xfrm>
          <a:prstGeom prst="rect">
            <a:avLst/>
          </a:prstGeom>
        </p:spPr>
      </p:pic>
    </p:spTree>
    <p:extLst>
      <p:ext uri="{BB962C8B-B14F-4D97-AF65-F5344CB8AC3E}">
        <p14:creationId xmlns:p14="http://schemas.microsoft.com/office/powerpoint/2010/main" val="902147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Permutation Feature Importance</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26</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4" name="TextBox 3">
            <a:extLst>
              <a:ext uri="{FF2B5EF4-FFF2-40B4-BE49-F238E27FC236}">
                <a16:creationId xmlns:a16="http://schemas.microsoft.com/office/drawing/2014/main" id="{6F7AA5AE-7763-41E3-AF1D-750F9EAEA7DF}"/>
              </a:ext>
            </a:extLst>
          </p:cNvPr>
          <p:cNvSpPr txBox="1"/>
          <p:nvPr/>
        </p:nvSpPr>
        <p:spPr>
          <a:xfrm>
            <a:off x="494951" y="1128319"/>
            <a:ext cx="11109678" cy="2308324"/>
          </a:xfrm>
          <a:prstGeom prst="rect">
            <a:avLst/>
          </a:prstGeom>
          <a:noFill/>
        </p:spPr>
        <p:txBody>
          <a:bodyPr wrap="square" rtlCol="0">
            <a:spAutoFit/>
          </a:bodyPr>
          <a:lstStyle/>
          <a:p>
            <a:pPr marL="342900" indent="-342900">
              <a:buFont typeface="+mj-lt"/>
              <a:buAutoNum type="arabicPeriod"/>
            </a:pPr>
            <a:r>
              <a:rPr lang="en-US" dirty="0"/>
              <a:t>For one feature at a time, randomly permute the values in the feature’s column then run the existing model on the new data and compute the change in accuracy.  </a:t>
            </a:r>
          </a:p>
          <a:p>
            <a:pPr marL="342900" indent="-342900">
              <a:buFont typeface="+mj-lt"/>
              <a:buAutoNum type="arabicPeriod"/>
            </a:pPr>
            <a:r>
              <a:rPr lang="en-US" dirty="0"/>
              <a:t>Do step 1 multiple times for each feature.</a:t>
            </a:r>
          </a:p>
          <a:p>
            <a:pPr marL="342900" indent="-342900">
              <a:buFont typeface="+mj-lt"/>
              <a:buAutoNum type="arabicPeriod"/>
            </a:pPr>
            <a:r>
              <a:rPr lang="en-US" dirty="0"/>
              <a:t>If you’re going to be fair, as SHAP is, you have to do steps one and two for all possible permutations of feature orders and average the results for each feature.</a:t>
            </a:r>
          </a:p>
          <a:p>
            <a:pPr marL="342900" indent="-342900">
              <a:buFont typeface="+mj-lt"/>
              <a:buAutoNum type="arabicPeriod"/>
            </a:pPr>
            <a:r>
              <a:rPr lang="en-US" dirty="0"/>
              <a:t>This has the same problems with collinearity that SHAP does.</a:t>
            </a:r>
            <a:r>
              <a:rPr lang="en-US" baseline="30000" dirty="0"/>
              <a:t>1</a:t>
            </a:r>
          </a:p>
          <a:p>
            <a:endParaRPr lang="en-US" dirty="0"/>
          </a:p>
          <a:p>
            <a:r>
              <a:rPr lang="en-US" dirty="0"/>
              <a:t>Invented before either SHAP or LIME and not necessarily replaced by them.</a:t>
            </a:r>
          </a:p>
        </p:txBody>
      </p:sp>
    </p:spTree>
    <p:extLst>
      <p:ext uri="{BB962C8B-B14F-4D97-AF65-F5344CB8AC3E}">
        <p14:creationId xmlns:p14="http://schemas.microsoft.com/office/powerpoint/2010/main" val="2731481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8A9-0B64-4454-9BE6-951753129F50}"/>
              </a:ext>
            </a:extLst>
          </p:cNvPr>
          <p:cNvSpPr>
            <a:spLocks noGrp="1"/>
          </p:cNvSpPr>
          <p:nvPr>
            <p:ph type="title"/>
          </p:nvPr>
        </p:nvSpPr>
        <p:spPr/>
        <p:txBody>
          <a:bodyPr/>
          <a:lstStyle/>
          <a:p>
            <a:r>
              <a:rPr lang="en-US" sz="2800" dirty="0"/>
              <a:t>A Rapidly Expanding Field</a:t>
            </a:r>
            <a:endParaRPr lang="en-US" dirty="0"/>
          </a:p>
        </p:txBody>
      </p:sp>
      <p:sp>
        <p:nvSpPr>
          <p:cNvPr id="3" name="Slide Number Placeholder 2">
            <a:extLst>
              <a:ext uri="{FF2B5EF4-FFF2-40B4-BE49-F238E27FC236}">
                <a16:creationId xmlns:a16="http://schemas.microsoft.com/office/drawing/2014/main" id="{8D16C93B-B1B7-4D1E-91A1-6876154C08C7}"/>
              </a:ext>
            </a:extLst>
          </p:cNvPr>
          <p:cNvSpPr>
            <a:spLocks noGrp="1"/>
          </p:cNvSpPr>
          <p:nvPr>
            <p:ph type="sldNum" sz="quarter" idx="12"/>
          </p:nvPr>
        </p:nvSpPr>
        <p:spPr/>
        <p:txBody>
          <a:bodyPr/>
          <a:lstStyle/>
          <a:p>
            <a:fld id="{7C7C87C5-DC3D-41C1-9D3F-A0A5564027B4}" type="slidenum">
              <a:rPr lang="en-US" smtClean="0"/>
              <a:pPr/>
              <a:t>27</a:t>
            </a:fld>
            <a:endParaRPr lang="en-US"/>
          </a:p>
        </p:txBody>
      </p:sp>
      <p:sp>
        <p:nvSpPr>
          <p:cNvPr id="4" name="Content Placeholder 3">
            <a:extLst>
              <a:ext uri="{FF2B5EF4-FFF2-40B4-BE49-F238E27FC236}">
                <a16:creationId xmlns:a16="http://schemas.microsoft.com/office/drawing/2014/main" id="{B62F84B2-0328-4E82-AEB2-395E49A82B12}"/>
              </a:ext>
            </a:extLst>
          </p:cNvPr>
          <p:cNvSpPr>
            <a:spLocks noGrp="1"/>
          </p:cNvSpPr>
          <p:nvPr>
            <p:ph sz="quarter" idx="13"/>
          </p:nvPr>
        </p:nvSpPr>
        <p:spPr/>
        <p:txBody>
          <a:bodyPr/>
          <a:lstStyle/>
          <a:p>
            <a:r>
              <a:rPr lang="en-US" dirty="0"/>
              <a:t>ceterisParibus</a:t>
            </a:r>
            <a:r>
              <a:rPr lang="en-US" baseline="30000" dirty="0"/>
              <a:t>1</a:t>
            </a:r>
            <a:r>
              <a:rPr lang="en-US" dirty="0"/>
              <a:t> - </a:t>
            </a:r>
            <a:r>
              <a:rPr lang="en-US" sz="2000" dirty="0"/>
              <a:t>present model responses around selected points in a feature space.</a:t>
            </a:r>
            <a:endParaRPr lang="en-US" dirty="0"/>
          </a:p>
          <a:p>
            <a:r>
              <a:rPr lang="en-US" dirty="0"/>
              <a:t>DALEX: </a:t>
            </a:r>
            <a:r>
              <a:rPr lang="en-US" sz="2000" dirty="0" err="1"/>
              <a:t>moDel</a:t>
            </a:r>
            <a:r>
              <a:rPr lang="en-US" sz="2000" dirty="0"/>
              <a:t> Agnostic Language for Exploration and </a:t>
            </a:r>
            <a:r>
              <a:rPr lang="en-US" sz="2000" dirty="0" err="1"/>
              <a:t>eXplanation</a:t>
            </a:r>
            <a:endParaRPr lang="en-US" dirty="0"/>
          </a:p>
          <a:p>
            <a:r>
              <a:rPr lang="en-US" dirty="0"/>
              <a:t>RISE: </a:t>
            </a:r>
            <a:r>
              <a:rPr lang="en-US" sz="2000" dirty="0"/>
              <a:t>It’s saliency maps show the original picture with a heatmap superimposed to show how much each pixel contributed to the classification.</a:t>
            </a:r>
          </a:p>
          <a:p>
            <a:r>
              <a:rPr lang="en-US" dirty="0" err="1"/>
              <a:t>Captum</a:t>
            </a:r>
            <a:r>
              <a:rPr lang="en-US" dirty="0"/>
              <a:t>: </a:t>
            </a:r>
            <a:r>
              <a:rPr lang="en-US" sz="2000" dirty="0"/>
              <a:t>From Facebook, it explains decisions made by </a:t>
            </a:r>
            <a:r>
              <a:rPr lang="en-US" sz="2000" dirty="0" err="1"/>
              <a:t>PyTorch</a:t>
            </a:r>
            <a:r>
              <a:rPr lang="en-US" sz="2000" dirty="0"/>
              <a:t> neural networks</a:t>
            </a:r>
            <a:endParaRPr lang="en-US" dirty="0"/>
          </a:p>
          <a:p>
            <a:r>
              <a:rPr lang="en-US" dirty="0"/>
              <a:t>IBM’s AI </a:t>
            </a:r>
            <a:r>
              <a:rPr lang="en-US" dirty="0" err="1"/>
              <a:t>Explainability</a:t>
            </a:r>
            <a:r>
              <a:rPr lang="en-US" dirty="0"/>
              <a:t> 360 toolkit</a:t>
            </a:r>
          </a:p>
          <a:p>
            <a:r>
              <a:rPr lang="en-US" dirty="0"/>
              <a:t>Microsoft’s </a:t>
            </a:r>
            <a:r>
              <a:rPr lang="en-US" dirty="0" err="1"/>
              <a:t>InterpretML</a:t>
            </a:r>
            <a:endParaRPr lang="en-US" dirty="0"/>
          </a:p>
          <a:p>
            <a:r>
              <a:rPr lang="en-US" dirty="0"/>
              <a:t>Automated Concept-based Explanation (ACE): from Google and Stanford</a:t>
            </a:r>
          </a:p>
        </p:txBody>
      </p:sp>
      <p:sp>
        <p:nvSpPr>
          <p:cNvPr id="5" name="Text Placeholder 4">
            <a:extLst>
              <a:ext uri="{FF2B5EF4-FFF2-40B4-BE49-F238E27FC236}">
                <a16:creationId xmlns:a16="http://schemas.microsoft.com/office/drawing/2014/main" id="{E0A0031D-D6BC-4521-AAD3-63D75C9A502A}"/>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769656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Random Suggestions</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28</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4" name="TextBox 3">
            <a:extLst>
              <a:ext uri="{FF2B5EF4-FFF2-40B4-BE49-F238E27FC236}">
                <a16:creationId xmlns:a16="http://schemas.microsoft.com/office/drawing/2014/main" id="{926EDD78-A3CE-4835-BF94-F0608D72A8C7}"/>
              </a:ext>
            </a:extLst>
          </p:cNvPr>
          <p:cNvSpPr txBox="1"/>
          <p:nvPr/>
        </p:nvSpPr>
        <p:spPr>
          <a:xfrm>
            <a:off x="608201" y="1107347"/>
            <a:ext cx="1099642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Perfectly linear relationships are rare in the real world.</a:t>
            </a:r>
            <a:r>
              <a:rPr lang="en-US" baseline="30000" dirty="0"/>
              <a:t>1</a:t>
            </a:r>
          </a:p>
          <a:p>
            <a:pPr marL="285750" indent="-285750">
              <a:buFont typeface="Arial" panose="020B0604020202020204" pitchFamily="34" charset="0"/>
              <a:buChar char="•"/>
            </a:pPr>
            <a:r>
              <a:rPr lang="en-US" dirty="0"/>
              <a:t>You can use the ideas and plots presented here to try to show the “error of their ways” to die-hard regression coefficient fans.</a:t>
            </a:r>
          </a:p>
          <a:p>
            <a:pPr marL="285750" indent="-285750">
              <a:buFont typeface="Arial" panose="020B0604020202020204" pitchFamily="34" charset="0"/>
              <a:buChar char="•"/>
            </a:pPr>
            <a:r>
              <a:rPr lang="en-US" dirty="0"/>
              <a:t>If you are going to use any modern Data Science methods, you MUST learn about test sets, cross validation, and other Data Science basics.</a:t>
            </a:r>
            <a:r>
              <a:rPr lang="en-US" baseline="30000" dirty="0"/>
              <a:t>2</a:t>
            </a:r>
          </a:p>
          <a:p>
            <a:pPr marL="285750" indent="-285750">
              <a:buFont typeface="Arial" panose="020B0604020202020204" pitchFamily="34" charset="0"/>
              <a:buChar char="•"/>
            </a:pPr>
            <a:r>
              <a:rPr lang="en-US" dirty="0" err="1"/>
              <a:t>XGBoost</a:t>
            </a:r>
            <a:r>
              <a:rPr lang="en-US" dirty="0"/>
              <a:t>:</a:t>
            </a:r>
          </a:p>
          <a:p>
            <a:pPr marL="742950" lvl="1" indent="-285750">
              <a:buFont typeface="Arial" panose="020B0604020202020204" pitchFamily="34" charset="0"/>
              <a:buChar char="•"/>
            </a:pPr>
            <a:r>
              <a:rPr lang="en-US" dirty="0"/>
              <a:t>You can almost always get significantly better results with less work using </a:t>
            </a:r>
            <a:r>
              <a:rPr lang="en-US" dirty="0" err="1"/>
              <a:t>XGBoost</a:t>
            </a:r>
            <a:r>
              <a:rPr lang="en-US" dirty="0"/>
              <a:t> instead of regression or even Random Forests.</a:t>
            </a:r>
          </a:p>
          <a:p>
            <a:pPr marL="742950" lvl="1" indent="-285750">
              <a:buFont typeface="Arial" panose="020B0604020202020204" pitchFamily="34" charset="0"/>
              <a:buChar char="•"/>
            </a:pPr>
            <a:r>
              <a:rPr lang="en-US" dirty="0"/>
              <a:t>Tons of examples for R and Python on the web.</a:t>
            </a:r>
          </a:p>
          <a:p>
            <a:pPr marL="742950" lvl="1" indent="-285750">
              <a:buFont typeface="Arial" panose="020B0604020202020204" pitchFamily="34" charset="0"/>
              <a:buChar char="•"/>
            </a:pPr>
            <a:r>
              <a:rPr lang="en-US" dirty="0"/>
              <a:t>You can have it working on your own data in 30 minutes or less.  BUT then you have to tune it.</a:t>
            </a:r>
          </a:p>
          <a:p>
            <a:pPr marL="742950" lvl="1" indent="-285750">
              <a:buFont typeface="Arial" panose="020B0604020202020204" pitchFamily="34" charset="0"/>
              <a:buChar char="•"/>
            </a:pPr>
            <a:r>
              <a:rPr lang="en-US" dirty="0"/>
              <a:t>Comes with a large variety of built-in distributions (Poisson, gamma, Tweedie, …), and evaluation metrics (AUC, R</a:t>
            </a:r>
            <a:r>
              <a:rPr lang="en-US" baseline="30000" dirty="0"/>
              <a:t>2</a:t>
            </a:r>
            <a:r>
              <a:rPr lang="en-US" dirty="0"/>
              <a:t>…) and it is easy to write code to provide your own evaluation metric, and Jacobian and Hessian matrices.</a:t>
            </a:r>
          </a:p>
          <a:p>
            <a:pPr marL="742950" lvl="1" indent="-285750">
              <a:buFont typeface="Arial" panose="020B0604020202020204" pitchFamily="34" charset="0"/>
              <a:buChar char="•"/>
            </a:pPr>
            <a:r>
              <a:rPr lang="en-US" dirty="0"/>
              <a:t>The </a:t>
            </a:r>
            <a:r>
              <a:rPr lang="en-US" dirty="0" err="1"/>
              <a:t>XGBoost</a:t>
            </a:r>
            <a:r>
              <a:rPr lang="en-US" dirty="0"/>
              <a:t> watch set is a powerful extension to cross validation and well worth learning.</a:t>
            </a:r>
          </a:p>
          <a:p>
            <a:pPr marL="285750" indent="-285750">
              <a:buFont typeface="Arial" panose="020B0604020202020204" pitchFamily="34" charset="0"/>
              <a:buChar char="•"/>
            </a:pPr>
            <a:r>
              <a:rPr lang="en-US" dirty="0"/>
              <a:t>SHAP values are a good way to see non-linearities in the relationships between your data and the dependent variable.</a:t>
            </a:r>
          </a:p>
          <a:p>
            <a:pPr marL="285750" indent="-285750">
              <a:buFont typeface="Arial" panose="020B0604020202020204" pitchFamily="34" charset="0"/>
              <a:buChar char="•"/>
            </a:pPr>
            <a:r>
              <a:rPr lang="en-US" dirty="0"/>
              <a:t>If SHAP values or other methods show sufficient linearity you can always switch to regression.</a:t>
            </a:r>
          </a:p>
          <a:p>
            <a:pPr marL="285750" indent="-285750">
              <a:buFont typeface="Arial" panose="020B0604020202020204" pitchFamily="34" charset="0"/>
              <a:buChar char="•"/>
            </a:pPr>
            <a:r>
              <a:rPr lang="en-US" dirty="0"/>
              <a:t>SHAP and LIME can help but they have their own weaknesses.</a:t>
            </a:r>
          </a:p>
        </p:txBody>
      </p:sp>
    </p:spTree>
    <p:extLst>
      <p:ext uri="{BB962C8B-B14F-4D97-AF65-F5344CB8AC3E}">
        <p14:creationId xmlns:p14="http://schemas.microsoft.com/office/powerpoint/2010/main" val="548827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61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Linear Regression Coefficients vs. Importance</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3</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pic>
        <p:nvPicPr>
          <p:cNvPr id="4" name="Picture 3">
            <a:extLst>
              <a:ext uri="{FF2B5EF4-FFF2-40B4-BE49-F238E27FC236}">
                <a16:creationId xmlns:a16="http://schemas.microsoft.com/office/drawing/2014/main" id="{8B500FC8-6C7A-441E-B9FF-F7F3F6C4D2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470" y="1837190"/>
            <a:ext cx="5343022" cy="4613440"/>
          </a:xfrm>
          <a:prstGeom prst="rect">
            <a:avLst/>
          </a:prstGeom>
        </p:spPr>
      </p:pic>
      <p:pic>
        <p:nvPicPr>
          <p:cNvPr id="8" name="Picture 7">
            <a:extLst>
              <a:ext uri="{FF2B5EF4-FFF2-40B4-BE49-F238E27FC236}">
                <a16:creationId xmlns:a16="http://schemas.microsoft.com/office/drawing/2014/main" id="{2E82EB27-F55E-4DEB-8A29-AE51467E48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8509" y="1837190"/>
            <a:ext cx="5223432" cy="4613439"/>
          </a:xfrm>
          <a:prstGeom prst="rect">
            <a:avLst/>
          </a:prstGeom>
        </p:spPr>
      </p:pic>
      <p:sp>
        <p:nvSpPr>
          <p:cNvPr id="11" name="TextBox 10">
            <a:extLst>
              <a:ext uri="{FF2B5EF4-FFF2-40B4-BE49-F238E27FC236}">
                <a16:creationId xmlns:a16="http://schemas.microsoft.com/office/drawing/2014/main" id="{13439663-0122-409A-9DFB-8856957E398D}"/>
              </a:ext>
            </a:extLst>
          </p:cNvPr>
          <p:cNvSpPr txBox="1"/>
          <p:nvPr/>
        </p:nvSpPr>
        <p:spPr>
          <a:xfrm>
            <a:off x="608203" y="1098958"/>
            <a:ext cx="10960216" cy="646331"/>
          </a:xfrm>
          <a:prstGeom prst="rect">
            <a:avLst/>
          </a:prstGeom>
          <a:noFill/>
          <a:ln>
            <a:solidFill>
              <a:schemeClr val="accent1"/>
            </a:solidFill>
          </a:ln>
        </p:spPr>
        <p:txBody>
          <a:bodyPr wrap="square" numCol="1" rtlCol="0">
            <a:spAutoFit/>
          </a:bodyPr>
          <a:lstStyle/>
          <a:p>
            <a:pPr marL="285750" indent="-285750">
              <a:buFont typeface="Arial" panose="020B0604020202020204" pitchFamily="34" charset="0"/>
              <a:buChar char="•"/>
            </a:pPr>
            <a:r>
              <a:rPr lang="en-US" dirty="0"/>
              <a:t>Units of measurement can change relative coefficients (all these predictors were standardized)</a:t>
            </a:r>
          </a:p>
          <a:p>
            <a:pPr marL="285750" indent="-285750">
              <a:buFont typeface="Arial" panose="020B0604020202020204" pitchFamily="34" charset="0"/>
              <a:buChar char="•"/>
            </a:pPr>
            <a:r>
              <a:rPr lang="en-US" dirty="0">
                <a:solidFill>
                  <a:srgbClr val="333333"/>
                </a:solidFill>
                <a:latin typeface="Helvetica Neue"/>
              </a:rPr>
              <a:t>Importance is t</a:t>
            </a:r>
            <a:r>
              <a:rPr lang="en-US" b="0" i="0" dirty="0">
                <a:solidFill>
                  <a:srgbClr val="333333"/>
                </a:solidFill>
                <a:effectLst/>
                <a:latin typeface="Helvetica Neue"/>
              </a:rPr>
              <a:t>he absolute value of the </a:t>
            </a:r>
            <a:r>
              <a:rPr lang="en-US" b="0" i="1" dirty="0">
                <a:solidFill>
                  <a:srgbClr val="333333"/>
                </a:solidFill>
                <a:effectLst/>
                <a:latin typeface="Helvetica Neue"/>
              </a:rPr>
              <a:t>t</a:t>
            </a:r>
            <a:r>
              <a:rPr lang="en-US" b="0" i="0" dirty="0">
                <a:solidFill>
                  <a:srgbClr val="333333"/>
                </a:solidFill>
                <a:effectLst/>
                <a:latin typeface="Helvetica Neue"/>
              </a:rPr>
              <a:t>-statistic for each model parameter used (caret definition)</a:t>
            </a:r>
            <a:endParaRPr lang="en-US" dirty="0"/>
          </a:p>
        </p:txBody>
      </p:sp>
    </p:spTree>
    <p:extLst>
      <p:ext uri="{BB962C8B-B14F-4D97-AF65-F5344CB8AC3E}">
        <p14:creationId xmlns:p14="http://schemas.microsoft.com/office/powerpoint/2010/main" val="173513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Appendix</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30</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4" name="TextBox 3">
            <a:extLst>
              <a:ext uri="{FF2B5EF4-FFF2-40B4-BE49-F238E27FC236}">
                <a16:creationId xmlns:a16="http://schemas.microsoft.com/office/drawing/2014/main" id="{7FC0C1CB-CFE5-4A32-BA65-732EF3052A96}"/>
              </a:ext>
            </a:extLst>
          </p:cNvPr>
          <p:cNvSpPr txBox="1"/>
          <p:nvPr/>
        </p:nvSpPr>
        <p:spPr>
          <a:xfrm>
            <a:off x="322976" y="1023457"/>
            <a:ext cx="1128165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R packages used: caret, </a:t>
            </a:r>
            <a:r>
              <a:rPr lang="en-US" dirty="0" err="1"/>
              <a:t>data.table</a:t>
            </a:r>
            <a:r>
              <a:rPr lang="en-US" dirty="0"/>
              <a:t>, EIX, graphics, lime, Matrix, </a:t>
            </a:r>
            <a:r>
              <a:rPr lang="en-US" dirty="0" err="1"/>
              <a:t>plotly</a:t>
            </a:r>
            <a:r>
              <a:rPr lang="en-US" dirty="0"/>
              <a:t>, </a:t>
            </a:r>
            <a:r>
              <a:rPr lang="en-US" dirty="0" err="1"/>
              <a:t>SHAPforxgboost</a:t>
            </a:r>
            <a:r>
              <a:rPr lang="en-US" dirty="0"/>
              <a:t>, </a:t>
            </a:r>
            <a:r>
              <a:rPr lang="en-US" dirty="0" err="1"/>
              <a:t>xgboost</a:t>
            </a:r>
            <a:endParaRPr lang="en-US" dirty="0"/>
          </a:p>
          <a:p>
            <a:pPr marL="285750" indent="-285750">
              <a:buFont typeface="Arial" panose="020B0604020202020204" pitchFamily="34" charset="0"/>
              <a:buChar char="•"/>
            </a:pPr>
            <a:r>
              <a:rPr lang="en-US" dirty="0"/>
              <a:t>The diabetes data is a publicly available open source dataset available at:</a:t>
            </a:r>
          </a:p>
          <a:p>
            <a:pPr marL="742950" lvl="1" indent="-285750">
              <a:buFont typeface="Arial" panose="020B0604020202020204" pitchFamily="34" charset="0"/>
              <a:buChar char="•"/>
            </a:pPr>
            <a:r>
              <a:rPr lang="en-US" dirty="0">
                <a:hlinkClick r:id="rId3"/>
              </a:rPr>
              <a:t>https://www4.stat.ncsu.edu/~boos/var.select/diabetes.tab.txt</a:t>
            </a:r>
            <a:r>
              <a:rPr lang="en-US" dirty="0"/>
              <a:t> </a:t>
            </a:r>
          </a:p>
          <a:p>
            <a:pPr marL="742950" lvl="1" indent="-285750">
              <a:buFont typeface="Arial" panose="020B0604020202020204" pitchFamily="34" charset="0"/>
              <a:buChar char="•"/>
            </a:pPr>
            <a:r>
              <a:rPr lang="en-US" dirty="0"/>
              <a:t>Also available from Google, scikit-learn, Stanford, and other sites.</a:t>
            </a:r>
          </a:p>
          <a:p>
            <a:pPr marL="285750" indent="-285750">
              <a:buFont typeface="Arial" panose="020B0604020202020204" pitchFamily="34" charset="0"/>
              <a:buChar char="•"/>
            </a:pPr>
            <a:r>
              <a:rPr lang="en-US" dirty="0"/>
              <a:t> All figures were generated by code written by the POC or are public </a:t>
            </a:r>
            <a:r>
              <a:rPr lang="en-US"/>
              <a:t>domain.</a:t>
            </a:r>
          </a:p>
          <a:p>
            <a:pPr marL="285750" indent="-285750">
              <a:buFont typeface="Arial" panose="020B0604020202020204" pitchFamily="34" charset="0"/>
              <a:buChar char="•"/>
            </a:pPr>
            <a:r>
              <a:rPr lang="en-US"/>
              <a:t>The </a:t>
            </a:r>
            <a:r>
              <a:rPr lang="en-US" dirty="0"/>
              <a:t>code is not available.</a:t>
            </a:r>
          </a:p>
        </p:txBody>
      </p:sp>
    </p:spTree>
    <p:extLst>
      <p:ext uri="{BB962C8B-B14F-4D97-AF65-F5344CB8AC3E}">
        <p14:creationId xmlns:p14="http://schemas.microsoft.com/office/powerpoint/2010/main" val="106641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a:xfrm>
            <a:off x="931177" y="299852"/>
            <a:ext cx="10272319" cy="307595"/>
          </a:xfrm>
        </p:spPr>
        <p:txBody>
          <a:bodyPr/>
          <a:lstStyle/>
          <a:p>
            <a:r>
              <a:rPr lang="en-US" sz="2800" dirty="0"/>
              <a:t>Linearity, Heteroscedasticity, and Multicollinearity</a:t>
            </a:r>
            <a:endParaRPr lang="en-US" dirty="0"/>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4</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pic>
        <p:nvPicPr>
          <p:cNvPr id="7" name="Picture 6">
            <a:extLst>
              <a:ext uri="{FF2B5EF4-FFF2-40B4-BE49-F238E27FC236}">
                <a16:creationId xmlns:a16="http://schemas.microsoft.com/office/drawing/2014/main" id="{B512F249-34E1-4777-B92A-B7A025596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07" y="2093556"/>
            <a:ext cx="5097599" cy="4426249"/>
          </a:xfrm>
          <a:prstGeom prst="rect">
            <a:avLst/>
          </a:prstGeom>
        </p:spPr>
      </p:pic>
      <p:sp>
        <p:nvSpPr>
          <p:cNvPr id="9" name="TextBox 8">
            <a:extLst>
              <a:ext uri="{FF2B5EF4-FFF2-40B4-BE49-F238E27FC236}">
                <a16:creationId xmlns:a16="http://schemas.microsoft.com/office/drawing/2014/main" id="{CF5574E5-9AF1-49AE-BAB2-5585B00C7425}"/>
              </a:ext>
            </a:extLst>
          </p:cNvPr>
          <p:cNvSpPr txBox="1"/>
          <p:nvPr/>
        </p:nvSpPr>
        <p:spPr>
          <a:xfrm>
            <a:off x="310033" y="953854"/>
            <a:ext cx="103370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Linear, logistic, generalized and almost all regressions – even non-linear - require linearity</a:t>
            </a:r>
          </a:p>
          <a:p>
            <a:pPr marL="285750" indent="-285750">
              <a:buFont typeface="Arial" panose="020B0604020202020204" pitchFamily="34" charset="0"/>
              <a:buChar char="•"/>
            </a:pPr>
            <a:r>
              <a:rPr lang="en-US" dirty="0"/>
              <a:t>Both have heteroscedasticity but…</a:t>
            </a:r>
          </a:p>
          <a:p>
            <a:pPr marL="742950" lvl="1" indent="-285750">
              <a:buFont typeface="Arial" panose="020B0604020202020204" pitchFamily="34" charset="0"/>
              <a:buChar char="•"/>
            </a:pPr>
            <a:r>
              <a:rPr lang="en-US" dirty="0"/>
              <a:t>Math breaks down for Linear/Logistic regression</a:t>
            </a:r>
          </a:p>
          <a:p>
            <a:pPr marL="742950" lvl="1" indent="-285750">
              <a:buFont typeface="Arial" panose="020B0604020202020204" pitchFamily="34" charset="0"/>
              <a:buChar char="•"/>
            </a:pPr>
            <a:r>
              <a:rPr lang="en-US" dirty="0"/>
              <a:t>Non-linear Data Science methods do not care!</a:t>
            </a:r>
          </a:p>
        </p:txBody>
      </p:sp>
      <p:pic>
        <p:nvPicPr>
          <p:cNvPr id="11" name="Picture 10">
            <a:extLst>
              <a:ext uri="{FF2B5EF4-FFF2-40B4-BE49-F238E27FC236}">
                <a16:creationId xmlns:a16="http://schemas.microsoft.com/office/drawing/2014/main" id="{4E95E2EE-F13A-42AC-A028-45694A980B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2438" y="2094697"/>
            <a:ext cx="4766590" cy="4425108"/>
          </a:xfrm>
          <a:prstGeom prst="rect">
            <a:avLst/>
          </a:prstGeom>
        </p:spPr>
      </p:pic>
    </p:spTree>
    <p:extLst>
      <p:ext uri="{BB962C8B-B14F-4D97-AF65-F5344CB8AC3E}">
        <p14:creationId xmlns:p14="http://schemas.microsoft.com/office/powerpoint/2010/main" val="181013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sz="2800" dirty="0"/>
              <a:t>Side-by-side comparison</a:t>
            </a:r>
            <a:endParaRPr lang="en-US" dirty="0"/>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5</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pic>
        <p:nvPicPr>
          <p:cNvPr id="4" name="Picture 3">
            <a:extLst>
              <a:ext uri="{FF2B5EF4-FFF2-40B4-BE49-F238E27FC236}">
                <a16:creationId xmlns:a16="http://schemas.microsoft.com/office/drawing/2014/main" id="{C16159C6-3440-4C07-A5D3-3EBFB0373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260" y="978429"/>
            <a:ext cx="5470768" cy="5470768"/>
          </a:xfrm>
          <a:prstGeom prst="rect">
            <a:avLst/>
          </a:prstGeom>
        </p:spPr>
      </p:pic>
      <p:sp>
        <p:nvSpPr>
          <p:cNvPr id="8" name="TextBox 7">
            <a:extLst>
              <a:ext uri="{FF2B5EF4-FFF2-40B4-BE49-F238E27FC236}">
                <a16:creationId xmlns:a16="http://schemas.microsoft.com/office/drawing/2014/main" id="{7D3C53B4-34C5-45D3-A2FE-E39ED46317B7}"/>
              </a:ext>
            </a:extLst>
          </p:cNvPr>
          <p:cNvSpPr txBox="1"/>
          <p:nvPr/>
        </p:nvSpPr>
        <p:spPr>
          <a:xfrm>
            <a:off x="306109" y="1326825"/>
            <a:ext cx="5789891" cy="4401205"/>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en-US" sz="2000" dirty="0"/>
              <a:t>MAE: 23 times larger</a:t>
            </a:r>
          </a:p>
          <a:p>
            <a:pPr marL="342900" indent="-342900">
              <a:buFont typeface="Arial" panose="020B0604020202020204" pitchFamily="34" charset="0"/>
              <a:buChar char="•"/>
            </a:pPr>
            <a:r>
              <a:rPr lang="en-US" sz="2000" dirty="0"/>
              <a:t>R</a:t>
            </a:r>
            <a:r>
              <a:rPr lang="en-US" sz="2000" baseline="30000" dirty="0"/>
              <a:t>2</a:t>
            </a:r>
            <a:r>
              <a:rPr lang="en-US" sz="2000" dirty="0"/>
              <a:t>: </a:t>
            </a:r>
          </a:p>
          <a:p>
            <a:pPr marL="800100" lvl="1" indent="-342900">
              <a:buFont typeface="Arial" panose="020B0604020202020204" pitchFamily="34" charset="0"/>
              <a:buChar char="•"/>
            </a:pPr>
            <a:r>
              <a:rPr lang="en-US" sz="2000" dirty="0"/>
              <a:t>Linear regression can’t explain 49% of the variance.</a:t>
            </a:r>
          </a:p>
          <a:p>
            <a:pPr marL="800100" lvl="1" indent="-342900">
              <a:buFont typeface="Arial" panose="020B0604020202020204" pitchFamily="34" charset="0"/>
              <a:buChar char="•"/>
            </a:pPr>
            <a:r>
              <a:rPr lang="en-US" sz="2000" dirty="0" err="1"/>
              <a:t>XGBoost</a:t>
            </a:r>
            <a:r>
              <a:rPr lang="en-US" sz="2000" dirty="0"/>
              <a:t> can’t explain 0.2% of the variance.</a:t>
            </a:r>
          </a:p>
          <a:p>
            <a:pPr marL="342900" indent="-342900">
              <a:buFont typeface="Arial" panose="020B0604020202020204" pitchFamily="34" charset="0"/>
              <a:buChar char="•"/>
            </a:pPr>
            <a:r>
              <a:rPr lang="en-US" sz="2000" dirty="0"/>
              <a:t>Slope of residual’s trend is 23 times larger for Linear Regression and the confidence interval is much larger.</a:t>
            </a:r>
          </a:p>
          <a:p>
            <a:pPr marL="342900" indent="-342900">
              <a:buFont typeface="Arial" panose="020B0604020202020204" pitchFamily="34" charset="0"/>
              <a:buChar char="•"/>
            </a:pPr>
            <a:r>
              <a:rPr lang="en-US" sz="2000" dirty="0"/>
              <a:t>Is </a:t>
            </a:r>
            <a:r>
              <a:rPr lang="en-US" sz="2000" dirty="0" err="1"/>
              <a:t>XGBoost</a:t>
            </a:r>
            <a:r>
              <a:rPr lang="en-US" sz="2000" dirty="0"/>
              <a:t> hard to use?  It took </a:t>
            </a:r>
          </a:p>
          <a:p>
            <a:pPr marL="800100" lvl="1" indent="-342900">
              <a:buFont typeface="Arial" panose="020B0604020202020204" pitchFamily="34" charset="0"/>
              <a:buChar char="•"/>
            </a:pPr>
            <a:r>
              <a:rPr lang="en-US" sz="2000" dirty="0"/>
              <a:t>25 lines of code and a single parameter change to produce these results</a:t>
            </a:r>
          </a:p>
          <a:p>
            <a:pPr marL="800100" lvl="1" indent="-342900">
              <a:buFont typeface="Arial" panose="020B0604020202020204" pitchFamily="34" charset="0"/>
              <a:buChar char="•"/>
            </a:pPr>
            <a:r>
              <a:rPr lang="en-US" sz="2000" dirty="0"/>
              <a:t>30 minutes to write code using samples found on internet</a:t>
            </a:r>
          </a:p>
        </p:txBody>
      </p:sp>
    </p:spTree>
    <p:extLst>
      <p:ext uri="{BB962C8B-B14F-4D97-AF65-F5344CB8AC3E}">
        <p14:creationId xmlns:p14="http://schemas.microsoft.com/office/powerpoint/2010/main" val="378279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Trees and Forests</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6</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6" name="AutoShape 6" descr="How Does the Random Forest Algorithm Work in Machine Learning">
            <a:extLst>
              <a:ext uri="{FF2B5EF4-FFF2-40B4-BE49-F238E27FC236}">
                <a16:creationId xmlns:a16="http://schemas.microsoft.com/office/drawing/2014/main" id="{95D2C848-DD96-4913-AEEE-800D339F53B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71EFBC4-C5A4-499F-ADA3-9255C8FC5671}"/>
              </a:ext>
            </a:extLst>
          </p:cNvPr>
          <p:cNvPicPr>
            <a:picLocks noChangeAspect="1"/>
          </p:cNvPicPr>
          <p:nvPr/>
        </p:nvPicPr>
        <p:blipFill>
          <a:blip r:embed="rId3"/>
          <a:stretch>
            <a:fillRect/>
          </a:stretch>
        </p:blipFill>
        <p:spPr>
          <a:xfrm>
            <a:off x="7924565" y="3783435"/>
            <a:ext cx="3967275" cy="2538860"/>
          </a:xfrm>
          <a:prstGeom prst="rect">
            <a:avLst/>
          </a:prstGeom>
        </p:spPr>
      </p:pic>
      <p:pic>
        <p:nvPicPr>
          <p:cNvPr id="8" name="Picture 7">
            <a:extLst>
              <a:ext uri="{FF2B5EF4-FFF2-40B4-BE49-F238E27FC236}">
                <a16:creationId xmlns:a16="http://schemas.microsoft.com/office/drawing/2014/main" id="{CBAE7254-9C67-4621-9CAD-F5BA51B91680}"/>
              </a:ext>
            </a:extLst>
          </p:cNvPr>
          <p:cNvPicPr>
            <a:picLocks noChangeAspect="1"/>
          </p:cNvPicPr>
          <p:nvPr/>
        </p:nvPicPr>
        <p:blipFill>
          <a:blip r:embed="rId4"/>
          <a:stretch>
            <a:fillRect/>
          </a:stretch>
        </p:blipFill>
        <p:spPr>
          <a:xfrm>
            <a:off x="7927175" y="1073790"/>
            <a:ext cx="3376673" cy="2507610"/>
          </a:xfrm>
          <a:prstGeom prst="rect">
            <a:avLst/>
          </a:prstGeom>
        </p:spPr>
      </p:pic>
      <p:sp>
        <p:nvSpPr>
          <p:cNvPr id="9" name="TextBox 8">
            <a:extLst>
              <a:ext uri="{FF2B5EF4-FFF2-40B4-BE49-F238E27FC236}">
                <a16:creationId xmlns:a16="http://schemas.microsoft.com/office/drawing/2014/main" id="{AF42B4F5-07DA-4784-BC35-89C39E403D5A}"/>
              </a:ext>
            </a:extLst>
          </p:cNvPr>
          <p:cNvSpPr txBox="1"/>
          <p:nvPr/>
        </p:nvSpPr>
        <p:spPr>
          <a:xfrm>
            <a:off x="294425" y="1270931"/>
            <a:ext cx="7171777" cy="4247317"/>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dirty="0"/>
              <a:t>Decision tree basics</a:t>
            </a:r>
          </a:p>
          <a:p>
            <a:pPr marL="742950" lvl="1" indent="-285750">
              <a:buFont typeface="Arial" panose="020B0604020202020204" pitchFamily="34" charset="0"/>
              <a:buChar char="•"/>
            </a:pPr>
            <a:r>
              <a:rPr lang="en-US" dirty="0"/>
              <a:t>Many ways to build (information gain, minimum description length, chi-square independence, </a:t>
            </a:r>
            <a:r>
              <a:rPr lang="en-US" dirty="0" err="1"/>
              <a:t>gini</a:t>
            </a:r>
            <a:r>
              <a:rPr lang="en-US" dirty="0"/>
              <a:t>, …)</a:t>
            </a:r>
          </a:p>
          <a:p>
            <a:pPr marL="285750" indent="-285750">
              <a:buFont typeface="Arial" panose="020B0604020202020204" pitchFamily="34" charset="0"/>
              <a:buChar char="•"/>
            </a:pPr>
            <a:r>
              <a:rPr lang="en-US" dirty="0">
                <a:solidFill>
                  <a:srgbClr val="FF0000"/>
                </a:solidFill>
              </a:rPr>
              <a:t>Random</a:t>
            </a:r>
            <a:r>
              <a:rPr lang="en-US" dirty="0"/>
              <a:t> Forests:</a:t>
            </a:r>
          </a:p>
          <a:p>
            <a:pPr marL="742950" lvl="1" indent="-285750">
              <a:buFont typeface="Arial" panose="020B0604020202020204" pitchFamily="34" charset="0"/>
              <a:buChar char="•"/>
            </a:pPr>
            <a:r>
              <a:rPr lang="en-US" dirty="0"/>
              <a:t>Random forests are made up of large numbers of decision trees.  Each gets a vote in the final prediction.</a:t>
            </a:r>
          </a:p>
          <a:p>
            <a:pPr marL="742950" lvl="1" indent="-285750">
              <a:buFont typeface="Arial" panose="020B0604020202020204" pitchFamily="34" charset="0"/>
              <a:buChar char="•"/>
            </a:pPr>
            <a:r>
              <a:rPr lang="en-US" dirty="0"/>
              <a:t>Bagging: Random selection (</a:t>
            </a:r>
            <a:r>
              <a:rPr lang="en-US" u="sng" dirty="0"/>
              <a:t>with replacement</a:t>
            </a:r>
            <a:r>
              <a:rPr lang="en-US" dirty="0"/>
              <a:t>) of rows</a:t>
            </a:r>
          </a:p>
          <a:p>
            <a:pPr marL="742950" lvl="1" indent="-285750">
              <a:buFont typeface="Arial" panose="020B0604020202020204" pitchFamily="34" charset="0"/>
              <a:buChar char="•"/>
            </a:pPr>
            <a:r>
              <a:rPr lang="en-US" dirty="0"/>
              <a:t>When deciding on the split condition at each node, limit the options to a randomly selected subset of the features</a:t>
            </a:r>
          </a:p>
          <a:p>
            <a:pPr marL="285750" indent="-285750">
              <a:buFont typeface="Arial" panose="020B0604020202020204" pitchFamily="34" charset="0"/>
              <a:buChar char="•"/>
            </a:pPr>
            <a:r>
              <a:rPr lang="en-US" dirty="0"/>
              <a:t>Extremely Random Trees (</a:t>
            </a:r>
            <a:r>
              <a:rPr lang="en-US" dirty="0" err="1"/>
              <a:t>ExtraTrees</a:t>
            </a:r>
            <a:r>
              <a:rPr lang="en-US" dirty="0"/>
              <a:t>):</a:t>
            </a:r>
          </a:p>
          <a:p>
            <a:pPr marL="742950" lvl="1" indent="-285750">
              <a:buFont typeface="Arial" panose="020B0604020202020204" pitchFamily="34" charset="0"/>
              <a:buChar char="•"/>
            </a:pPr>
            <a:r>
              <a:rPr lang="en-US" dirty="0"/>
              <a:t>Each tree uses all observations instead of a subset (no bagging)</a:t>
            </a:r>
          </a:p>
          <a:p>
            <a:pPr marL="742950" lvl="1" indent="-285750">
              <a:buFont typeface="Arial" panose="020B0604020202020204" pitchFamily="34" charset="0"/>
              <a:buChar char="•"/>
            </a:pPr>
            <a:r>
              <a:rPr lang="en-US" dirty="0"/>
              <a:t>At each node, a subset of features is chosen, for each feature a split point is randomly chosen, all the candidates are evaluated and the one with the highest score is chosen.</a:t>
            </a:r>
          </a:p>
        </p:txBody>
      </p:sp>
    </p:spTree>
    <p:extLst>
      <p:ext uri="{BB962C8B-B14F-4D97-AF65-F5344CB8AC3E}">
        <p14:creationId xmlns:p14="http://schemas.microsoft.com/office/powerpoint/2010/main" val="4071096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Feature importance for Trees and Forests</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7</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4" name="TextBox 3">
            <a:extLst>
              <a:ext uri="{FF2B5EF4-FFF2-40B4-BE49-F238E27FC236}">
                <a16:creationId xmlns:a16="http://schemas.microsoft.com/office/drawing/2014/main" id="{718F1CEB-CF46-4422-914D-86E78D1D223F}"/>
              </a:ext>
            </a:extLst>
          </p:cNvPr>
          <p:cNvSpPr txBox="1"/>
          <p:nvPr/>
        </p:nvSpPr>
        <p:spPr>
          <a:xfrm>
            <a:off x="297292" y="977348"/>
            <a:ext cx="11597416" cy="1477328"/>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dirty="0"/>
              <a:t>Feature importance in a tree (for a forest summarize across all trees):</a:t>
            </a:r>
          </a:p>
          <a:p>
            <a:pPr marL="742950" lvl="1" indent="-285750">
              <a:buFont typeface="Arial" panose="020B0604020202020204" pitchFamily="34" charset="0"/>
              <a:buChar char="•"/>
            </a:pPr>
            <a:r>
              <a:rPr lang="en-US" dirty="0"/>
              <a:t>Cover: How many observations ended up in a leaf because of the feature</a:t>
            </a:r>
          </a:p>
          <a:p>
            <a:pPr marL="742950" lvl="1" indent="-285750">
              <a:buFont typeface="Arial" panose="020B0604020202020204" pitchFamily="34" charset="0"/>
              <a:buChar char="•"/>
            </a:pPr>
            <a:r>
              <a:rPr lang="en-US" dirty="0"/>
              <a:t>Frequency/Weight</a:t>
            </a:r>
            <a:r>
              <a:rPr lang="en-US" baseline="30000" dirty="0"/>
              <a:t>1</a:t>
            </a:r>
            <a:r>
              <a:rPr lang="en-US" dirty="0"/>
              <a:t>: How many nodes use the feature</a:t>
            </a:r>
          </a:p>
          <a:p>
            <a:pPr marL="742950" lvl="1" indent="-285750">
              <a:buFont typeface="Arial" panose="020B0604020202020204" pitchFamily="34" charset="0"/>
              <a:buChar char="•"/>
            </a:pPr>
            <a:r>
              <a:rPr lang="en-US" dirty="0"/>
              <a:t>Gain</a:t>
            </a:r>
            <a:r>
              <a:rPr lang="en-US" baseline="30000" dirty="0"/>
              <a:t>2</a:t>
            </a:r>
            <a:r>
              <a:rPr lang="en-US" dirty="0"/>
              <a:t>: How much more accurate (information gain, chi-square test, </a:t>
            </a:r>
            <a:r>
              <a:rPr lang="en-US" dirty="0" err="1"/>
              <a:t>gini</a:t>
            </a:r>
            <a:r>
              <a:rPr lang="en-US" dirty="0"/>
              <a:t>, …) does this feature make the tree’s predictions across all nodes it appears in?</a:t>
            </a:r>
          </a:p>
        </p:txBody>
      </p:sp>
      <p:pic>
        <p:nvPicPr>
          <p:cNvPr id="15" name="Picture 14">
            <a:extLst>
              <a:ext uri="{FF2B5EF4-FFF2-40B4-BE49-F238E27FC236}">
                <a16:creationId xmlns:a16="http://schemas.microsoft.com/office/drawing/2014/main" id="{5F629D48-B2B2-47E3-B433-44B8C8CD33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424" y="2846829"/>
            <a:ext cx="3672977" cy="3672977"/>
          </a:xfrm>
          <a:prstGeom prst="rect">
            <a:avLst/>
          </a:prstGeom>
        </p:spPr>
      </p:pic>
      <p:pic>
        <p:nvPicPr>
          <p:cNvPr id="17" name="Picture 16">
            <a:extLst>
              <a:ext uri="{FF2B5EF4-FFF2-40B4-BE49-F238E27FC236}">
                <a16:creationId xmlns:a16="http://schemas.microsoft.com/office/drawing/2014/main" id="{95FEBF74-B011-4ABE-9BB7-DE4050037A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4954" y="2846829"/>
            <a:ext cx="3672977" cy="3672977"/>
          </a:xfrm>
          <a:prstGeom prst="rect">
            <a:avLst/>
          </a:prstGeom>
        </p:spPr>
      </p:pic>
      <p:pic>
        <p:nvPicPr>
          <p:cNvPr id="21" name="Picture 20">
            <a:extLst>
              <a:ext uri="{FF2B5EF4-FFF2-40B4-BE49-F238E27FC236}">
                <a16:creationId xmlns:a16="http://schemas.microsoft.com/office/drawing/2014/main" id="{55A157D6-538A-4BFA-9E5F-01C494F5BA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18866" y="2849358"/>
            <a:ext cx="3672976" cy="3672976"/>
          </a:xfrm>
          <a:prstGeom prst="rect">
            <a:avLst/>
          </a:prstGeom>
        </p:spPr>
      </p:pic>
      <p:sp>
        <p:nvSpPr>
          <p:cNvPr id="23" name="TextBox 22">
            <a:extLst>
              <a:ext uri="{FF2B5EF4-FFF2-40B4-BE49-F238E27FC236}">
                <a16:creationId xmlns:a16="http://schemas.microsoft.com/office/drawing/2014/main" id="{70F87285-9C5C-4232-80C4-D848F860F306}"/>
              </a:ext>
            </a:extLst>
          </p:cNvPr>
          <p:cNvSpPr txBox="1"/>
          <p:nvPr/>
        </p:nvSpPr>
        <p:spPr>
          <a:xfrm>
            <a:off x="294424" y="2525605"/>
            <a:ext cx="11597416" cy="246221"/>
          </a:xfrm>
          <a:prstGeom prst="rect">
            <a:avLst/>
          </a:prstGeom>
          <a:noFill/>
        </p:spPr>
        <p:txBody>
          <a:bodyPr wrap="square" rtlCol="0">
            <a:spAutoFit/>
          </a:bodyPr>
          <a:lstStyle/>
          <a:p>
            <a:r>
              <a:rPr lang="en-US" sz="1000" baseline="30000" dirty="0">
                <a:solidFill>
                  <a:schemeClr val="bg1">
                    <a:lumMod val="75000"/>
                  </a:schemeClr>
                </a:solidFill>
              </a:rPr>
              <a:t>1</a:t>
            </a:r>
            <a:r>
              <a:rPr lang="en-US" sz="1000" dirty="0">
                <a:solidFill>
                  <a:schemeClr val="bg1">
                    <a:lumMod val="75000"/>
                  </a:schemeClr>
                </a:solidFill>
              </a:rPr>
              <a:t>Interchangeable terms: </a:t>
            </a:r>
            <a:r>
              <a:rPr lang="en-US" sz="1000" i="1" dirty="0">
                <a:solidFill>
                  <a:schemeClr val="bg1">
                    <a:lumMod val="75000"/>
                  </a:schemeClr>
                </a:solidFill>
              </a:rPr>
              <a:t>Frequency</a:t>
            </a:r>
            <a:r>
              <a:rPr lang="en-US" sz="1000" dirty="0">
                <a:solidFill>
                  <a:schemeClr val="bg1">
                    <a:lumMod val="75000"/>
                  </a:schemeClr>
                </a:solidFill>
              </a:rPr>
              <a:t> is usually used in R and </a:t>
            </a:r>
            <a:r>
              <a:rPr lang="en-US" sz="1000" i="1" dirty="0">
                <a:solidFill>
                  <a:schemeClr val="bg1">
                    <a:lumMod val="75000"/>
                  </a:schemeClr>
                </a:solidFill>
              </a:rPr>
              <a:t>Weight</a:t>
            </a:r>
            <a:r>
              <a:rPr lang="en-US" sz="1000" dirty="0">
                <a:solidFill>
                  <a:schemeClr val="bg1">
                    <a:lumMod val="75000"/>
                  </a:schemeClr>
                </a:solidFill>
              </a:rPr>
              <a:t> is usually used in Python; </a:t>
            </a:r>
            <a:r>
              <a:rPr lang="en-US" sz="1000" baseline="30000" dirty="0">
                <a:solidFill>
                  <a:schemeClr val="bg1">
                    <a:lumMod val="75000"/>
                  </a:schemeClr>
                </a:solidFill>
              </a:rPr>
              <a:t>2</a:t>
            </a:r>
            <a:r>
              <a:rPr lang="en-US" sz="1000" dirty="0">
                <a:solidFill>
                  <a:schemeClr val="bg1">
                    <a:lumMod val="75000"/>
                  </a:schemeClr>
                </a:solidFill>
              </a:rPr>
              <a:t>Gain is almost always the best measure of feature importance.</a:t>
            </a:r>
          </a:p>
        </p:txBody>
      </p:sp>
    </p:spTree>
    <p:extLst>
      <p:ext uri="{BB962C8B-B14F-4D97-AF65-F5344CB8AC3E}">
        <p14:creationId xmlns:p14="http://schemas.microsoft.com/office/powerpoint/2010/main" val="110129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t>Feature Importance Radar Plot</a:t>
            </a:r>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8</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BE850FDA-7548-44E2-BEE4-8004C050E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592" y="957045"/>
            <a:ext cx="5365250" cy="5365250"/>
          </a:xfrm>
          <a:prstGeom prst="rect">
            <a:avLst/>
          </a:prstGeom>
        </p:spPr>
      </p:pic>
      <p:sp>
        <p:nvSpPr>
          <p:cNvPr id="7" name="TextBox 6">
            <a:extLst>
              <a:ext uri="{FF2B5EF4-FFF2-40B4-BE49-F238E27FC236}">
                <a16:creationId xmlns:a16="http://schemas.microsoft.com/office/drawing/2014/main" id="{5C51BDD6-C34C-488C-BC0C-B14BC2E2C86C}"/>
              </a:ext>
            </a:extLst>
          </p:cNvPr>
          <p:cNvSpPr txBox="1"/>
          <p:nvPr/>
        </p:nvSpPr>
        <p:spPr>
          <a:xfrm>
            <a:off x="293614" y="1149292"/>
            <a:ext cx="6283355" cy="2862322"/>
          </a:xfrm>
          <a:prstGeom prst="rect">
            <a:avLst/>
          </a:prstGeom>
          <a:noFill/>
        </p:spPr>
        <p:txBody>
          <a:bodyPr wrap="square" rtlCol="0">
            <a:spAutoFit/>
          </a:bodyPr>
          <a:lstStyle/>
          <a:p>
            <a:r>
              <a:rPr lang="en-US" dirty="0"/>
              <a:t>The features are the spokes of the wheel and the lines connect the values of the various measures from one feature to the next.  Values are scaled from 0:max to 0:1 with the next to outermost ring being 1.</a:t>
            </a:r>
          </a:p>
          <a:p>
            <a:pPr marL="285750" indent="-285750">
              <a:buFont typeface="Arial" panose="020B0604020202020204" pitchFamily="34" charset="0"/>
              <a:buChar char="•"/>
            </a:pPr>
            <a:r>
              <a:rPr lang="en-US" dirty="0" err="1"/>
              <a:t>sumGain</a:t>
            </a:r>
            <a:r>
              <a:rPr lang="en-US" dirty="0"/>
              <a:t> - sum of all the feature’s Gain values</a:t>
            </a:r>
          </a:p>
          <a:p>
            <a:pPr marL="285750" indent="-285750">
              <a:buFont typeface="Arial" panose="020B0604020202020204" pitchFamily="34" charset="0"/>
              <a:buChar char="•"/>
            </a:pPr>
            <a:r>
              <a:rPr lang="en-US" dirty="0" err="1"/>
              <a:t>meanGain</a:t>
            </a:r>
            <a:r>
              <a:rPr lang="en-US" dirty="0"/>
              <a:t> - mean of all the feature’s Gain values</a:t>
            </a:r>
          </a:p>
          <a:p>
            <a:pPr marL="285750" indent="-285750">
              <a:buFont typeface="Arial" panose="020B0604020202020204" pitchFamily="34" charset="0"/>
              <a:buChar char="•"/>
            </a:pPr>
            <a:r>
              <a:rPr lang="en-US" dirty="0"/>
              <a:t>mean5Gain - mean of the 5 highest Gains of the feature.</a:t>
            </a:r>
          </a:p>
          <a:p>
            <a:pPr marL="285750" indent="-285750">
              <a:buFont typeface="Arial" panose="020B0604020202020204" pitchFamily="34" charset="0"/>
              <a:buChar char="•"/>
            </a:pPr>
            <a:r>
              <a:rPr lang="en-US" dirty="0" err="1"/>
              <a:t>sumCover</a:t>
            </a:r>
            <a:r>
              <a:rPr lang="en-US" dirty="0"/>
              <a:t> - sum of all the feature’s Cover values</a:t>
            </a:r>
          </a:p>
          <a:p>
            <a:pPr marL="285750" indent="-285750">
              <a:buFont typeface="Arial" panose="020B0604020202020204" pitchFamily="34" charset="0"/>
              <a:buChar char="•"/>
            </a:pPr>
            <a:r>
              <a:rPr lang="en-US" dirty="0" err="1"/>
              <a:t>meanCover</a:t>
            </a:r>
            <a:r>
              <a:rPr lang="en-US" dirty="0"/>
              <a:t> - mean of all the feature’s Cover values</a:t>
            </a:r>
          </a:p>
          <a:p>
            <a:pPr marL="285750" indent="-285750">
              <a:buFont typeface="Arial" panose="020B0604020202020204" pitchFamily="34" charset="0"/>
              <a:buChar char="•"/>
            </a:pPr>
            <a:r>
              <a:rPr lang="en-US" dirty="0"/>
              <a:t>frequency - How many nodes use the feature</a:t>
            </a:r>
          </a:p>
        </p:txBody>
      </p:sp>
    </p:spTree>
    <p:extLst>
      <p:ext uri="{BB962C8B-B14F-4D97-AF65-F5344CB8AC3E}">
        <p14:creationId xmlns:p14="http://schemas.microsoft.com/office/powerpoint/2010/main" val="407708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4CC7-1F65-42A7-924E-508A3C64D5F7}"/>
              </a:ext>
            </a:extLst>
          </p:cNvPr>
          <p:cNvSpPr>
            <a:spLocks noGrp="1"/>
          </p:cNvSpPr>
          <p:nvPr>
            <p:ph type="title"/>
          </p:nvPr>
        </p:nvSpPr>
        <p:spPr/>
        <p:txBody>
          <a:bodyPr/>
          <a:lstStyle/>
          <a:p>
            <a:r>
              <a:rPr lang="en-US" dirty="0">
                <a:solidFill>
                  <a:srgbClr val="0070C0"/>
                </a:solidFill>
              </a:rPr>
              <a:t>SHAP</a:t>
            </a:r>
            <a:r>
              <a:rPr lang="en-US" dirty="0"/>
              <a:t>: </a:t>
            </a:r>
            <a:r>
              <a:rPr lang="en-US" dirty="0" err="1">
                <a:solidFill>
                  <a:srgbClr val="0070C0"/>
                </a:solidFill>
              </a:rPr>
              <a:t>SH</a:t>
            </a:r>
            <a:r>
              <a:rPr lang="en-US" dirty="0" err="1"/>
              <a:t>apley</a:t>
            </a:r>
            <a:r>
              <a:rPr lang="en-US" dirty="0"/>
              <a:t> </a:t>
            </a:r>
            <a:r>
              <a:rPr lang="en-US" dirty="0">
                <a:solidFill>
                  <a:srgbClr val="0070C0"/>
                </a:solidFill>
              </a:rPr>
              <a:t>A</a:t>
            </a:r>
            <a:r>
              <a:rPr lang="en-US" dirty="0"/>
              <a:t>dditive </a:t>
            </a:r>
            <a:r>
              <a:rPr lang="en-US" dirty="0" err="1"/>
              <a:t>ex</a:t>
            </a:r>
            <a:r>
              <a:rPr lang="en-US" dirty="0" err="1">
                <a:solidFill>
                  <a:srgbClr val="0070C0"/>
                </a:solidFill>
              </a:rPr>
              <a:t>P</a:t>
            </a:r>
            <a:r>
              <a:rPr lang="en-US" dirty="0" err="1"/>
              <a:t>lanations</a:t>
            </a:r>
            <a:endParaRPr lang="en-US" dirty="0"/>
          </a:p>
        </p:txBody>
      </p:sp>
      <p:sp>
        <p:nvSpPr>
          <p:cNvPr id="3" name="Slide Number Placeholder 2">
            <a:extLst>
              <a:ext uri="{FF2B5EF4-FFF2-40B4-BE49-F238E27FC236}">
                <a16:creationId xmlns:a16="http://schemas.microsoft.com/office/drawing/2014/main" id="{289B4DBA-2DAE-4EDA-B7B1-070C96822C85}"/>
              </a:ext>
            </a:extLst>
          </p:cNvPr>
          <p:cNvSpPr>
            <a:spLocks noGrp="1"/>
          </p:cNvSpPr>
          <p:nvPr>
            <p:ph type="sldNum" sz="quarter" idx="12"/>
          </p:nvPr>
        </p:nvSpPr>
        <p:spPr/>
        <p:txBody>
          <a:bodyPr/>
          <a:lstStyle/>
          <a:p>
            <a:fld id="{7C7C87C5-DC3D-41C1-9D3F-A0A5564027B4}" type="slidenum">
              <a:rPr lang="en-US" smtClean="0"/>
              <a:pPr/>
              <a:t>9</a:t>
            </a:fld>
            <a:endParaRPr lang="en-US"/>
          </a:p>
        </p:txBody>
      </p:sp>
      <p:sp>
        <p:nvSpPr>
          <p:cNvPr id="5" name="Text Placeholder 4">
            <a:extLst>
              <a:ext uri="{FF2B5EF4-FFF2-40B4-BE49-F238E27FC236}">
                <a16:creationId xmlns:a16="http://schemas.microsoft.com/office/drawing/2014/main" id="{180C6152-FFFC-450A-93DF-DCC79E4CE416}"/>
              </a:ext>
            </a:extLst>
          </p:cNvPr>
          <p:cNvSpPr>
            <a:spLocks noGrp="1"/>
          </p:cNvSpPr>
          <p:nvPr>
            <p:ph type="body" sz="quarter" idx="14"/>
          </p:nvPr>
        </p:nvSpPr>
        <p:spPr/>
        <p:txBody>
          <a:bodyPr>
            <a:normAutofit fontScale="77500" lnSpcReduction="20000"/>
          </a:bodyPr>
          <a:lstStyle/>
          <a:p>
            <a:endParaRPr lang="en-US"/>
          </a:p>
        </p:txBody>
      </p:sp>
      <p:sp>
        <p:nvSpPr>
          <p:cNvPr id="4" name="TextBox 3">
            <a:extLst>
              <a:ext uri="{FF2B5EF4-FFF2-40B4-BE49-F238E27FC236}">
                <a16:creationId xmlns:a16="http://schemas.microsoft.com/office/drawing/2014/main" id="{6BB6248B-7E0F-48F4-A030-AA5179AC17BD}"/>
              </a:ext>
            </a:extLst>
          </p:cNvPr>
          <p:cNvSpPr txBox="1"/>
          <p:nvPr/>
        </p:nvSpPr>
        <p:spPr>
          <a:xfrm>
            <a:off x="385894" y="1149292"/>
            <a:ext cx="1150130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SHAP values work for all Data Science models, not just trees and forests.</a:t>
            </a:r>
          </a:p>
          <a:p>
            <a:pPr marL="285750" indent="-285750">
              <a:buFont typeface="Arial" panose="020B0604020202020204" pitchFamily="34" charset="0"/>
              <a:buChar char="•"/>
            </a:pPr>
            <a:r>
              <a:rPr lang="en-US" dirty="0"/>
              <a:t>Game theory: Alice and Bob as a team on a game show.  Out of 10 questions:</a:t>
            </a:r>
          </a:p>
          <a:p>
            <a:pPr marL="742950" lvl="1" indent="-285750">
              <a:buFont typeface="Arial" panose="020B0604020202020204" pitchFamily="34" charset="0"/>
              <a:buChar char="•"/>
            </a:pPr>
            <a:r>
              <a:rPr lang="en-US" dirty="0"/>
              <a:t>Both Alice and Bob know the answer for 4 of the questions</a:t>
            </a:r>
          </a:p>
          <a:p>
            <a:pPr marL="742950" lvl="1" indent="-285750">
              <a:buFont typeface="Arial" panose="020B0604020202020204" pitchFamily="34" charset="0"/>
              <a:buChar char="•"/>
            </a:pPr>
            <a:r>
              <a:rPr lang="en-US" dirty="0"/>
              <a:t>Only Alice knows the answer for 3 questions</a:t>
            </a:r>
          </a:p>
          <a:p>
            <a:pPr marL="742950" lvl="1" indent="-285750">
              <a:buFont typeface="Arial" panose="020B0604020202020204" pitchFamily="34" charset="0"/>
              <a:buChar char="•"/>
            </a:pPr>
            <a:r>
              <a:rPr lang="en-US" dirty="0"/>
              <a:t>Only Bob knows the answer for 1 question</a:t>
            </a:r>
          </a:p>
          <a:p>
            <a:pPr marL="742950" lvl="1" indent="-285750">
              <a:buFont typeface="Arial" panose="020B0604020202020204" pitchFamily="34" charset="0"/>
              <a:buChar char="•"/>
            </a:pPr>
            <a:r>
              <a:rPr lang="en-US" dirty="0"/>
              <a:t>How do we apportion the rewards?</a:t>
            </a:r>
          </a:p>
          <a:p>
            <a:pPr marL="1200150" lvl="2" indent="-285750">
              <a:buFont typeface="Arial" panose="020B0604020202020204" pitchFamily="34" charset="0"/>
              <a:buChar char="•"/>
            </a:pPr>
            <a:r>
              <a:rPr lang="en-US" dirty="0"/>
              <a:t>If Alice always gets to answer first, her score is 7 and Bob’s is 1</a:t>
            </a:r>
          </a:p>
          <a:p>
            <a:pPr marL="1200150" lvl="2" indent="-285750">
              <a:buFont typeface="Arial" panose="020B0604020202020204" pitchFamily="34" charset="0"/>
              <a:buChar char="•"/>
            </a:pPr>
            <a:r>
              <a:rPr lang="en-US" dirty="0"/>
              <a:t>If Bob always gets to answer first, his score is 5 and Alice’s is 3</a:t>
            </a:r>
          </a:p>
          <a:p>
            <a:pPr marL="285750" indent="-285750">
              <a:buFont typeface="Arial" panose="020B0604020202020204" pitchFamily="34" charset="0"/>
              <a:buChar char="•"/>
            </a:pPr>
            <a:r>
              <a:rPr lang="en-US" dirty="0"/>
              <a:t>SHAP values</a:t>
            </a:r>
            <a:r>
              <a:rPr lang="en-US" baseline="30000" dirty="0"/>
              <a:t>1</a:t>
            </a:r>
            <a:r>
              <a:rPr lang="en-US" dirty="0"/>
              <a:t> are computed in a similar way to stepwise regression.  </a:t>
            </a:r>
          </a:p>
          <a:p>
            <a:pPr marL="742950" lvl="1" indent="-285750">
              <a:buFont typeface="Arial" panose="020B0604020202020204" pitchFamily="34" charset="0"/>
              <a:buChar char="•"/>
            </a:pPr>
            <a:r>
              <a:rPr lang="en-US" dirty="0"/>
              <a:t>A feature is removed and the change in the value of each prediction is computed.</a:t>
            </a:r>
          </a:p>
          <a:p>
            <a:pPr marL="742950" lvl="1" indent="-285750">
              <a:buFont typeface="Arial" panose="020B0604020202020204" pitchFamily="34" charset="0"/>
              <a:buChar char="•"/>
            </a:pPr>
            <a:r>
              <a:rPr lang="en-US" dirty="0"/>
              <a:t>Just as with Alice and Bob, the order that features are removed will change the delta assigned to the feature.  Therefore, every possible permutation of feature removals is done and the results combined.</a:t>
            </a:r>
          </a:p>
          <a:p>
            <a:pPr marL="285750" indent="-285750">
              <a:buFont typeface="Arial" panose="020B0604020202020204" pitchFamily="34" charset="0"/>
              <a:buChar char="•"/>
            </a:pPr>
            <a:r>
              <a:rPr lang="en-US" dirty="0"/>
              <a:t>They can be computed for individual observations, groups of observations, or the entire set of observations.</a:t>
            </a:r>
          </a:p>
          <a:p>
            <a:pPr marL="285750" indent="-285750">
              <a:buFont typeface="Arial" panose="020B0604020202020204" pitchFamily="34" charset="0"/>
              <a:buChar char="•"/>
            </a:pPr>
            <a:r>
              <a:rPr lang="en-US" dirty="0"/>
              <a:t>SHAP values are, by their definition, very susceptible to collinearity.  If Frances knows everything Alice does, they would each get half the points.  However, if you restrict SHAP to the “top N” features provided by </a:t>
            </a:r>
            <a:r>
              <a:rPr lang="en-US" dirty="0" err="1"/>
              <a:t>XGBoost</a:t>
            </a:r>
            <a:r>
              <a:rPr lang="en-US" dirty="0"/>
              <a:t>, you are probably safe as it is designed (according to its authors) to select features in such a way as to eliminate collinear ones.</a:t>
            </a:r>
          </a:p>
        </p:txBody>
      </p:sp>
    </p:spTree>
    <p:extLst>
      <p:ext uri="{BB962C8B-B14F-4D97-AF65-F5344CB8AC3E}">
        <p14:creationId xmlns:p14="http://schemas.microsoft.com/office/powerpoint/2010/main" val="1338787777"/>
      </p:ext>
    </p:extLst>
  </p:cSld>
  <p:clrMapOvr>
    <a:masterClrMapping/>
  </p:clrMapOvr>
</p:sld>
</file>

<file path=ppt/theme/theme1.xml><?xml version="1.0" encoding="utf-8"?>
<a:theme xmlns:a="http://schemas.openxmlformats.org/drawingml/2006/main" name="Internal-External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ETCOM PowerPoint Template (13 Nov 15)" id="{F63AD4F7-87CD-4FA3-A3D9-17546B96D757}" vid="{76AC55FB-31BE-44E1-A96B-C323326DE0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a194a7a-aaaf-4a6e-8ef2-8a94a686118e">YT726HYK5HVR-1026444876-57</_dlc_DocId>
    <_dlc_DocIdUrl xmlns="7a194a7a-aaaf-4a6e-8ef2-8a94a686118e">
      <Url>https://army.deps.mil/NETCOM/sites/SGS/_layouts/15/DocIdRedir.aspx?ID=YT726HYK5HVR-1026444876-57</Url>
      <Description>YT726HYK5HVR-1026444876-57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7A02AE72A1814BA9CB7804475BEB87" ma:contentTypeVersion="0" ma:contentTypeDescription="Create a new document." ma:contentTypeScope="" ma:versionID="6abb404a1723bc8eb2d4a2ea4a3dea10">
  <xsd:schema xmlns:xsd="http://www.w3.org/2001/XMLSchema" xmlns:xs="http://www.w3.org/2001/XMLSchema" xmlns:p="http://schemas.microsoft.com/office/2006/metadata/properties" xmlns:ns2="7a194a7a-aaaf-4a6e-8ef2-8a94a686118e" targetNamespace="http://schemas.microsoft.com/office/2006/metadata/properties" ma:root="true" ma:fieldsID="acae17ceea47e1871959fd5156936e66" ns2:_="">
    <xsd:import namespace="7a194a7a-aaaf-4a6e-8ef2-8a94a686118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194a7a-aaaf-4a6e-8ef2-8a94a686118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E76CC03-D487-4A64-A944-697C1C0C6381}">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7a194a7a-aaaf-4a6e-8ef2-8a94a686118e"/>
    <ds:schemaRef ds:uri="http://schemas.microsoft.com/office/2006/documentManagement/types"/>
    <ds:schemaRef ds:uri="http://purl.org/dc/terms/"/>
    <ds:schemaRef ds:uri="http://www.w3.org/XML/1998/namespace"/>
  </ds:schemaRefs>
</ds:datastoreItem>
</file>

<file path=customXml/itemProps2.xml><?xml version="1.0" encoding="utf-8"?>
<ds:datastoreItem xmlns:ds="http://schemas.openxmlformats.org/officeDocument/2006/customXml" ds:itemID="{587BDA42-8C93-4FBE-A35A-BD6D709F9EDC}">
  <ds:schemaRefs>
    <ds:schemaRef ds:uri="http://schemas.microsoft.com/sharepoint/v3/contenttype/forms"/>
  </ds:schemaRefs>
</ds:datastoreItem>
</file>

<file path=customXml/itemProps3.xml><?xml version="1.0" encoding="utf-8"?>
<ds:datastoreItem xmlns:ds="http://schemas.openxmlformats.org/officeDocument/2006/customXml" ds:itemID="{FAD1B756-B86D-4562-AF7E-B1127807AD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194a7a-aaaf-4a6e-8ef2-8a94a68611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FDAA41A-69B8-408F-B911-F802B34F3A46}">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FY16 G8 COS SYNC Slides 30OCT15</Template>
  <TotalTime>22248</TotalTime>
  <Words>3593</Words>
  <Application>Microsoft Office PowerPoint</Application>
  <PresentationFormat>Widescreen</PresentationFormat>
  <Paragraphs>284</Paragraphs>
  <Slides>30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Helvetica Neue</vt:lpstr>
      <vt:lpstr>medium-content-serif-font</vt:lpstr>
      <vt:lpstr>SourceSansPro</vt:lpstr>
      <vt:lpstr>Internal-External Slide Master</vt:lpstr>
      <vt:lpstr>PowerPoint Presentation</vt:lpstr>
      <vt:lpstr>Overview</vt:lpstr>
      <vt:lpstr>Linear Regression Coefficients vs. Importance</vt:lpstr>
      <vt:lpstr>Linearity, Heteroscedasticity, and Multicollinearity</vt:lpstr>
      <vt:lpstr>Side-by-side comparison</vt:lpstr>
      <vt:lpstr>Trees and Forests</vt:lpstr>
      <vt:lpstr>Feature importance for Trees and Forests</vt:lpstr>
      <vt:lpstr>Feature Importance Radar Plot</vt:lpstr>
      <vt:lpstr>SHAP: SHapley Additive exPlanations</vt:lpstr>
      <vt:lpstr>SHAP Waterfall Plot</vt:lpstr>
      <vt:lpstr>SHAP Waterfall Plots for the Min and Max Predictions</vt:lpstr>
      <vt:lpstr>SHAP Force Plot for Select Observations</vt:lpstr>
      <vt:lpstr>SHAP Force Plot Across All Observations</vt:lpstr>
      <vt:lpstr>SHAP Force Plot Options</vt:lpstr>
      <vt:lpstr>SHAP Value Plot for Lamotrigine</vt:lpstr>
      <vt:lpstr>SHAP Value Plots</vt:lpstr>
      <vt:lpstr>SHAP Dependence Plot for Lamotrigine vs. BP</vt:lpstr>
      <vt:lpstr>SHAP Dependence plots for Lamotrigine</vt:lpstr>
      <vt:lpstr>SHAP Feature Interaction Heatmap</vt:lpstr>
      <vt:lpstr>SHAP Interaction Plot for Lamotrigine vs. BP</vt:lpstr>
      <vt:lpstr>SHAP Summary Chart</vt:lpstr>
      <vt:lpstr>LIME: Local Interpretable Model-agnostic Explanations</vt:lpstr>
      <vt:lpstr>LIME: Single Observation Plot</vt:lpstr>
      <vt:lpstr>LIME: Twelve Observations - Separate Plots</vt:lpstr>
      <vt:lpstr>LIME: Twelve Observations - Combined Heatmap Plot</vt:lpstr>
      <vt:lpstr>Permutation Feature Importance</vt:lpstr>
      <vt:lpstr>A Rapidly Expanding Field</vt:lpstr>
      <vt:lpstr>Random Suggestions</vt:lpstr>
      <vt:lpstr>PowerPoint Presentation</vt:lpstr>
      <vt:lpstr>Appendix</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stuart.wells@us.army.mil</dc:creator>
  <cp:lastModifiedBy>cutja01</cp:lastModifiedBy>
  <cp:revision>1408</cp:revision>
  <cp:lastPrinted>2020-01-31T16:51:04Z</cp:lastPrinted>
  <dcterms:created xsi:type="dcterms:W3CDTF">2015-11-02T23:03:55Z</dcterms:created>
  <dcterms:modified xsi:type="dcterms:W3CDTF">2020-10-30T12:47:25Z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0x010100107A02AE72A1814BA9CB7804475BEB87</vt:lpwstr>
  </property>
  <property fmtid="{D5CDD505-2E9C-101B-9397-08002B2CF9AE}" pid="3" name="_dlc_DocIdItemGuid">
    <vt:lpwstr>8da9f8b1-0478-42f3-81f1-e236a893f65b</vt:lpwstr>
  </property>
</Properties>
</file>