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5"/>
  </p:sldMasterIdLst>
  <p:notesMasterIdLst>
    <p:notesMasterId r:id="rId19"/>
  </p:notesMasterIdLst>
  <p:handoutMasterIdLst>
    <p:handoutMasterId r:id="rId20"/>
  </p:handoutMasterIdLst>
  <p:sldIdLst>
    <p:sldId id="980" r:id="rId6"/>
    <p:sldId id="1114" r:id="rId7"/>
    <p:sldId id="1123" r:id="rId8"/>
    <p:sldId id="1132" r:id="rId9"/>
    <p:sldId id="1122" r:id="rId10"/>
    <p:sldId id="1134" r:id="rId11"/>
    <p:sldId id="1125" r:id="rId12"/>
    <p:sldId id="1126" r:id="rId13"/>
    <p:sldId id="1127" r:id="rId14"/>
    <p:sldId id="1128" r:id="rId15"/>
    <p:sldId id="1129" r:id="rId16"/>
    <p:sldId id="1131" r:id="rId17"/>
    <p:sldId id="1095"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DEE7D1"/>
    <a:srgbClr val="1F497D"/>
    <a:srgbClr val="6BD1F6"/>
    <a:srgbClr val="FFCC00"/>
    <a:srgbClr val="00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30" autoAdjust="0"/>
    <p:restoredTop sz="94703" autoAdjust="0"/>
  </p:normalViewPr>
  <p:slideViewPr>
    <p:cSldViewPr snapToGrid="0">
      <p:cViewPr varScale="1">
        <p:scale>
          <a:sx n="160" d="100"/>
          <a:sy n="160" d="100"/>
        </p:scale>
        <p:origin x="144" y="600"/>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89" d="100"/>
          <a:sy n="189" d="100"/>
        </p:scale>
        <p:origin x="7308" y="1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273C1DC-ADDE-4C5C-B45D-8991412539BD}" type="datetimeFigureOut">
              <a:rPr lang="en-US" smtClean="0"/>
              <a:t>10/29/2020</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C38C384-4BA4-4E6E-A913-B53940A6222F}" type="slidenum">
              <a:rPr lang="en-US" smtClean="0"/>
              <a:t>‹#›</a:t>
            </a:fld>
            <a:endParaRPr lang="en-US"/>
          </a:p>
        </p:txBody>
      </p:sp>
    </p:spTree>
    <p:extLst>
      <p:ext uri="{BB962C8B-B14F-4D97-AF65-F5344CB8AC3E}">
        <p14:creationId xmlns:p14="http://schemas.microsoft.com/office/powerpoint/2010/main" val="4437947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7A92F7A-9E4E-4578-B995-1A2DCE5B7AC7}" type="datetimeFigureOut">
              <a:rPr lang="en-US" smtClean="0"/>
              <a:pPr/>
              <a:t>10/29/2020</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8AFB5F4-0B7A-42C4-8675-A45EB7D031DF}" type="slidenum">
              <a:rPr lang="en-US" smtClean="0"/>
              <a:pPr/>
              <a:t>‹#›</a:t>
            </a:fld>
            <a:endParaRPr lang="en-US"/>
          </a:p>
        </p:txBody>
      </p:sp>
    </p:spTree>
    <p:extLst>
      <p:ext uri="{BB962C8B-B14F-4D97-AF65-F5344CB8AC3E}">
        <p14:creationId xmlns:p14="http://schemas.microsoft.com/office/powerpoint/2010/main" val="428360723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ext Placeholder 7"/>
          <p:cNvSpPr>
            <a:spLocks noGrp="1"/>
          </p:cNvSpPr>
          <p:nvPr>
            <p:ph type="body" sz="quarter" idx="14" hasCustomPrompt="1"/>
          </p:nvPr>
        </p:nvSpPr>
        <p:spPr>
          <a:xfrm>
            <a:off x="3808530" y="0"/>
            <a:ext cx="4519084" cy="278802"/>
          </a:xfrm>
        </p:spPr>
        <p:txBody>
          <a:bodyPr>
            <a:normAutofit/>
          </a:bodyPr>
          <a:lstStyle>
            <a:lvl1pPr marL="0" indent="0" algn="ctr">
              <a:buNone/>
              <a:defRPr sz="1200" b="1" baseline="0">
                <a:solidFill>
                  <a:srgbClr val="00B050"/>
                </a:solidFill>
                <a:latin typeface="Arial" panose="020B0604020202020204" pitchFamily="34" charset="0"/>
                <a:cs typeface="Arial" panose="020B0604020202020204" pitchFamily="34" charset="0"/>
              </a:defRPr>
            </a:lvl1pPr>
          </a:lstStyle>
          <a:p>
            <a:pPr lvl="0"/>
            <a:r>
              <a:rPr lang="en-US" dirty="0"/>
              <a:t>Classification Banner</a:t>
            </a:r>
          </a:p>
        </p:txBody>
      </p:sp>
      <p:sp>
        <p:nvSpPr>
          <p:cNvPr id="8" name="Text Placeholder 1"/>
          <p:cNvSpPr>
            <a:spLocks noGrp="1"/>
          </p:cNvSpPr>
          <p:nvPr>
            <p:ph type="body" sz="quarter" idx="10" hasCustomPrompt="1"/>
          </p:nvPr>
        </p:nvSpPr>
        <p:spPr>
          <a:xfrm>
            <a:off x="1" y="5793175"/>
            <a:ext cx="5534489" cy="308938"/>
          </a:xfrm>
        </p:spPr>
        <p:txBody>
          <a:bodyPr>
            <a:noAutofit/>
          </a:bodyPr>
          <a:lstStyle>
            <a:lvl1pPr marL="0" indent="0">
              <a:buNone/>
              <a:defRPr sz="1600" b="1" baseline="0">
                <a:solidFill>
                  <a:schemeClr val="bg1"/>
                </a:solidFill>
              </a:defRPr>
            </a:lvl1pPr>
          </a:lstStyle>
          <a:p>
            <a:r>
              <a:rPr lang="en-US" dirty="0"/>
              <a:t>XX MONTH 2018</a:t>
            </a:r>
          </a:p>
        </p:txBody>
      </p:sp>
      <p:sp>
        <p:nvSpPr>
          <p:cNvPr id="9" name="Text Placeholder 2"/>
          <p:cNvSpPr>
            <a:spLocks noGrp="1"/>
          </p:cNvSpPr>
          <p:nvPr>
            <p:ph type="body" sz="quarter" idx="11" hasCustomPrompt="1"/>
          </p:nvPr>
        </p:nvSpPr>
        <p:spPr>
          <a:xfrm>
            <a:off x="0" y="6119048"/>
            <a:ext cx="10355589" cy="413736"/>
          </a:xfrm>
        </p:spPr>
        <p:txBody>
          <a:bodyPr>
            <a:normAutofit fontScale="92500" lnSpcReduction="10000"/>
          </a:bodyPr>
          <a:lstStyle>
            <a:lvl1pPr marL="0" indent="0">
              <a:buNone/>
              <a:defRPr b="1" baseline="0">
                <a:solidFill>
                  <a:schemeClr val="bg1"/>
                </a:solidFill>
              </a:defRPr>
            </a:lvl1pPr>
          </a:lstStyle>
          <a:p>
            <a:r>
              <a:rPr lang="en-US" dirty="0"/>
              <a:t>TOPIC - XXXXX</a:t>
            </a:r>
          </a:p>
        </p:txBody>
      </p:sp>
      <p:sp>
        <p:nvSpPr>
          <p:cNvPr id="10" name="Text Placeholder 2"/>
          <p:cNvSpPr>
            <a:spLocks noGrp="1"/>
          </p:cNvSpPr>
          <p:nvPr>
            <p:ph type="body" sz="quarter" idx="15" hasCustomPrompt="1"/>
          </p:nvPr>
        </p:nvSpPr>
        <p:spPr>
          <a:xfrm>
            <a:off x="0" y="6532784"/>
            <a:ext cx="10355589" cy="325216"/>
          </a:xfrm>
        </p:spPr>
        <p:txBody>
          <a:bodyPr>
            <a:normAutofit fontScale="92500" lnSpcReduction="10000"/>
          </a:bodyPr>
          <a:lstStyle>
            <a:lvl1pPr marL="0" indent="0">
              <a:buNone/>
              <a:defRPr sz="1700" b="1" baseline="0">
                <a:solidFill>
                  <a:schemeClr val="bg1"/>
                </a:solidFill>
              </a:defRPr>
            </a:lvl1pPr>
          </a:lstStyle>
          <a:p>
            <a:r>
              <a:rPr lang="en-US" dirty="0"/>
              <a:t>Briefer</a:t>
            </a:r>
          </a:p>
        </p:txBody>
      </p:sp>
    </p:spTree>
    <p:extLst>
      <p:ext uri="{BB962C8B-B14F-4D97-AF65-F5344CB8AC3E}">
        <p14:creationId xmlns:p14="http://schemas.microsoft.com/office/powerpoint/2010/main" val="12429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99852"/>
            <a:ext cx="9753600" cy="307595"/>
          </a:xfrm>
        </p:spPr>
        <p:txBody>
          <a:bodyPr/>
          <a:lstStyle>
            <a:lvl1pPr>
              <a:defRPr sz="2800" b="1">
                <a:latin typeface="Arial" panose="020B0604020202020204" pitchFamily="34" charset="0"/>
                <a:cs typeface="Arial" panose="020B0604020202020204" pitchFamily="34" charset="0"/>
              </a:defRPr>
            </a:lvl1pPr>
          </a:lstStyle>
          <a:p>
            <a:r>
              <a:rPr lang="en-US" dirty="0"/>
              <a:t>Click to edit Master title style</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7C7C87C5-DC3D-41C1-9D3F-A0A5564027B4}" type="slidenum">
              <a:rPr lang="en-US" smtClean="0"/>
              <a:pPr/>
              <a:t>‹#›</a:t>
            </a:fld>
            <a:endParaRPr lang="en-US"/>
          </a:p>
        </p:txBody>
      </p:sp>
      <p:sp>
        <p:nvSpPr>
          <p:cNvPr id="7" name="Content Placeholder 6"/>
          <p:cNvSpPr>
            <a:spLocks noGrp="1"/>
          </p:cNvSpPr>
          <p:nvPr>
            <p:ph sz="quarter" idx="13"/>
          </p:nvPr>
        </p:nvSpPr>
        <p:spPr>
          <a:xfrm>
            <a:off x="224367" y="1035050"/>
            <a:ext cx="11711517" cy="532130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p:cNvSpPr>
            <a:spLocks noGrp="1"/>
          </p:cNvSpPr>
          <p:nvPr>
            <p:ph type="body" sz="quarter" idx="14" hasCustomPrompt="1"/>
          </p:nvPr>
        </p:nvSpPr>
        <p:spPr>
          <a:xfrm>
            <a:off x="3808530" y="0"/>
            <a:ext cx="4519084" cy="211100"/>
          </a:xfrm>
        </p:spPr>
        <p:txBody>
          <a:bodyPr>
            <a:normAutofit/>
          </a:bodyPr>
          <a:lstStyle>
            <a:lvl1pPr marL="0" indent="0" algn="ctr">
              <a:buNone/>
              <a:defRPr sz="1200" b="1" baseline="0">
                <a:solidFill>
                  <a:srgbClr val="00B050"/>
                </a:solidFill>
                <a:latin typeface="Arial" panose="020B0604020202020204" pitchFamily="34" charset="0"/>
                <a:cs typeface="Arial" panose="020B0604020202020204" pitchFamily="34" charset="0"/>
              </a:defRPr>
            </a:lvl1pPr>
          </a:lstStyle>
          <a:p>
            <a:pPr lvl="0"/>
            <a:r>
              <a:rPr lang="en-US" dirty="0"/>
              <a:t>UNCLASSIFIED</a:t>
            </a:r>
          </a:p>
        </p:txBody>
      </p:sp>
      <p:sp>
        <p:nvSpPr>
          <p:cNvPr id="17" name="TextBox 16">
            <a:extLst>
              <a:ext uri="{FF2B5EF4-FFF2-40B4-BE49-F238E27FC236}">
                <a16:creationId xmlns:a16="http://schemas.microsoft.com/office/drawing/2014/main" id="{8BCE5EE4-1AFC-473E-8F18-A0DFD6C853C3}"/>
              </a:ext>
            </a:extLst>
          </p:cNvPr>
          <p:cNvSpPr txBox="1"/>
          <p:nvPr userDrawn="1"/>
        </p:nvSpPr>
        <p:spPr>
          <a:xfrm>
            <a:off x="6217497" y="6669121"/>
            <a:ext cx="5799243" cy="153888"/>
          </a:xfrm>
          <a:prstGeom prst="rect">
            <a:avLst/>
          </a:prstGeom>
          <a:noFill/>
        </p:spPr>
        <p:txBody>
          <a:bodyPr wrap="square" lIns="0" tIns="0" rIns="0" bIns="0" rtlCol="0">
            <a:spAutoFit/>
          </a:bodyPr>
          <a:lstStyle/>
          <a:p>
            <a:pPr algn="r"/>
            <a:r>
              <a:rPr lang="en-US" sz="1000" b="1" dirty="0">
                <a:solidFill>
                  <a:schemeClr val="bg1">
                    <a:lumMod val="50000"/>
                  </a:schemeClr>
                </a:solidFill>
                <a:latin typeface="Arial" panose="020B0604020202020204" pitchFamily="34" charset="0"/>
                <a:cs typeface="Arial" panose="020B0604020202020204" pitchFamily="34" charset="0"/>
              </a:rPr>
              <a:t>Effective:  6 Nov 2020</a:t>
            </a:r>
          </a:p>
        </p:txBody>
      </p:sp>
    </p:spTree>
    <p:extLst>
      <p:ext uri="{BB962C8B-B14F-4D97-AF65-F5344CB8AC3E}">
        <p14:creationId xmlns:p14="http://schemas.microsoft.com/office/powerpoint/2010/main" val="211490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Question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877123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gif"/><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374554"/>
            <a:ext cx="9753600" cy="30759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973775"/>
            <a:ext cx="10972800" cy="53825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 y="6390534"/>
            <a:ext cx="1309068" cy="16761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604628" y="6322295"/>
            <a:ext cx="574427" cy="197511"/>
          </a:xfrm>
          <a:prstGeom prst="rect">
            <a:avLst/>
          </a:prstGeom>
        </p:spPr>
        <p:txBody>
          <a:bodyPr vert="horz" lIns="91440" tIns="45720" rIns="91440" bIns="45720" rtlCol="0" anchor="ctr"/>
          <a:lstStyle>
            <a:lvl1pPr algn="r">
              <a:defRPr sz="1200">
                <a:solidFill>
                  <a:schemeClr val="tx1"/>
                </a:solidFill>
              </a:defRPr>
            </a:lvl1pPr>
          </a:lstStyle>
          <a:p>
            <a:fld id="{EF4EFC83-5A67-4844-8579-4ED61FB4C93D}" type="slidenum">
              <a:rPr lang="en-US" smtClean="0"/>
              <a:pPr/>
              <a:t>‹#›</a:t>
            </a:fld>
            <a:endParaRPr lang="en-US" dirty="0"/>
          </a:p>
        </p:txBody>
      </p:sp>
      <p:sp>
        <p:nvSpPr>
          <p:cNvPr id="22" name="TextBox 21"/>
          <p:cNvSpPr txBox="1"/>
          <p:nvPr userDrawn="1"/>
        </p:nvSpPr>
        <p:spPr>
          <a:xfrm>
            <a:off x="3882190" y="6462602"/>
            <a:ext cx="4427621" cy="276999"/>
          </a:xfrm>
          <a:prstGeom prst="rect">
            <a:avLst/>
          </a:prstGeom>
          <a:noFill/>
        </p:spPr>
        <p:txBody>
          <a:bodyPr wrap="square" rtlCol="0">
            <a:spAutoFit/>
          </a:bodyPr>
          <a:lstStyle/>
          <a:p>
            <a:pPr algn="ctr"/>
            <a:r>
              <a:rPr lang="en-US" sz="1200" b="1" dirty="0"/>
              <a:t>The Army’s Varsity Communicators</a:t>
            </a:r>
          </a:p>
        </p:txBody>
      </p:sp>
      <p:grpSp>
        <p:nvGrpSpPr>
          <p:cNvPr id="24" name="Group 26"/>
          <p:cNvGrpSpPr/>
          <p:nvPr userDrawn="1"/>
        </p:nvGrpSpPr>
        <p:grpSpPr>
          <a:xfrm>
            <a:off x="0" y="6555380"/>
            <a:ext cx="3882189" cy="91440"/>
            <a:chOff x="5915891" y="6781801"/>
            <a:chExt cx="3228109" cy="76200"/>
          </a:xfrm>
        </p:grpSpPr>
        <p:sp>
          <p:nvSpPr>
            <p:cNvPr id="25" name="Rectangle 24"/>
            <p:cNvSpPr/>
            <p:nvPr/>
          </p:nvSpPr>
          <p:spPr>
            <a:xfrm>
              <a:off x="5915891" y="6812282"/>
              <a:ext cx="3228109"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26" name="Straight Connector 25"/>
            <p:cNvCxnSpPr/>
            <p:nvPr userDrawn="1"/>
          </p:nvCxnSpPr>
          <p:spPr>
            <a:xfrm>
              <a:off x="5915891" y="6781801"/>
              <a:ext cx="3228109"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a:xfrm>
            <a:off x="8309811" y="6555380"/>
            <a:ext cx="3882189" cy="91440"/>
            <a:chOff x="5915891" y="6781801"/>
            <a:chExt cx="3228109" cy="76200"/>
          </a:xfrm>
        </p:grpSpPr>
        <p:sp>
          <p:nvSpPr>
            <p:cNvPr id="28" name="Rectangle 27"/>
            <p:cNvSpPr/>
            <p:nvPr/>
          </p:nvSpPr>
          <p:spPr>
            <a:xfrm>
              <a:off x="5915891" y="6812282"/>
              <a:ext cx="3228109"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29" name="Straight Connector 28"/>
            <p:cNvCxnSpPr/>
            <p:nvPr userDrawn="1"/>
          </p:nvCxnSpPr>
          <p:spPr>
            <a:xfrm>
              <a:off x="5915891" y="6781801"/>
              <a:ext cx="3228109"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100085" y="767040"/>
            <a:ext cx="11991829" cy="113957"/>
            <a:chOff x="95536" y="623022"/>
            <a:chExt cx="8993872" cy="113957"/>
          </a:xfrm>
        </p:grpSpPr>
        <p:sp>
          <p:nvSpPr>
            <p:cNvPr id="16" name="Rectangle 15"/>
            <p:cNvSpPr/>
            <p:nvPr userDrawn="1"/>
          </p:nvSpPr>
          <p:spPr>
            <a:xfrm>
              <a:off x="95536" y="691260"/>
              <a:ext cx="8748215"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7" name="Rectangle 16"/>
            <p:cNvSpPr/>
            <p:nvPr userDrawn="1"/>
          </p:nvSpPr>
          <p:spPr>
            <a:xfrm>
              <a:off x="341193" y="623022"/>
              <a:ext cx="8748215"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pic>
        <p:nvPicPr>
          <p:cNvPr id="18" name="Picture 17" descr="Army Logo.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6009" y="82366"/>
            <a:ext cx="685042" cy="600052"/>
          </a:xfrm>
          <a:prstGeom prst="rect">
            <a:avLst/>
          </a:prstGeom>
        </p:spPr>
      </p:pic>
      <p:pic>
        <p:nvPicPr>
          <p:cNvPr id="5" name="Picture 4"/>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391014" y="82367"/>
            <a:ext cx="622620" cy="600051"/>
          </a:xfrm>
          <a:prstGeom prst="rect">
            <a:avLst/>
          </a:prstGeom>
        </p:spPr>
      </p:pic>
    </p:spTree>
    <p:extLst>
      <p:ext uri="{BB962C8B-B14F-4D97-AF65-F5344CB8AC3E}">
        <p14:creationId xmlns:p14="http://schemas.microsoft.com/office/powerpoint/2010/main" val="1575647440"/>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Lst>
  <p:hf hdr="0" ftr="0" dt="0"/>
  <p:txStyles>
    <p:titleStyle>
      <a:lvl1pPr algn="ctr" defTabSz="914400" rtl="0" eaLnBrk="1" latinLnBrk="0" hangingPunct="1">
        <a:spcBef>
          <a:spcPct val="0"/>
        </a:spcBef>
        <a:buNone/>
        <a:defRPr sz="2400" b="0"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p:txBody>
          <a:bodyPr/>
          <a:lstStyle/>
          <a:p>
            <a:r>
              <a:rPr lang="en-US" dirty="0"/>
              <a:t>UNCLASSIFIED</a:t>
            </a:r>
          </a:p>
        </p:txBody>
      </p:sp>
      <p:sp>
        <p:nvSpPr>
          <p:cNvPr id="6" name="Text Placeholder 5"/>
          <p:cNvSpPr>
            <a:spLocks noGrp="1"/>
          </p:cNvSpPr>
          <p:nvPr>
            <p:ph type="body" sz="quarter" idx="10"/>
          </p:nvPr>
        </p:nvSpPr>
        <p:spPr>
          <a:xfrm>
            <a:off x="95250" y="5793175"/>
            <a:ext cx="5439240" cy="308938"/>
          </a:xfrm>
        </p:spPr>
        <p:txBody>
          <a:bodyPr/>
          <a:lstStyle/>
          <a:p>
            <a:r>
              <a:rPr lang="en-US" dirty="0"/>
              <a:t>06 NOV 2020</a:t>
            </a:r>
          </a:p>
        </p:txBody>
      </p:sp>
      <p:sp>
        <p:nvSpPr>
          <p:cNvPr id="7" name="Text Placeholder 6"/>
          <p:cNvSpPr>
            <a:spLocks noGrp="1"/>
          </p:cNvSpPr>
          <p:nvPr>
            <p:ph type="body" sz="quarter" idx="11"/>
          </p:nvPr>
        </p:nvSpPr>
        <p:spPr>
          <a:xfrm>
            <a:off x="95250" y="6119048"/>
            <a:ext cx="9761717" cy="413736"/>
          </a:xfrm>
        </p:spPr>
        <p:txBody>
          <a:bodyPr>
            <a:normAutofit fontScale="92500" lnSpcReduction="10000"/>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Easily Automating R Scripts on Windows</a:t>
            </a:r>
            <a:endParaRPr lang="en-US" dirty="0"/>
          </a:p>
        </p:txBody>
      </p:sp>
      <p:sp>
        <p:nvSpPr>
          <p:cNvPr id="9" name="Text Placeholder 8"/>
          <p:cNvSpPr>
            <a:spLocks noGrp="1"/>
          </p:cNvSpPr>
          <p:nvPr>
            <p:ph type="body" sz="quarter" idx="15"/>
          </p:nvPr>
        </p:nvSpPr>
        <p:spPr>
          <a:xfrm>
            <a:off x="95250" y="6532784"/>
            <a:ext cx="10260339" cy="325216"/>
          </a:xfrm>
        </p:spPr>
        <p:txBody>
          <a:bodyPr/>
          <a:lstStyle/>
          <a:p>
            <a:r>
              <a:rPr lang="en-US" dirty="0"/>
              <a:t>James R. Cutler, NETCOM Data Science Directorate</a:t>
            </a:r>
          </a:p>
        </p:txBody>
      </p:sp>
      <p:sp>
        <p:nvSpPr>
          <p:cNvPr id="11" name="Text Placeholder 5">
            <a:extLst>
              <a:ext uri="{FF2B5EF4-FFF2-40B4-BE49-F238E27FC236}">
                <a16:creationId xmlns:a16="http://schemas.microsoft.com/office/drawing/2014/main" id="{A640EEE3-8447-46E3-8C19-DE27F695D6AA}"/>
              </a:ext>
            </a:extLst>
          </p:cNvPr>
          <p:cNvSpPr txBox="1">
            <a:spLocks/>
          </p:cNvSpPr>
          <p:nvPr/>
        </p:nvSpPr>
        <p:spPr>
          <a:xfrm>
            <a:off x="10145695" y="6532784"/>
            <a:ext cx="2046305" cy="308938"/>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1600" b="1" kern="1200" baseline="0">
                <a:solidFill>
                  <a:schemeClr val="bg1"/>
                </a:solidFill>
                <a:latin typeface="Arial" panose="020B0604020202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 Public Release</a:t>
            </a:r>
          </a:p>
        </p:txBody>
      </p:sp>
    </p:spTree>
    <p:extLst>
      <p:ext uri="{BB962C8B-B14F-4D97-AF65-F5344CB8AC3E}">
        <p14:creationId xmlns:p14="http://schemas.microsoft.com/office/powerpoint/2010/main" val="315070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Write Your R Functions the Same as Always</a:t>
            </a:r>
          </a:p>
        </p:txBody>
      </p:sp>
      <p:sp>
        <p:nvSpPr>
          <p:cNvPr id="3" name="Slide Number Placeholder 2"/>
          <p:cNvSpPr>
            <a:spLocks noGrp="1"/>
          </p:cNvSpPr>
          <p:nvPr>
            <p:ph type="sldNum" sz="quarter" idx="12"/>
          </p:nvPr>
        </p:nvSpPr>
        <p:spPr/>
        <p:txBody>
          <a:bodyPr/>
          <a:lstStyle/>
          <a:p>
            <a:fld id="{7C7C87C5-DC3D-41C1-9D3F-A0A5564027B4}" type="slidenum">
              <a:rPr lang="en-US" smtClean="0"/>
              <a:pPr/>
              <a:t>10</a:t>
            </a:fld>
            <a:endParaRPr lang="en-US"/>
          </a:p>
        </p:txBody>
      </p:sp>
      <p:sp>
        <p:nvSpPr>
          <p:cNvPr id="4" name="Content Placeholder 3"/>
          <p:cNvSpPr>
            <a:spLocks noGrp="1"/>
          </p:cNvSpPr>
          <p:nvPr>
            <p:ph sz="quarter" idx="13"/>
          </p:nvPr>
        </p:nvSpPr>
        <p:spPr>
          <a:xfrm>
            <a:off x="224367" y="1035050"/>
            <a:ext cx="6822147" cy="5321302"/>
          </a:xfrm>
        </p:spPr>
        <p:txBody>
          <a:bodyPr>
            <a:normAutofit/>
          </a:bodyPr>
          <a:lstStyle/>
          <a:p>
            <a:r>
              <a:rPr lang="en-US" dirty="0"/>
              <a:t>Here are the definitions of the Hello() and Goodbye() functions we’ve been using.</a:t>
            </a:r>
          </a:p>
          <a:p>
            <a:r>
              <a:rPr lang="en-US" dirty="0"/>
              <a:t>They are no different from any other R function.</a:t>
            </a:r>
          </a:p>
          <a:p>
            <a:pPr lvl="1"/>
            <a:r>
              <a:rPr lang="en-US" dirty="0"/>
              <a:t>Note that each time we ran Hello() from the command line, the adjective was “beautiful” but on the R console it is “</a:t>
            </a:r>
            <a:r>
              <a:rPr lang="en-US" dirty="0">
                <a:solidFill>
                  <a:srgbClr val="00B0F0"/>
                </a:solidFill>
              </a:rPr>
              <a:t>wonderful</a:t>
            </a:r>
            <a:r>
              <a:rPr lang="en-US" dirty="0"/>
              <a:t>”.</a:t>
            </a:r>
          </a:p>
          <a:p>
            <a:r>
              <a:rPr lang="en-US" dirty="0"/>
              <a:t>I use the magic function to set up everything needed by the other functions whether they’re running in </a:t>
            </a:r>
            <a:r>
              <a:rPr lang="en-US" dirty="0" err="1"/>
              <a:t>RStudio</a:t>
            </a:r>
            <a:r>
              <a:rPr lang="en-US" dirty="0"/>
              <a:t> or from the command prompt.</a:t>
            </a:r>
          </a:p>
          <a:p>
            <a:r>
              <a:rPr lang="en-US" b="1" u="sng" dirty="0">
                <a:solidFill>
                  <a:srgbClr val="FF0000"/>
                </a:solidFill>
              </a:rPr>
              <a:t>Again, ALL your code should live inside a function</a:t>
            </a:r>
            <a:r>
              <a:rPr lang="en-US" dirty="0"/>
              <a:t>.</a:t>
            </a:r>
          </a:p>
        </p:txBody>
      </p:sp>
      <p:sp>
        <p:nvSpPr>
          <p:cNvPr id="5" name="Text Placeholder 4"/>
          <p:cNvSpPr>
            <a:spLocks noGrp="1"/>
          </p:cNvSpPr>
          <p:nvPr>
            <p:ph type="body" sz="quarter" idx="14"/>
          </p:nvPr>
        </p:nvSpPr>
        <p:spPr/>
        <p:txBody>
          <a:bodyPr>
            <a:normAutofit fontScale="77500" lnSpcReduction="20000"/>
          </a:bodyPr>
          <a:lstStyle/>
          <a:p>
            <a:endParaRPr lang="en-US"/>
          </a:p>
        </p:txBody>
      </p:sp>
      <p:pic>
        <p:nvPicPr>
          <p:cNvPr id="8" name="Picture 7"/>
          <p:cNvPicPr>
            <a:picLocks noChangeAspect="1"/>
          </p:cNvPicPr>
          <p:nvPr/>
        </p:nvPicPr>
        <p:blipFill>
          <a:blip r:embed="rId2"/>
          <a:stretch>
            <a:fillRect/>
          </a:stretch>
        </p:blipFill>
        <p:spPr>
          <a:xfrm>
            <a:off x="7046514" y="2082203"/>
            <a:ext cx="3211234" cy="989992"/>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7046513" y="1000351"/>
            <a:ext cx="3211235" cy="1016574"/>
          </a:xfrm>
          <a:prstGeom prst="rect">
            <a:avLst/>
          </a:prstGeom>
          <a:ln>
            <a:solidFill>
              <a:schemeClr val="accent1"/>
            </a:solidFill>
          </a:ln>
        </p:spPr>
      </p:pic>
      <p:sp>
        <p:nvSpPr>
          <p:cNvPr id="10" name="Content Placeholder 3"/>
          <p:cNvSpPr txBox="1">
            <a:spLocks/>
          </p:cNvSpPr>
          <p:nvPr/>
        </p:nvSpPr>
        <p:spPr>
          <a:xfrm>
            <a:off x="7046513" y="3167899"/>
            <a:ext cx="4819020" cy="3154396"/>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b="1" u="sng" dirty="0" err="1">
                <a:solidFill>
                  <a:srgbClr val="00B0F0"/>
                </a:solidFill>
              </a:rPr>
              <a:t>bRscript</a:t>
            </a:r>
            <a:r>
              <a:rPr lang="en-US" dirty="0"/>
              <a:t> is a global R variable your code can use to determine whether it is running as a script.  </a:t>
            </a:r>
          </a:p>
          <a:p>
            <a:pPr marL="285750" indent="-285750"/>
            <a:r>
              <a:rPr lang="en-US" b="1" u="sng" dirty="0" err="1">
                <a:solidFill>
                  <a:srgbClr val="339933"/>
                </a:solidFill>
              </a:rPr>
              <a:t>eConst</a:t>
            </a:r>
            <a:r>
              <a:rPr lang="en-US" dirty="0"/>
              <a:t> is a global R </a:t>
            </a:r>
            <a:r>
              <a:rPr lang="en-US" u="sng" dirty="0"/>
              <a:t>environment</a:t>
            </a:r>
            <a:r>
              <a:rPr lang="en-US" dirty="0"/>
              <a:t> created by the magic function.</a:t>
            </a:r>
          </a:p>
          <a:p>
            <a:pPr marL="685800" lvl="1"/>
            <a:r>
              <a:rPr lang="en-US" sz="1900" dirty="0"/>
              <a:t>You can put whatever you wish in it</a:t>
            </a:r>
            <a:endParaRPr lang="en-US" dirty="0"/>
          </a:p>
          <a:p>
            <a:pPr marL="285750" indent="-285750"/>
            <a:r>
              <a:rPr lang="en-US" dirty="0"/>
              <a:t>You do NOT need to use these.</a:t>
            </a:r>
          </a:p>
        </p:txBody>
      </p:sp>
    </p:spTree>
    <p:extLst>
      <p:ext uri="{BB962C8B-B14F-4D97-AF65-F5344CB8AC3E}">
        <p14:creationId xmlns:p14="http://schemas.microsoft.com/office/powerpoint/2010/main" val="581157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Scheduler</a:t>
            </a:r>
          </a:p>
        </p:txBody>
      </p:sp>
      <p:sp>
        <p:nvSpPr>
          <p:cNvPr id="3" name="Slide Number Placeholder 2"/>
          <p:cNvSpPr>
            <a:spLocks noGrp="1"/>
          </p:cNvSpPr>
          <p:nvPr>
            <p:ph type="sldNum" sz="quarter" idx="12"/>
          </p:nvPr>
        </p:nvSpPr>
        <p:spPr/>
        <p:txBody>
          <a:bodyPr/>
          <a:lstStyle/>
          <a:p>
            <a:fld id="{7C7C87C5-DC3D-41C1-9D3F-A0A5564027B4}" type="slidenum">
              <a:rPr lang="en-US" smtClean="0"/>
              <a:pPr/>
              <a:t>11</a:t>
            </a:fld>
            <a:endParaRPr lang="en-US"/>
          </a:p>
        </p:txBody>
      </p:sp>
      <p:sp>
        <p:nvSpPr>
          <p:cNvPr id="4" name="Content Placeholder 3"/>
          <p:cNvSpPr>
            <a:spLocks noGrp="1"/>
          </p:cNvSpPr>
          <p:nvPr>
            <p:ph sz="quarter" idx="13"/>
          </p:nvPr>
        </p:nvSpPr>
        <p:spPr/>
        <p:txBody>
          <a:bodyPr>
            <a:normAutofit lnSpcReduction="10000"/>
          </a:bodyPr>
          <a:lstStyle/>
          <a:p>
            <a:r>
              <a:rPr lang="en-US" dirty="0"/>
              <a:t>On a government computer you almost certainly do not have access to the Windows Task Scheduler app.  If you can get access use the following as the command:</a:t>
            </a:r>
          </a:p>
          <a:p>
            <a:r>
              <a:rPr lang="en-US" dirty="0"/>
              <a:t>cmd.exe /S /C "</a:t>
            </a:r>
            <a:r>
              <a:rPr lang="en-US" dirty="0">
                <a:solidFill>
                  <a:srgbClr val="00B050"/>
                </a:solidFill>
              </a:rPr>
              <a:t>...</a:t>
            </a:r>
            <a:r>
              <a:rPr lang="en-US" dirty="0"/>
              <a:t>" where </a:t>
            </a:r>
            <a:r>
              <a:rPr lang="en-US" dirty="0">
                <a:solidFill>
                  <a:srgbClr val="00B050"/>
                </a:solidFill>
              </a:rPr>
              <a:t>…</a:t>
            </a:r>
            <a:r>
              <a:rPr lang="en-US" dirty="0"/>
              <a:t> is the command you typed on the command prompt EXACTLY as you typed it on the command prompt.  In other words, you don’t double up double quotes or make any other changes.</a:t>
            </a:r>
          </a:p>
          <a:p>
            <a:r>
              <a:rPr lang="en-US" dirty="0"/>
              <a:t>If your command prompt version is: </a:t>
            </a:r>
          </a:p>
          <a:p>
            <a:pPr marL="0" indent="0">
              <a:buNone/>
            </a:pPr>
            <a:r>
              <a:rPr lang="en-US" dirty="0">
                <a:solidFill>
                  <a:srgbClr val="00B050"/>
                </a:solidFill>
              </a:rPr>
              <a:t>"%</a:t>
            </a:r>
            <a:r>
              <a:rPr lang="en-US" dirty="0" err="1">
                <a:solidFill>
                  <a:srgbClr val="00B050"/>
                </a:solidFill>
              </a:rPr>
              <a:t>xRexe</a:t>
            </a:r>
            <a:r>
              <a:rPr lang="en-US" dirty="0">
                <a:solidFill>
                  <a:srgbClr val="00B050"/>
                </a:solidFill>
              </a:rPr>
              <a:t>%" "%</a:t>
            </a:r>
            <a:r>
              <a:rPr lang="en-US" dirty="0" err="1">
                <a:solidFill>
                  <a:srgbClr val="00B050"/>
                </a:solidFill>
              </a:rPr>
              <a:t>MyScriptPath</a:t>
            </a:r>
            <a:r>
              <a:rPr lang="en-US" dirty="0">
                <a:solidFill>
                  <a:srgbClr val="00B050"/>
                </a:solidFill>
              </a:rPr>
              <a:t>%" --</a:t>
            </a:r>
            <a:r>
              <a:rPr lang="en-US" dirty="0" err="1">
                <a:solidFill>
                  <a:srgbClr val="00B050"/>
                </a:solidFill>
              </a:rPr>
              <a:t>RscriptRun</a:t>
            </a:r>
            <a:r>
              <a:rPr lang="en-US" dirty="0">
                <a:solidFill>
                  <a:srgbClr val="00B050"/>
                </a:solidFill>
              </a:rPr>
              <a:t>="%</a:t>
            </a:r>
            <a:r>
              <a:rPr lang="en-US" dirty="0" err="1">
                <a:solidFill>
                  <a:srgbClr val="00B050"/>
                </a:solidFill>
              </a:rPr>
              <a:t>MyCall</a:t>
            </a:r>
            <a:r>
              <a:rPr lang="en-US" dirty="0">
                <a:solidFill>
                  <a:srgbClr val="00B050"/>
                </a:solidFill>
              </a:rPr>
              <a:t>%"</a:t>
            </a:r>
            <a:r>
              <a:rPr lang="en-US" dirty="0"/>
              <a:t> </a:t>
            </a:r>
          </a:p>
          <a:p>
            <a:r>
              <a:rPr lang="en-US" dirty="0"/>
              <a:t>Then your Task Scheduler app command is:</a:t>
            </a:r>
          </a:p>
          <a:p>
            <a:pPr marL="0" indent="0">
              <a:buNone/>
            </a:pPr>
            <a:r>
              <a:rPr lang="en-US" dirty="0">
                <a:solidFill>
                  <a:srgbClr val="00B050"/>
                </a:solidFill>
              </a:rPr>
              <a:t>cmd.exe </a:t>
            </a:r>
            <a:r>
              <a:rPr lang="en-US" dirty="0">
                <a:solidFill>
                  <a:srgbClr val="FF0000"/>
                </a:solidFill>
              </a:rPr>
              <a:t>/S </a:t>
            </a:r>
            <a:r>
              <a:rPr lang="en-US" dirty="0">
                <a:solidFill>
                  <a:srgbClr val="00B050"/>
                </a:solidFill>
              </a:rPr>
              <a:t>/C ""%</a:t>
            </a:r>
            <a:r>
              <a:rPr lang="en-US" dirty="0" err="1">
                <a:solidFill>
                  <a:srgbClr val="00B050"/>
                </a:solidFill>
              </a:rPr>
              <a:t>xRexe</a:t>
            </a:r>
            <a:r>
              <a:rPr lang="en-US" dirty="0">
                <a:solidFill>
                  <a:srgbClr val="00B050"/>
                </a:solidFill>
              </a:rPr>
              <a:t>%" "%</a:t>
            </a:r>
            <a:r>
              <a:rPr lang="en-US" dirty="0" err="1">
                <a:solidFill>
                  <a:srgbClr val="00B050"/>
                </a:solidFill>
              </a:rPr>
              <a:t>MyScriptPath</a:t>
            </a:r>
            <a:r>
              <a:rPr lang="en-US" dirty="0">
                <a:solidFill>
                  <a:srgbClr val="00B050"/>
                </a:solidFill>
              </a:rPr>
              <a:t>%" --</a:t>
            </a:r>
            <a:r>
              <a:rPr lang="en-US" dirty="0" err="1">
                <a:solidFill>
                  <a:srgbClr val="00B050"/>
                </a:solidFill>
              </a:rPr>
              <a:t>RscriptRun</a:t>
            </a:r>
            <a:r>
              <a:rPr lang="en-US" dirty="0">
                <a:solidFill>
                  <a:srgbClr val="00B050"/>
                </a:solidFill>
              </a:rPr>
              <a:t>="%</a:t>
            </a:r>
            <a:r>
              <a:rPr lang="en-US" dirty="0" err="1">
                <a:solidFill>
                  <a:srgbClr val="00B050"/>
                </a:solidFill>
              </a:rPr>
              <a:t>MyCall</a:t>
            </a:r>
            <a:r>
              <a:rPr lang="en-US" dirty="0">
                <a:solidFill>
                  <a:srgbClr val="00B050"/>
                </a:solidFill>
              </a:rPr>
              <a:t>%""</a:t>
            </a:r>
            <a:r>
              <a:rPr lang="en-US" dirty="0"/>
              <a:t> </a:t>
            </a:r>
          </a:p>
          <a:p>
            <a:pPr lvl="1"/>
            <a:r>
              <a:rPr lang="en-US" dirty="0"/>
              <a:t>Note the double double-quotes before </a:t>
            </a:r>
            <a:r>
              <a:rPr lang="en-US" dirty="0">
                <a:solidFill>
                  <a:srgbClr val="00B050"/>
                </a:solidFill>
              </a:rPr>
              <a:t>%</a:t>
            </a:r>
            <a:r>
              <a:rPr lang="en-US" dirty="0" err="1">
                <a:solidFill>
                  <a:srgbClr val="00B050"/>
                </a:solidFill>
              </a:rPr>
              <a:t>xRexe</a:t>
            </a:r>
            <a:r>
              <a:rPr lang="en-US" dirty="0">
                <a:solidFill>
                  <a:srgbClr val="00B050"/>
                </a:solidFill>
              </a:rPr>
              <a:t>%</a:t>
            </a:r>
            <a:r>
              <a:rPr lang="en-US" dirty="0"/>
              <a:t> and after </a:t>
            </a:r>
            <a:r>
              <a:rPr lang="en-US" dirty="0">
                <a:solidFill>
                  <a:srgbClr val="00B050"/>
                </a:solidFill>
              </a:rPr>
              <a:t>%</a:t>
            </a:r>
            <a:r>
              <a:rPr lang="en-US" dirty="0" err="1">
                <a:solidFill>
                  <a:srgbClr val="00B050"/>
                </a:solidFill>
              </a:rPr>
              <a:t>MyCall</a:t>
            </a:r>
            <a:r>
              <a:rPr lang="en-US" dirty="0">
                <a:solidFill>
                  <a:srgbClr val="00B050"/>
                </a:solidFill>
              </a:rPr>
              <a:t>%</a:t>
            </a:r>
          </a:p>
          <a:p>
            <a:r>
              <a:rPr lang="en-US" dirty="0"/>
              <a:t>NOTE: If you set up your scheduled task to run under the system account, then any environment variables you use must be defined for </a:t>
            </a:r>
            <a:r>
              <a:rPr lang="en-US" b="1" u="sng" dirty="0"/>
              <a:t>all users</a:t>
            </a:r>
            <a:r>
              <a:rPr lang="en-US" dirty="0"/>
              <a:t> and network shares and SUBST drives will not be available.</a:t>
            </a:r>
          </a:p>
        </p:txBody>
      </p:sp>
      <p:sp>
        <p:nvSpPr>
          <p:cNvPr id="5" name="Text Placeholder 4"/>
          <p:cNvSpPr>
            <a:spLocks noGrp="1"/>
          </p:cNvSpPr>
          <p:nvPr>
            <p:ph type="body" sz="quarter" idx="14"/>
          </p:nvPr>
        </p:nvSpPr>
        <p:spPr/>
        <p:txBody>
          <a:bodyPr>
            <a:normAutofit fontScale="77500" lnSpcReduction="20000"/>
          </a:bodyPr>
          <a:lstStyle/>
          <a:p>
            <a:endParaRPr lang="en-US"/>
          </a:p>
        </p:txBody>
      </p:sp>
    </p:spTree>
    <p:extLst>
      <p:ext uri="{BB962C8B-B14F-4D97-AF65-F5344CB8AC3E}">
        <p14:creationId xmlns:p14="http://schemas.microsoft.com/office/powerpoint/2010/main" val="807191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sample01.bat</a:t>
            </a:r>
          </a:p>
        </p:txBody>
      </p:sp>
      <p:sp>
        <p:nvSpPr>
          <p:cNvPr id="3" name="Slide Number Placeholder 2"/>
          <p:cNvSpPr>
            <a:spLocks noGrp="1"/>
          </p:cNvSpPr>
          <p:nvPr>
            <p:ph type="sldNum" sz="quarter" idx="12"/>
          </p:nvPr>
        </p:nvSpPr>
        <p:spPr/>
        <p:txBody>
          <a:bodyPr/>
          <a:lstStyle/>
          <a:p>
            <a:fld id="{7C7C87C5-DC3D-41C1-9D3F-A0A5564027B4}" type="slidenum">
              <a:rPr lang="en-US" smtClean="0"/>
              <a:pPr/>
              <a:t>12</a:t>
            </a:fld>
            <a:endParaRPr lang="en-US"/>
          </a:p>
        </p:txBody>
      </p:sp>
      <p:sp>
        <p:nvSpPr>
          <p:cNvPr id="4" name="Content Placeholder 3"/>
          <p:cNvSpPr>
            <a:spLocks noGrp="1"/>
          </p:cNvSpPr>
          <p:nvPr>
            <p:ph sz="quarter" idx="13"/>
          </p:nvPr>
        </p:nvSpPr>
        <p:spPr/>
        <p:txBody>
          <a:bodyPr/>
          <a:lstStyle/>
          <a:p>
            <a:r>
              <a:rPr lang="en-US" dirty="0"/>
              <a:t>In the supplied code, this is named sample01.txt because government computers can be persnickety about files with the .BAT extension.</a:t>
            </a:r>
          </a:p>
          <a:p>
            <a:r>
              <a:rPr lang="en-US" dirty="0"/>
              <a:t>You generally cannot run batch files on government computers but, if you can, this is a nice wrapper.</a:t>
            </a:r>
          </a:p>
          <a:p>
            <a:r>
              <a:rPr lang="en-US" dirty="0"/>
              <a:t>Features</a:t>
            </a:r>
          </a:p>
          <a:p>
            <a:pPr lvl="1"/>
            <a:r>
              <a:rPr lang="en-US" dirty="0"/>
              <a:t>Allows you to run multiple instances of your script simultaneously </a:t>
            </a:r>
            <a:r>
              <a:rPr lang="en-US"/>
              <a:t>and concurrently </a:t>
            </a:r>
            <a:r>
              <a:rPr lang="en-US" dirty="0"/>
              <a:t>modify it in RStudio</a:t>
            </a:r>
          </a:p>
          <a:p>
            <a:pPr lvl="1"/>
            <a:r>
              <a:rPr lang="en-US" dirty="0"/>
              <a:t>Automatically creates a unique log file with a descriptive name for each run and does the piping for you</a:t>
            </a:r>
          </a:p>
          <a:p>
            <a:r>
              <a:rPr lang="en-US" dirty="0"/>
              <a:t>At home, I have a customized copy for each script and pass the function and arguments as parameters rather than hard coding them in the script.</a:t>
            </a:r>
          </a:p>
          <a:p>
            <a:r>
              <a:rPr lang="en-US" dirty="0"/>
              <a:t>It is dumbed down to work on government machines.  If you cannot run batch files, copy the entire contents to the clipboard and paste into a command prompt.</a:t>
            </a:r>
          </a:p>
          <a:p>
            <a:pPr lvl="1"/>
            <a:endParaRPr lang="en-US" dirty="0"/>
          </a:p>
        </p:txBody>
      </p:sp>
      <p:sp>
        <p:nvSpPr>
          <p:cNvPr id="5" name="Text Placeholder 4"/>
          <p:cNvSpPr>
            <a:spLocks noGrp="1"/>
          </p:cNvSpPr>
          <p:nvPr>
            <p:ph type="body" sz="quarter" idx="14"/>
          </p:nvPr>
        </p:nvSpPr>
        <p:spPr/>
        <p:txBody>
          <a:bodyPr>
            <a:normAutofit fontScale="77500" lnSpcReduction="20000"/>
          </a:bodyPr>
          <a:lstStyle/>
          <a:p>
            <a:endParaRPr lang="en-US"/>
          </a:p>
        </p:txBody>
      </p:sp>
    </p:spTree>
    <p:extLst>
      <p:ext uri="{BB962C8B-B14F-4D97-AF65-F5344CB8AC3E}">
        <p14:creationId xmlns:p14="http://schemas.microsoft.com/office/powerpoint/2010/main" val="474067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61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Slide Number Placeholder 2"/>
          <p:cNvSpPr>
            <a:spLocks noGrp="1"/>
          </p:cNvSpPr>
          <p:nvPr>
            <p:ph type="sldNum" sz="quarter" idx="12"/>
          </p:nvPr>
        </p:nvSpPr>
        <p:spPr/>
        <p:txBody>
          <a:bodyPr/>
          <a:lstStyle/>
          <a:p>
            <a:fld id="{7C7C87C5-DC3D-41C1-9D3F-A0A5564027B4}" type="slidenum">
              <a:rPr lang="en-US" smtClean="0"/>
              <a:pPr/>
              <a:t>2</a:t>
            </a:fld>
            <a:endParaRPr lang="en-US"/>
          </a:p>
        </p:txBody>
      </p:sp>
      <p:sp>
        <p:nvSpPr>
          <p:cNvPr id="4" name="Content Placeholder 3"/>
          <p:cNvSpPr>
            <a:spLocks noGrp="1"/>
          </p:cNvSpPr>
          <p:nvPr>
            <p:ph sz="quarter" idx="13"/>
          </p:nvPr>
        </p:nvSpPr>
        <p:spPr/>
        <p:txBody>
          <a:bodyPr/>
          <a:lstStyle/>
          <a:p>
            <a:pPr marL="285750" indent="-285750"/>
            <a:r>
              <a:rPr lang="en-US" dirty="0"/>
              <a:t>Calling Your Script from the Command Line</a:t>
            </a:r>
            <a:endParaRPr lang="en-US" sz="2400" dirty="0"/>
          </a:p>
          <a:p>
            <a:pPr marL="285750" indent="-285750"/>
            <a:r>
              <a:rPr lang="en-US" dirty="0"/>
              <a:t>Sample Invocations</a:t>
            </a:r>
          </a:p>
          <a:p>
            <a:pPr marL="285750" indent="-285750"/>
            <a:r>
              <a:rPr lang="en-US" dirty="0"/>
              <a:t>Setting an Environment Variable for Easier Invocations</a:t>
            </a:r>
          </a:p>
          <a:p>
            <a:pPr marL="285750" indent="-285750"/>
            <a:r>
              <a:rPr lang="en-US" dirty="0"/>
              <a:t>Using Environment Variables</a:t>
            </a:r>
          </a:p>
          <a:p>
            <a:pPr marL="285750" indent="-285750"/>
            <a:r>
              <a:rPr lang="en-US" dirty="0"/>
              <a:t>Invoking Non-functions and Seeing Errors</a:t>
            </a:r>
          </a:p>
          <a:p>
            <a:pPr marL="285750" indent="-285750"/>
            <a:r>
              <a:rPr lang="en-US" dirty="0"/>
              <a:t>You Can Pipe the Output</a:t>
            </a:r>
          </a:p>
          <a:p>
            <a:pPr marL="285750" indent="-285750"/>
            <a:r>
              <a:rPr lang="en-US" dirty="0"/>
              <a:t>The Magic on the R side: the Setup() function</a:t>
            </a:r>
          </a:p>
          <a:p>
            <a:pPr marL="285750" indent="-285750"/>
            <a:r>
              <a:rPr lang="en-US" dirty="0"/>
              <a:t>You Write Your R Functions the Same as Always</a:t>
            </a:r>
          </a:p>
          <a:p>
            <a:pPr marL="285750" indent="-285750"/>
            <a:r>
              <a:rPr lang="en-US" dirty="0"/>
              <a:t>Task Scheduler</a:t>
            </a:r>
          </a:p>
          <a:p>
            <a:pPr marL="285750" indent="-285750"/>
            <a:r>
              <a:rPr lang="en-US" dirty="0"/>
              <a:t>sample01.bat</a:t>
            </a:r>
            <a:endParaRPr lang="en-US" sz="2400" dirty="0"/>
          </a:p>
          <a:p>
            <a:pPr marL="285750" indent="-285750">
              <a:buFont typeface="Arial" panose="020B0604020202020204" pitchFamily="34" charset="0"/>
              <a:buChar char="•"/>
            </a:pPr>
            <a:r>
              <a:rPr lang="en-US" sz="2400" dirty="0"/>
              <a:t>Questions</a:t>
            </a:r>
          </a:p>
          <a:p>
            <a:endParaRPr lang="en-US" dirty="0"/>
          </a:p>
        </p:txBody>
      </p:sp>
      <p:sp>
        <p:nvSpPr>
          <p:cNvPr id="5" name="Text Placeholder 4"/>
          <p:cNvSpPr>
            <a:spLocks noGrp="1"/>
          </p:cNvSpPr>
          <p:nvPr>
            <p:ph type="body" sz="quarter" idx="14"/>
          </p:nvPr>
        </p:nvSpPr>
        <p:spPr/>
        <p:txBody>
          <a:bodyPr>
            <a:normAutofit fontScale="77500" lnSpcReduction="20000"/>
          </a:bodyPr>
          <a:lstStyle/>
          <a:p>
            <a:endParaRPr lang="en-US"/>
          </a:p>
        </p:txBody>
      </p:sp>
    </p:spTree>
    <p:extLst>
      <p:ext uri="{BB962C8B-B14F-4D97-AF65-F5344CB8AC3E}">
        <p14:creationId xmlns:p14="http://schemas.microsoft.com/office/powerpoint/2010/main" val="347732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Your Script from the Command Line</a:t>
            </a:r>
          </a:p>
        </p:txBody>
      </p:sp>
      <p:sp>
        <p:nvSpPr>
          <p:cNvPr id="3" name="Slide Number Placeholder 2"/>
          <p:cNvSpPr>
            <a:spLocks noGrp="1"/>
          </p:cNvSpPr>
          <p:nvPr>
            <p:ph type="sldNum" sz="quarter" idx="12"/>
          </p:nvPr>
        </p:nvSpPr>
        <p:spPr/>
        <p:txBody>
          <a:bodyPr/>
          <a:lstStyle/>
          <a:p>
            <a:fld id="{7C7C87C5-DC3D-41C1-9D3F-A0A5564027B4}" type="slidenum">
              <a:rPr lang="en-US" smtClean="0"/>
              <a:pPr/>
              <a:t>3</a:t>
            </a:fld>
            <a:endParaRPr lang="en-US"/>
          </a:p>
        </p:txBody>
      </p:sp>
      <p:sp>
        <p:nvSpPr>
          <p:cNvPr id="4" name="Content Placeholder 3"/>
          <p:cNvSpPr>
            <a:spLocks noGrp="1"/>
          </p:cNvSpPr>
          <p:nvPr>
            <p:ph sz="quarter" idx="13"/>
          </p:nvPr>
        </p:nvSpPr>
        <p:spPr/>
        <p:txBody>
          <a:bodyPr/>
          <a:lstStyle/>
          <a:p>
            <a:r>
              <a:rPr lang="en-US" dirty="0">
                <a:solidFill>
                  <a:srgbClr val="FF0000"/>
                </a:solidFill>
              </a:rPr>
              <a:t>"C:\Program Files\R\R-3.5.2\bin\x64\Rscript.exe" </a:t>
            </a:r>
            <a:r>
              <a:rPr lang="en-US" dirty="0">
                <a:solidFill>
                  <a:srgbClr val="7030A0"/>
                </a:solidFill>
              </a:rPr>
              <a:t>"C:\Army\SourceCode\R\RscriptCallFromCommandLine\sample01.r"</a:t>
            </a:r>
            <a:r>
              <a:rPr lang="en-US" dirty="0"/>
              <a:t> </a:t>
            </a:r>
            <a:br>
              <a:rPr lang="en-US" dirty="0"/>
            </a:br>
            <a:r>
              <a:rPr lang="en-US" dirty="0">
                <a:solidFill>
                  <a:srgbClr val="00B050"/>
                </a:solidFill>
              </a:rPr>
              <a:t>--</a:t>
            </a:r>
            <a:r>
              <a:rPr lang="en-US" dirty="0" err="1">
                <a:solidFill>
                  <a:srgbClr val="00B050"/>
                </a:solidFill>
              </a:rPr>
              <a:t>RscriptRun</a:t>
            </a:r>
            <a:r>
              <a:rPr lang="en-US" dirty="0">
                <a:solidFill>
                  <a:srgbClr val="00B050"/>
                </a:solidFill>
              </a:rPr>
              <a:t>="Goodbye('Earth')" </a:t>
            </a:r>
          </a:p>
          <a:p>
            <a:pPr marL="0" indent="0" algn="ctr">
              <a:buNone/>
            </a:pPr>
            <a:r>
              <a:rPr lang="en-US" dirty="0">
                <a:solidFill>
                  <a:srgbClr val="00B050"/>
                </a:solidFill>
              </a:rPr>
              <a:t>---------------------------------------------------------------------------</a:t>
            </a:r>
          </a:p>
          <a:p>
            <a:r>
              <a:rPr lang="en-US" dirty="0">
                <a:solidFill>
                  <a:srgbClr val="FF0000"/>
                </a:solidFill>
              </a:rPr>
              <a:t>This is installed when you install R.  You have to find it on your hard drive.</a:t>
            </a:r>
          </a:p>
          <a:p>
            <a:r>
              <a:rPr lang="en-US" dirty="0">
                <a:solidFill>
                  <a:schemeClr val="accent4"/>
                </a:solidFill>
              </a:rPr>
              <a:t>This is the full path to your script file.</a:t>
            </a:r>
          </a:p>
          <a:p>
            <a:r>
              <a:rPr lang="en-US" b="1" u="sng" dirty="0">
                <a:solidFill>
                  <a:srgbClr val="00B050"/>
                </a:solidFill>
              </a:rPr>
              <a:t>--</a:t>
            </a:r>
            <a:r>
              <a:rPr lang="en-US" b="1" u="sng" dirty="0" err="1">
                <a:solidFill>
                  <a:srgbClr val="00B050"/>
                </a:solidFill>
              </a:rPr>
              <a:t>RscriptRun</a:t>
            </a:r>
            <a:r>
              <a:rPr lang="en-US" dirty="0">
                <a:solidFill>
                  <a:srgbClr val="00B050"/>
                </a:solidFill>
              </a:rPr>
              <a:t> is the flag that specifies what function to run in the script and what parameters to pass it.  You specify the value just as you would on the R console except you surround it with double-quotes.</a:t>
            </a:r>
          </a:p>
          <a:p>
            <a:pPr lvl="1"/>
            <a:r>
              <a:rPr lang="en-US" b="1" u="sng" dirty="0">
                <a:solidFill>
                  <a:srgbClr val="00B050"/>
                </a:solidFill>
              </a:rPr>
              <a:t>Goodbye()</a:t>
            </a:r>
            <a:r>
              <a:rPr lang="en-US" dirty="0">
                <a:solidFill>
                  <a:srgbClr val="00B050"/>
                </a:solidFill>
              </a:rPr>
              <a:t> is the function.</a:t>
            </a:r>
          </a:p>
          <a:p>
            <a:pPr lvl="1"/>
            <a:r>
              <a:rPr lang="en-US" b="1" u="sng" dirty="0">
                <a:solidFill>
                  <a:srgbClr val="00B050"/>
                </a:solidFill>
              </a:rPr>
              <a:t>'Earth'</a:t>
            </a:r>
            <a:r>
              <a:rPr lang="en-US" dirty="0">
                <a:solidFill>
                  <a:srgbClr val="00B050"/>
                </a:solidFill>
              </a:rPr>
              <a:t> is the argument passed to it.</a:t>
            </a:r>
          </a:p>
          <a:p>
            <a:pPr lvl="1"/>
            <a:r>
              <a:rPr lang="en-US" dirty="0">
                <a:solidFill>
                  <a:srgbClr val="00B050"/>
                </a:solidFill>
              </a:rPr>
              <a:t>Recommendation: use single quotes within the double-quotes</a:t>
            </a:r>
          </a:p>
          <a:p>
            <a:endParaRPr lang="en-US" dirty="0"/>
          </a:p>
        </p:txBody>
      </p:sp>
      <p:sp>
        <p:nvSpPr>
          <p:cNvPr id="5" name="Text Placeholder 4"/>
          <p:cNvSpPr>
            <a:spLocks noGrp="1"/>
          </p:cNvSpPr>
          <p:nvPr>
            <p:ph type="body" sz="quarter" idx="14"/>
          </p:nvPr>
        </p:nvSpPr>
        <p:spPr/>
        <p:txBody>
          <a:bodyPr>
            <a:normAutofit fontScale="77500" lnSpcReduction="20000"/>
          </a:bodyPr>
          <a:lstStyle/>
          <a:p>
            <a:endParaRPr lang="en-US"/>
          </a:p>
        </p:txBody>
      </p:sp>
    </p:spTree>
    <p:extLst>
      <p:ext uri="{BB962C8B-B14F-4D97-AF65-F5344CB8AC3E}">
        <p14:creationId xmlns:p14="http://schemas.microsoft.com/office/powerpoint/2010/main" val="219223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Invocations</a:t>
            </a:r>
          </a:p>
        </p:txBody>
      </p:sp>
      <p:sp>
        <p:nvSpPr>
          <p:cNvPr id="3" name="Slide Number Placeholder 2"/>
          <p:cNvSpPr>
            <a:spLocks noGrp="1"/>
          </p:cNvSpPr>
          <p:nvPr>
            <p:ph type="sldNum" sz="quarter" idx="12"/>
          </p:nvPr>
        </p:nvSpPr>
        <p:spPr/>
        <p:txBody>
          <a:bodyPr/>
          <a:lstStyle/>
          <a:p>
            <a:fld id="{7C7C87C5-DC3D-41C1-9D3F-A0A5564027B4}" type="slidenum">
              <a:rPr lang="en-US" smtClean="0"/>
              <a:pPr/>
              <a:t>4</a:t>
            </a:fld>
            <a:endParaRPr lang="en-US"/>
          </a:p>
        </p:txBody>
      </p:sp>
      <p:sp>
        <p:nvSpPr>
          <p:cNvPr id="5" name="Text Placeholder 4"/>
          <p:cNvSpPr>
            <a:spLocks noGrp="1"/>
          </p:cNvSpPr>
          <p:nvPr>
            <p:ph type="body" sz="quarter" idx="14"/>
          </p:nvPr>
        </p:nvSpPr>
        <p:spPr/>
        <p:txBody>
          <a:bodyPr>
            <a:normAutofit fontScale="77500" lnSpcReduction="20000"/>
          </a:bodyPr>
          <a:lstStyle/>
          <a:p>
            <a:endParaRPr lang="en-US"/>
          </a:p>
        </p:txBody>
      </p:sp>
      <p:pic>
        <p:nvPicPr>
          <p:cNvPr id="10" name="Content Placeholder 9"/>
          <p:cNvPicPr>
            <a:picLocks noGrp="1" noChangeAspect="1"/>
          </p:cNvPicPr>
          <p:nvPr>
            <p:ph sz="quarter" idx="13"/>
          </p:nvPr>
        </p:nvPicPr>
        <p:blipFill>
          <a:blip r:embed="rId2"/>
          <a:stretch>
            <a:fillRect/>
          </a:stretch>
        </p:blipFill>
        <p:spPr>
          <a:xfrm>
            <a:off x="6536684" y="1000995"/>
            <a:ext cx="5355157" cy="5321300"/>
          </a:xfrm>
          <a:prstGeom prst="rect">
            <a:avLst/>
          </a:prstGeom>
        </p:spPr>
      </p:pic>
      <p:sp>
        <p:nvSpPr>
          <p:cNvPr id="11" name="Content Placeholder 3"/>
          <p:cNvSpPr txBox="1">
            <a:spLocks/>
          </p:cNvSpPr>
          <p:nvPr/>
        </p:nvSpPr>
        <p:spPr>
          <a:xfrm>
            <a:off x="326849" y="1035050"/>
            <a:ext cx="5319085" cy="5321302"/>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dirty="0">
                <a:solidFill>
                  <a:srgbClr val="FF0000"/>
                </a:solidFill>
              </a:rPr>
              <a:t>--</a:t>
            </a:r>
            <a:r>
              <a:rPr lang="en-US" dirty="0" err="1">
                <a:solidFill>
                  <a:srgbClr val="FF0000"/>
                </a:solidFill>
              </a:rPr>
              <a:t>RscriptRun</a:t>
            </a:r>
            <a:r>
              <a:rPr lang="en-US" dirty="0">
                <a:solidFill>
                  <a:srgbClr val="FF0000"/>
                </a:solidFill>
              </a:rPr>
              <a:t>="Hello('world')"</a:t>
            </a:r>
            <a:r>
              <a:rPr lang="en-US" dirty="0"/>
              <a:t> results in </a:t>
            </a:r>
            <a:r>
              <a:rPr lang="en-US" dirty="0">
                <a:solidFill>
                  <a:srgbClr val="FF0000"/>
                </a:solidFill>
              </a:rPr>
              <a:t>[1] "Hello beautiful world"</a:t>
            </a:r>
          </a:p>
          <a:p>
            <a:pPr marL="285750" indent="-285750"/>
            <a:endParaRPr lang="en-US" dirty="0">
              <a:solidFill>
                <a:srgbClr val="7030A0"/>
              </a:solidFill>
            </a:endParaRPr>
          </a:p>
          <a:p>
            <a:pPr marL="285750" indent="-285750"/>
            <a:r>
              <a:rPr lang="en-US" dirty="0">
                <a:solidFill>
                  <a:srgbClr val="7030A0"/>
                </a:solidFill>
              </a:rPr>
              <a:t>--</a:t>
            </a:r>
            <a:r>
              <a:rPr lang="en-US" dirty="0" err="1">
                <a:solidFill>
                  <a:srgbClr val="7030A0"/>
                </a:solidFill>
              </a:rPr>
              <a:t>RscriptRun</a:t>
            </a:r>
            <a:r>
              <a:rPr lang="en-US" dirty="0">
                <a:solidFill>
                  <a:srgbClr val="7030A0"/>
                </a:solidFill>
              </a:rPr>
              <a:t>="Goodbye('earth')"</a:t>
            </a:r>
            <a:r>
              <a:rPr lang="en-US" dirty="0"/>
              <a:t> results in </a:t>
            </a:r>
            <a:r>
              <a:rPr lang="en-US" dirty="0">
                <a:solidFill>
                  <a:srgbClr val="7030A0"/>
                </a:solidFill>
              </a:rPr>
              <a:t>[1] "Goodbye cruel earth"</a:t>
            </a:r>
          </a:p>
          <a:p>
            <a:pPr marL="285750" indent="-285750"/>
            <a:endParaRPr lang="en-US" dirty="0"/>
          </a:p>
          <a:p>
            <a:pPr marL="285750" indent="-285750"/>
            <a:r>
              <a:rPr lang="en-US" dirty="0"/>
              <a:t>Nothing else changed in the two invocations</a:t>
            </a:r>
          </a:p>
          <a:p>
            <a:endParaRPr lang="en-US" dirty="0"/>
          </a:p>
        </p:txBody>
      </p:sp>
    </p:spTree>
    <p:extLst>
      <p:ext uri="{BB962C8B-B14F-4D97-AF65-F5344CB8AC3E}">
        <p14:creationId xmlns:p14="http://schemas.microsoft.com/office/powerpoint/2010/main" val="279478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an Environment Variable for Easier Invocations</a:t>
            </a:r>
          </a:p>
        </p:txBody>
      </p:sp>
      <p:sp>
        <p:nvSpPr>
          <p:cNvPr id="3" name="Slide Number Placeholder 2"/>
          <p:cNvSpPr>
            <a:spLocks noGrp="1"/>
          </p:cNvSpPr>
          <p:nvPr>
            <p:ph type="sldNum" sz="quarter" idx="12"/>
          </p:nvPr>
        </p:nvSpPr>
        <p:spPr/>
        <p:txBody>
          <a:bodyPr/>
          <a:lstStyle/>
          <a:p>
            <a:fld id="{7C7C87C5-DC3D-41C1-9D3F-A0A5564027B4}" type="slidenum">
              <a:rPr lang="en-US" smtClean="0"/>
              <a:pPr/>
              <a:t>5</a:t>
            </a:fld>
            <a:endParaRPr lang="en-US"/>
          </a:p>
        </p:txBody>
      </p:sp>
      <p:sp>
        <p:nvSpPr>
          <p:cNvPr id="5" name="Text Placeholder 4"/>
          <p:cNvSpPr>
            <a:spLocks noGrp="1"/>
          </p:cNvSpPr>
          <p:nvPr>
            <p:ph type="body" sz="quarter" idx="14"/>
          </p:nvPr>
        </p:nvSpPr>
        <p:spPr/>
        <p:txBody>
          <a:bodyPr>
            <a:normAutofit fontScale="77500" lnSpcReduction="20000"/>
          </a:bodyPr>
          <a:lstStyle/>
          <a:p>
            <a:endParaRPr lang="en-US"/>
          </a:p>
        </p:txBody>
      </p:sp>
      <p:pic>
        <p:nvPicPr>
          <p:cNvPr id="9" name="Content Placeholder 8"/>
          <p:cNvPicPr>
            <a:picLocks noGrp="1" noChangeAspect="1"/>
          </p:cNvPicPr>
          <p:nvPr>
            <p:ph sz="quarter" idx="13"/>
          </p:nvPr>
        </p:nvPicPr>
        <p:blipFill>
          <a:blip r:embed="rId2"/>
          <a:stretch>
            <a:fillRect/>
          </a:stretch>
        </p:blipFill>
        <p:spPr>
          <a:xfrm>
            <a:off x="329238" y="1001771"/>
            <a:ext cx="5458250" cy="3256558"/>
          </a:xfrm>
          <a:prstGeom prst="rect">
            <a:avLst/>
          </a:prstGeom>
        </p:spPr>
      </p:pic>
      <p:sp>
        <p:nvSpPr>
          <p:cNvPr id="7" name="Content Placeholder 3"/>
          <p:cNvSpPr txBox="1">
            <a:spLocks/>
          </p:cNvSpPr>
          <p:nvPr/>
        </p:nvSpPr>
        <p:spPr>
          <a:xfrm>
            <a:off x="329238" y="4258329"/>
            <a:ext cx="5429536" cy="2231965"/>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1800" dirty="0"/>
              <a:t>Open regedit.exe (Registry Editor)</a:t>
            </a:r>
          </a:p>
          <a:p>
            <a:pPr marL="285750" indent="-285750"/>
            <a:r>
              <a:rPr lang="en-US" sz="1800" dirty="0"/>
              <a:t>Navigate to </a:t>
            </a:r>
            <a:r>
              <a:rPr lang="en-US" sz="1800" u="sng" dirty="0"/>
              <a:t>HKEY_CURRENT_USER\Environment</a:t>
            </a:r>
          </a:p>
          <a:p>
            <a:pPr marL="285750" indent="-285750"/>
            <a:r>
              <a:rPr lang="en-US" sz="1800" dirty="0"/>
              <a:t>Right-click and select </a:t>
            </a:r>
            <a:r>
              <a:rPr lang="en-US" sz="1800" u="sng" dirty="0"/>
              <a:t>Expandable String Value</a:t>
            </a:r>
          </a:p>
          <a:p>
            <a:pPr marL="285750" indent="-285750"/>
            <a:r>
              <a:rPr lang="en-US" sz="1800" dirty="0"/>
              <a:t>This allows you to use other environment variables in your value</a:t>
            </a:r>
          </a:p>
          <a:p>
            <a:pPr marL="685800" lvl="1"/>
            <a:r>
              <a:rPr lang="en-US" sz="1600" dirty="0"/>
              <a:t>As you can see in the </a:t>
            </a:r>
            <a:r>
              <a:rPr lang="en-US" sz="1600" u="sng" dirty="0"/>
              <a:t>TEMP</a:t>
            </a:r>
            <a:r>
              <a:rPr lang="en-US" sz="1600" dirty="0"/>
              <a:t> variable.</a:t>
            </a:r>
          </a:p>
        </p:txBody>
      </p:sp>
      <p:sp>
        <p:nvSpPr>
          <p:cNvPr id="8" name="Content Placeholder 3"/>
          <p:cNvSpPr txBox="1">
            <a:spLocks/>
          </p:cNvSpPr>
          <p:nvPr/>
        </p:nvSpPr>
        <p:spPr>
          <a:xfrm>
            <a:off x="6512892" y="4258328"/>
            <a:ext cx="5280922" cy="2231965"/>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Name the variable whatever you wish.</a:t>
            </a:r>
          </a:p>
          <a:p>
            <a:r>
              <a:rPr lang="en-US" sz="1800" dirty="0"/>
              <a:t>I prefer to put x at the front of the name of all my variables to prevent conflict with system variables.</a:t>
            </a:r>
          </a:p>
          <a:p>
            <a:r>
              <a:rPr lang="en-US" sz="1800" dirty="0"/>
              <a:t>I named the variable </a:t>
            </a:r>
            <a:r>
              <a:rPr lang="en-US" sz="1800" b="1" u="sng" dirty="0" err="1"/>
              <a:t>xRexe</a:t>
            </a:r>
            <a:r>
              <a:rPr lang="en-US" sz="1800" dirty="0"/>
              <a:t>.  </a:t>
            </a:r>
          </a:p>
          <a:p>
            <a:r>
              <a:rPr lang="en-US" sz="1800" dirty="0"/>
              <a:t>Variable names are NOT case sensitive.</a:t>
            </a:r>
          </a:p>
          <a:p>
            <a:r>
              <a:rPr lang="en-US" sz="1800" dirty="0"/>
              <a:t>You will have to reboot to activate the value</a:t>
            </a:r>
          </a:p>
        </p:txBody>
      </p:sp>
      <p:pic>
        <p:nvPicPr>
          <p:cNvPr id="10" name="Picture 9"/>
          <p:cNvPicPr>
            <a:picLocks noChangeAspect="1"/>
          </p:cNvPicPr>
          <p:nvPr/>
        </p:nvPicPr>
        <p:blipFill>
          <a:blip r:embed="rId3"/>
          <a:stretch>
            <a:fillRect/>
          </a:stretch>
        </p:blipFill>
        <p:spPr>
          <a:xfrm>
            <a:off x="6512892" y="1001771"/>
            <a:ext cx="3997283" cy="3256558"/>
          </a:xfrm>
          <a:prstGeom prst="rect">
            <a:avLst/>
          </a:prstGeom>
        </p:spPr>
      </p:pic>
    </p:spTree>
    <p:extLst>
      <p:ext uri="{BB962C8B-B14F-4D97-AF65-F5344CB8AC3E}">
        <p14:creationId xmlns:p14="http://schemas.microsoft.com/office/powerpoint/2010/main" val="34063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Environment Variables</a:t>
            </a:r>
          </a:p>
        </p:txBody>
      </p:sp>
      <p:sp>
        <p:nvSpPr>
          <p:cNvPr id="3" name="Slide Number Placeholder 2"/>
          <p:cNvSpPr>
            <a:spLocks noGrp="1"/>
          </p:cNvSpPr>
          <p:nvPr>
            <p:ph type="sldNum" sz="quarter" idx="12"/>
          </p:nvPr>
        </p:nvSpPr>
        <p:spPr/>
        <p:txBody>
          <a:bodyPr/>
          <a:lstStyle/>
          <a:p>
            <a:fld id="{7C7C87C5-DC3D-41C1-9D3F-A0A5564027B4}" type="slidenum">
              <a:rPr lang="en-US" smtClean="0"/>
              <a:pPr/>
              <a:t>6</a:t>
            </a:fld>
            <a:endParaRPr lang="en-US"/>
          </a:p>
        </p:txBody>
      </p:sp>
      <p:sp>
        <p:nvSpPr>
          <p:cNvPr id="5" name="Text Placeholder 4"/>
          <p:cNvSpPr>
            <a:spLocks noGrp="1"/>
          </p:cNvSpPr>
          <p:nvPr>
            <p:ph type="body" sz="quarter" idx="14"/>
          </p:nvPr>
        </p:nvSpPr>
        <p:spPr/>
        <p:txBody>
          <a:bodyPr>
            <a:normAutofit fontScale="77500" lnSpcReduction="20000"/>
          </a:bodyPr>
          <a:lstStyle/>
          <a:p>
            <a:endParaRPr lang="en-US"/>
          </a:p>
        </p:txBody>
      </p:sp>
      <p:pic>
        <p:nvPicPr>
          <p:cNvPr id="9" name="Content Placeholder 8"/>
          <p:cNvPicPr>
            <a:picLocks noGrp="1" noChangeAspect="1"/>
          </p:cNvPicPr>
          <p:nvPr>
            <p:ph sz="quarter" idx="13"/>
          </p:nvPr>
        </p:nvPicPr>
        <p:blipFill>
          <a:blip r:embed="rId2"/>
          <a:stretch>
            <a:fillRect/>
          </a:stretch>
        </p:blipFill>
        <p:spPr>
          <a:xfrm>
            <a:off x="7505496" y="1000995"/>
            <a:ext cx="4456676" cy="5321300"/>
          </a:xfrm>
          <a:prstGeom prst="rect">
            <a:avLst/>
          </a:prstGeom>
        </p:spPr>
      </p:pic>
      <p:sp>
        <p:nvSpPr>
          <p:cNvPr id="10" name="Content Placeholder 3"/>
          <p:cNvSpPr txBox="1">
            <a:spLocks/>
          </p:cNvSpPr>
          <p:nvPr/>
        </p:nvSpPr>
        <p:spPr>
          <a:xfrm>
            <a:off x="326849" y="1035050"/>
            <a:ext cx="5319085" cy="5321302"/>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b="1" u="sng" dirty="0">
                <a:solidFill>
                  <a:srgbClr val="7030A0"/>
                </a:solidFill>
              </a:rPr>
              <a:t>set x</a:t>
            </a:r>
            <a:r>
              <a:rPr lang="en-US" dirty="0">
                <a:solidFill>
                  <a:srgbClr val="7030A0"/>
                </a:solidFill>
              </a:rPr>
              <a:t> shows us that our registry value is in effect</a:t>
            </a:r>
          </a:p>
          <a:p>
            <a:pPr marL="285750" indent="-285750"/>
            <a:endParaRPr lang="en-US" dirty="0">
              <a:solidFill>
                <a:srgbClr val="7030A0"/>
              </a:solidFill>
            </a:endParaRPr>
          </a:p>
          <a:p>
            <a:pPr marL="285750" indent="-285750"/>
            <a:r>
              <a:rPr lang="en-US" dirty="0">
                <a:solidFill>
                  <a:srgbClr val="0070C0"/>
                </a:solidFill>
              </a:rPr>
              <a:t>We set the </a:t>
            </a:r>
            <a:r>
              <a:rPr lang="en-US" b="1" u="sng" dirty="0">
                <a:solidFill>
                  <a:srgbClr val="0070C0"/>
                </a:solidFill>
              </a:rPr>
              <a:t>planet</a:t>
            </a:r>
            <a:r>
              <a:rPr lang="en-US" dirty="0">
                <a:solidFill>
                  <a:srgbClr val="0070C0"/>
                </a:solidFill>
              </a:rPr>
              <a:t> variable to simplify the command further</a:t>
            </a:r>
          </a:p>
          <a:p>
            <a:pPr marL="285750" indent="-285750"/>
            <a:endParaRPr lang="en-US" dirty="0"/>
          </a:p>
          <a:p>
            <a:pPr marL="285750" indent="-285750"/>
            <a:r>
              <a:rPr lang="en-US" dirty="0">
                <a:solidFill>
                  <a:srgbClr val="00B050"/>
                </a:solidFill>
              </a:rPr>
              <a:t>Out comes the text showing our function was called</a:t>
            </a:r>
          </a:p>
          <a:p>
            <a:endParaRPr lang="en-US" dirty="0"/>
          </a:p>
        </p:txBody>
      </p:sp>
    </p:spTree>
    <p:extLst>
      <p:ext uri="{BB962C8B-B14F-4D97-AF65-F5344CB8AC3E}">
        <p14:creationId xmlns:p14="http://schemas.microsoft.com/office/powerpoint/2010/main" val="354614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Non-functions and Seeing Errors</a:t>
            </a:r>
          </a:p>
        </p:txBody>
      </p:sp>
      <p:sp>
        <p:nvSpPr>
          <p:cNvPr id="3" name="Slide Number Placeholder 2"/>
          <p:cNvSpPr>
            <a:spLocks noGrp="1"/>
          </p:cNvSpPr>
          <p:nvPr>
            <p:ph type="sldNum" sz="quarter" idx="12"/>
          </p:nvPr>
        </p:nvSpPr>
        <p:spPr/>
        <p:txBody>
          <a:bodyPr/>
          <a:lstStyle/>
          <a:p>
            <a:fld id="{7C7C87C5-DC3D-41C1-9D3F-A0A5564027B4}" type="slidenum">
              <a:rPr lang="en-US" smtClean="0"/>
              <a:pPr/>
              <a:t>7</a:t>
            </a:fld>
            <a:endParaRPr lang="en-US"/>
          </a:p>
        </p:txBody>
      </p:sp>
      <p:sp>
        <p:nvSpPr>
          <p:cNvPr id="5" name="Text Placeholder 4"/>
          <p:cNvSpPr>
            <a:spLocks noGrp="1"/>
          </p:cNvSpPr>
          <p:nvPr>
            <p:ph type="body" sz="quarter" idx="14"/>
          </p:nvPr>
        </p:nvSpPr>
        <p:spPr/>
        <p:txBody>
          <a:bodyPr>
            <a:normAutofit fontScale="77500" lnSpcReduction="20000"/>
          </a:bodyPr>
          <a:lstStyle/>
          <a:p>
            <a:endParaRPr lang="en-US"/>
          </a:p>
        </p:txBody>
      </p:sp>
      <p:pic>
        <p:nvPicPr>
          <p:cNvPr id="10" name="Content Placeholder 9"/>
          <p:cNvPicPr>
            <a:picLocks noGrp="1" noChangeAspect="1"/>
          </p:cNvPicPr>
          <p:nvPr>
            <p:ph sz="quarter" idx="13"/>
          </p:nvPr>
        </p:nvPicPr>
        <p:blipFill>
          <a:blip r:embed="rId2"/>
          <a:stretch>
            <a:fillRect/>
          </a:stretch>
        </p:blipFill>
        <p:spPr>
          <a:xfrm>
            <a:off x="257391" y="1050020"/>
            <a:ext cx="4411886" cy="3745941"/>
          </a:xfrm>
          <a:prstGeom prst="rect">
            <a:avLst/>
          </a:prstGeom>
        </p:spPr>
      </p:pic>
      <p:pic>
        <p:nvPicPr>
          <p:cNvPr id="11" name="Picture 10"/>
          <p:cNvPicPr>
            <a:picLocks noChangeAspect="1"/>
          </p:cNvPicPr>
          <p:nvPr/>
        </p:nvPicPr>
        <p:blipFill>
          <a:blip r:embed="rId3"/>
          <a:stretch>
            <a:fillRect/>
          </a:stretch>
        </p:blipFill>
        <p:spPr>
          <a:xfrm>
            <a:off x="6532667" y="1050019"/>
            <a:ext cx="5319047" cy="4724319"/>
          </a:xfrm>
          <a:prstGeom prst="rect">
            <a:avLst/>
          </a:prstGeom>
        </p:spPr>
      </p:pic>
      <p:sp>
        <p:nvSpPr>
          <p:cNvPr id="12" name="Content Placeholder 3"/>
          <p:cNvSpPr txBox="1">
            <a:spLocks/>
          </p:cNvSpPr>
          <p:nvPr/>
        </p:nvSpPr>
        <p:spPr>
          <a:xfrm>
            <a:off x="326849" y="4929978"/>
            <a:ext cx="5945546" cy="1426374"/>
          </a:xfrm>
          <a:prstGeom prst="rect">
            <a:avLst/>
          </a:prstGeom>
          <a:ln>
            <a:solidFill>
              <a:schemeClr val="accent1"/>
            </a:solidFill>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dirty="0"/>
              <a:t>You can invoke anything you would on the console – not just your own functions.</a:t>
            </a:r>
          </a:p>
          <a:p>
            <a:pPr marL="285750" indent="-285750"/>
            <a:r>
              <a:rPr lang="en-US" dirty="0"/>
              <a:t>If you </a:t>
            </a:r>
            <a:r>
              <a:rPr lang="en-US" dirty="0" err="1"/>
              <a:t>mis</a:t>
            </a:r>
            <a:r>
              <a:rPr lang="en-US" dirty="0"/>
              <a:t>-spell something you will get an error (notice goodbye is not capitalized).</a:t>
            </a:r>
          </a:p>
        </p:txBody>
      </p:sp>
    </p:spTree>
    <p:extLst>
      <p:ext uri="{BB962C8B-B14F-4D97-AF65-F5344CB8AC3E}">
        <p14:creationId xmlns:p14="http://schemas.microsoft.com/office/powerpoint/2010/main" val="339746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Pipe the Output</a:t>
            </a:r>
          </a:p>
        </p:txBody>
      </p:sp>
      <p:sp>
        <p:nvSpPr>
          <p:cNvPr id="3" name="Slide Number Placeholder 2"/>
          <p:cNvSpPr>
            <a:spLocks noGrp="1"/>
          </p:cNvSpPr>
          <p:nvPr>
            <p:ph type="sldNum" sz="quarter" idx="12"/>
          </p:nvPr>
        </p:nvSpPr>
        <p:spPr/>
        <p:txBody>
          <a:bodyPr/>
          <a:lstStyle/>
          <a:p>
            <a:fld id="{7C7C87C5-DC3D-41C1-9D3F-A0A5564027B4}" type="slidenum">
              <a:rPr lang="en-US" smtClean="0"/>
              <a:pPr/>
              <a:t>8</a:t>
            </a:fld>
            <a:endParaRPr lang="en-US"/>
          </a:p>
        </p:txBody>
      </p:sp>
      <p:sp>
        <p:nvSpPr>
          <p:cNvPr id="5" name="Text Placeholder 4"/>
          <p:cNvSpPr>
            <a:spLocks noGrp="1"/>
          </p:cNvSpPr>
          <p:nvPr>
            <p:ph type="body" sz="quarter" idx="14"/>
          </p:nvPr>
        </p:nvSpPr>
        <p:spPr/>
        <p:txBody>
          <a:bodyPr>
            <a:normAutofit fontScale="77500" lnSpcReduction="20000"/>
          </a:bodyPr>
          <a:lstStyle/>
          <a:p>
            <a:endParaRPr lang="en-US"/>
          </a:p>
        </p:txBody>
      </p:sp>
      <p:sp>
        <p:nvSpPr>
          <p:cNvPr id="9" name="Content Placeholder 8"/>
          <p:cNvSpPr>
            <a:spLocks noGrp="1"/>
          </p:cNvSpPr>
          <p:nvPr>
            <p:ph sz="quarter" idx="13"/>
          </p:nvPr>
        </p:nvSpPr>
        <p:spPr>
          <a:xfrm>
            <a:off x="260701" y="5190679"/>
            <a:ext cx="11583697" cy="1165673"/>
          </a:xfrm>
          <a:ln>
            <a:solidFill>
              <a:schemeClr val="accent1"/>
            </a:solidFill>
          </a:ln>
        </p:spPr>
        <p:txBody>
          <a:bodyPr>
            <a:normAutofit fontScale="92500" lnSpcReduction="10000"/>
          </a:bodyPr>
          <a:lstStyle/>
          <a:p>
            <a:r>
              <a:rPr lang="en-US" b="1" u="sng" dirty="0"/>
              <a:t>1&gt;</a:t>
            </a:r>
            <a:r>
              <a:rPr lang="en-US" i="1" u="sng" dirty="0"/>
              <a:t>file-path</a:t>
            </a:r>
            <a:r>
              <a:rPr lang="en-US" dirty="0"/>
              <a:t> – specify the path where normal output goes</a:t>
            </a:r>
          </a:p>
          <a:p>
            <a:r>
              <a:rPr lang="en-US" b="1" u="sng" dirty="0"/>
              <a:t>2&gt;&amp;1</a:t>
            </a:r>
            <a:r>
              <a:rPr lang="en-US" dirty="0"/>
              <a:t> – put the error output in the same file as the normal output</a:t>
            </a:r>
          </a:p>
          <a:p>
            <a:r>
              <a:rPr lang="en-US" b="1" u="sng" dirty="0"/>
              <a:t>2&gt;</a:t>
            </a:r>
            <a:r>
              <a:rPr lang="en-US" i="1" u="sng" dirty="0"/>
              <a:t>another-file-path</a:t>
            </a:r>
            <a:r>
              <a:rPr lang="en-US" dirty="0"/>
              <a:t> – specify the path where error output goes</a:t>
            </a:r>
          </a:p>
          <a:p>
            <a:endParaRPr lang="en-US" dirty="0"/>
          </a:p>
        </p:txBody>
      </p:sp>
      <p:pic>
        <p:nvPicPr>
          <p:cNvPr id="10" name="Picture 9"/>
          <p:cNvPicPr>
            <a:picLocks noChangeAspect="1"/>
          </p:cNvPicPr>
          <p:nvPr/>
        </p:nvPicPr>
        <p:blipFill>
          <a:blip r:embed="rId2"/>
          <a:stretch>
            <a:fillRect/>
          </a:stretch>
        </p:blipFill>
        <p:spPr>
          <a:xfrm>
            <a:off x="260701" y="952580"/>
            <a:ext cx="11583697" cy="4077462"/>
          </a:xfrm>
          <a:prstGeom prst="rect">
            <a:avLst/>
          </a:prstGeom>
        </p:spPr>
      </p:pic>
    </p:spTree>
    <p:extLst>
      <p:ext uri="{BB962C8B-B14F-4D97-AF65-F5344CB8AC3E}">
        <p14:creationId xmlns:p14="http://schemas.microsoft.com/office/powerpoint/2010/main" val="204729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Magic on the R side: the Setup() function</a:t>
            </a:r>
          </a:p>
        </p:txBody>
      </p:sp>
      <p:sp>
        <p:nvSpPr>
          <p:cNvPr id="3" name="Slide Number Placeholder 2"/>
          <p:cNvSpPr>
            <a:spLocks noGrp="1"/>
          </p:cNvSpPr>
          <p:nvPr>
            <p:ph type="sldNum" sz="quarter" idx="12"/>
          </p:nvPr>
        </p:nvSpPr>
        <p:spPr/>
        <p:txBody>
          <a:bodyPr/>
          <a:lstStyle/>
          <a:p>
            <a:fld id="{7C7C87C5-DC3D-41C1-9D3F-A0A5564027B4}" type="slidenum">
              <a:rPr lang="en-US" smtClean="0"/>
              <a:pPr/>
              <a:t>9</a:t>
            </a:fld>
            <a:endParaRPr lang="en-US"/>
          </a:p>
        </p:txBody>
      </p:sp>
      <p:sp>
        <p:nvSpPr>
          <p:cNvPr id="4" name="Content Placeholder 3"/>
          <p:cNvSpPr>
            <a:spLocks noGrp="1"/>
          </p:cNvSpPr>
          <p:nvPr>
            <p:ph sz="quarter" idx="13"/>
          </p:nvPr>
        </p:nvSpPr>
        <p:spPr/>
        <p:txBody>
          <a:bodyPr>
            <a:normAutofit fontScale="92500" lnSpcReduction="10000"/>
          </a:bodyPr>
          <a:lstStyle/>
          <a:p>
            <a:r>
              <a:rPr lang="en-US" dirty="0"/>
              <a:t>The Setup() function performs the magic.  </a:t>
            </a:r>
          </a:p>
          <a:p>
            <a:r>
              <a:rPr lang="en-US" dirty="0"/>
              <a:t>You can copy it into your own script unchanged and have the ability to call any of your functions from the command prompt.</a:t>
            </a:r>
          </a:p>
          <a:p>
            <a:r>
              <a:rPr lang="en-US" b="1" u="sng" dirty="0">
                <a:solidFill>
                  <a:srgbClr val="FF0000"/>
                </a:solidFill>
              </a:rPr>
              <a:t>ALL your code should always live inside a function</a:t>
            </a:r>
            <a:r>
              <a:rPr lang="en-US" dirty="0"/>
              <a:t>.  </a:t>
            </a:r>
          </a:p>
          <a:p>
            <a:pPr lvl="1"/>
            <a:r>
              <a:rPr lang="en-US" dirty="0"/>
              <a:t>Just good coding practice.</a:t>
            </a:r>
          </a:p>
          <a:p>
            <a:pPr lvl="1"/>
            <a:r>
              <a:rPr lang="en-US" dirty="0"/>
              <a:t>Any code outside a function will be executed when RScript.exe “sources” your script.</a:t>
            </a:r>
          </a:p>
          <a:p>
            <a:pPr lvl="1"/>
            <a:r>
              <a:rPr lang="en-US" dirty="0"/>
              <a:t>Code outside a function can make breakpoints behave strangely</a:t>
            </a:r>
          </a:p>
          <a:p>
            <a:r>
              <a:rPr lang="en-US" dirty="0"/>
              <a:t>If you don’t normally use functions:</a:t>
            </a:r>
          </a:p>
          <a:p>
            <a:pPr lvl="1"/>
            <a:r>
              <a:rPr lang="en-US" dirty="0"/>
              <a:t>Just add the line </a:t>
            </a:r>
            <a:r>
              <a:rPr lang="en-US" b="1" u="sng" dirty="0" err="1">
                <a:solidFill>
                  <a:srgbClr val="FF0000"/>
                </a:solidFill>
              </a:rPr>
              <a:t>MyFunction</a:t>
            </a:r>
            <a:r>
              <a:rPr lang="en-US" b="1" u="sng" dirty="0">
                <a:solidFill>
                  <a:srgbClr val="FF0000"/>
                </a:solidFill>
              </a:rPr>
              <a:t> &lt;- function() {</a:t>
            </a:r>
            <a:r>
              <a:rPr lang="en-US" dirty="0"/>
              <a:t> above the first line of your code and add the line </a:t>
            </a:r>
            <a:r>
              <a:rPr lang="en-US" b="1" u="sng" dirty="0">
                <a:solidFill>
                  <a:srgbClr val="FF0000"/>
                </a:solidFill>
              </a:rPr>
              <a:t>}</a:t>
            </a:r>
            <a:r>
              <a:rPr lang="en-US" dirty="0"/>
              <a:t> after the last line of your code.</a:t>
            </a:r>
          </a:p>
          <a:p>
            <a:pPr lvl="1"/>
            <a:r>
              <a:rPr lang="en-US" dirty="0"/>
              <a:t>Then use </a:t>
            </a:r>
            <a:r>
              <a:rPr lang="en-US" dirty="0">
                <a:solidFill>
                  <a:srgbClr val="00B050"/>
                </a:solidFill>
              </a:rPr>
              <a:t>--</a:t>
            </a:r>
            <a:r>
              <a:rPr lang="en-US" dirty="0" err="1">
                <a:solidFill>
                  <a:srgbClr val="00B050"/>
                </a:solidFill>
              </a:rPr>
              <a:t>RscriptRun</a:t>
            </a:r>
            <a:r>
              <a:rPr lang="en-US" dirty="0">
                <a:solidFill>
                  <a:srgbClr val="00B050"/>
                </a:solidFill>
              </a:rPr>
              <a:t>="</a:t>
            </a:r>
            <a:r>
              <a:rPr lang="en-US" dirty="0" err="1">
                <a:solidFill>
                  <a:srgbClr val="00B050"/>
                </a:solidFill>
              </a:rPr>
              <a:t>MyFunction</a:t>
            </a:r>
            <a:r>
              <a:rPr lang="en-US" dirty="0">
                <a:solidFill>
                  <a:srgbClr val="00B050"/>
                </a:solidFill>
              </a:rPr>
              <a:t>()" </a:t>
            </a:r>
            <a:r>
              <a:rPr lang="en-US" dirty="0"/>
              <a:t>to call your code from the command line.</a:t>
            </a:r>
          </a:p>
          <a:p>
            <a:r>
              <a:rPr lang="en-US" dirty="0"/>
              <a:t>Which brings us to the other change to your script:</a:t>
            </a:r>
          </a:p>
          <a:p>
            <a:pPr lvl="1"/>
            <a:r>
              <a:rPr lang="en-US" dirty="0"/>
              <a:t>At the bottom of your script, outside any function, add the line Setup() </a:t>
            </a:r>
          </a:p>
          <a:p>
            <a:r>
              <a:rPr lang="en-US" dirty="0"/>
              <a:t>sample01.r is a template: replace </a:t>
            </a:r>
            <a:r>
              <a:rPr lang="en-US" b="1" dirty="0"/>
              <a:t>Hello()</a:t>
            </a:r>
            <a:r>
              <a:rPr lang="en-US" dirty="0"/>
              <a:t> and </a:t>
            </a:r>
            <a:r>
              <a:rPr lang="en-US" b="1" dirty="0"/>
              <a:t>Goodbye()</a:t>
            </a:r>
            <a:r>
              <a:rPr lang="en-US" dirty="0"/>
              <a:t> with your code.</a:t>
            </a:r>
          </a:p>
        </p:txBody>
      </p:sp>
      <p:sp>
        <p:nvSpPr>
          <p:cNvPr id="5" name="Text Placeholder 4"/>
          <p:cNvSpPr>
            <a:spLocks noGrp="1"/>
          </p:cNvSpPr>
          <p:nvPr>
            <p:ph type="body" sz="quarter" idx="14"/>
          </p:nvPr>
        </p:nvSpPr>
        <p:spPr/>
        <p:txBody>
          <a:bodyPr>
            <a:normAutofit fontScale="77500" lnSpcReduction="20000"/>
          </a:bodyPr>
          <a:lstStyle/>
          <a:p>
            <a:endParaRPr lang="en-US"/>
          </a:p>
        </p:txBody>
      </p:sp>
    </p:spTree>
    <p:extLst>
      <p:ext uri="{BB962C8B-B14F-4D97-AF65-F5344CB8AC3E}">
        <p14:creationId xmlns:p14="http://schemas.microsoft.com/office/powerpoint/2010/main" val="3986026766"/>
      </p:ext>
    </p:extLst>
  </p:cSld>
  <p:clrMapOvr>
    <a:masterClrMapping/>
  </p:clrMapOvr>
</p:sld>
</file>

<file path=ppt/theme/theme1.xml><?xml version="1.0" encoding="utf-8"?>
<a:theme xmlns:a="http://schemas.openxmlformats.org/drawingml/2006/main" name="Internal-External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ETCOM PowerPoint Template (13 Nov 15)" id="{F63AD4F7-87CD-4FA3-A3D9-17546B96D757}" vid="{76AC55FB-31BE-44E1-A96B-C323326DE0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7A02AE72A1814BA9CB7804475BEB87" ma:contentTypeVersion="0" ma:contentTypeDescription="Create a new document." ma:contentTypeScope="" ma:versionID="6abb404a1723bc8eb2d4a2ea4a3dea10">
  <xsd:schema xmlns:xsd="http://www.w3.org/2001/XMLSchema" xmlns:xs="http://www.w3.org/2001/XMLSchema" xmlns:p="http://schemas.microsoft.com/office/2006/metadata/properties" xmlns:ns2="7a194a7a-aaaf-4a6e-8ef2-8a94a686118e" targetNamespace="http://schemas.microsoft.com/office/2006/metadata/properties" ma:root="true" ma:fieldsID="acae17ceea47e1871959fd5156936e66" ns2:_="">
    <xsd:import namespace="7a194a7a-aaaf-4a6e-8ef2-8a94a686118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194a7a-aaaf-4a6e-8ef2-8a94a686118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a194a7a-aaaf-4a6e-8ef2-8a94a686118e">YT726HYK5HVR-1026444876-57</_dlc_DocId>
    <_dlc_DocIdUrl xmlns="7a194a7a-aaaf-4a6e-8ef2-8a94a686118e">
      <Url>https://army.deps.mil/NETCOM/sites/SGS/_layouts/15/DocIdRedir.aspx?ID=YT726HYK5HVR-1026444876-57</Url>
      <Description>YT726HYK5HVR-1026444876-57</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AD1B756-B86D-4562-AF7E-B1127807AD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194a7a-aaaf-4a6e-8ef2-8a94a68611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7BDA42-8C93-4FBE-A35A-BD6D709F9EDC}">
  <ds:schemaRefs>
    <ds:schemaRef ds:uri="http://schemas.microsoft.com/sharepoint/v3/contenttype/forms"/>
  </ds:schemaRefs>
</ds:datastoreItem>
</file>

<file path=customXml/itemProps3.xml><?xml version="1.0" encoding="utf-8"?>
<ds:datastoreItem xmlns:ds="http://schemas.openxmlformats.org/officeDocument/2006/customXml" ds:itemID="{5E76CC03-D487-4A64-A944-697C1C0C6381}">
  <ds:schemaRefs>
    <ds:schemaRef ds:uri="http://purl.org/dc/elements/1.1/"/>
    <ds:schemaRef ds:uri="http://schemas.microsoft.com/office/2006/metadata/properties"/>
    <ds:schemaRef ds:uri="7a194a7a-aaaf-4a6e-8ef2-8a94a686118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BFDAA41A-69B8-408F-B911-F802B34F3A46}">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FY16 G8 COS SYNC Slides 30OCT15</Template>
  <TotalTime>19559</TotalTime>
  <Words>1132</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Internal-External Slide Master</vt:lpstr>
      <vt:lpstr>PowerPoint Presentation</vt:lpstr>
      <vt:lpstr>Overview</vt:lpstr>
      <vt:lpstr>Calling Your Script from the Command Line</vt:lpstr>
      <vt:lpstr>Sample Invocations</vt:lpstr>
      <vt:lpstr>Setting an Environment Variable for Easier Invocations</vt:lpstr>
      <vt:lpstr>Using Environment Variables</vt:lpstr>
      <vt:lpstr>Invoking Non-functions and Seeing Errors</vt:lpstr>
      <vt:lpstr>You Can Pipe the Output</vt:lpstr>
      <vt:lpstr>The Magic on the R side: the Setup() function</vt:lpstr>
      <vt:lpstr>You Write Your R Functions the Same as Always</vt:lpstr>
      <vt:lpstr>Task Scheduler</vt:lpstr>
      <vt:lpstr>sample01.bat</vt:lpstr>
      <vt:lpstr>PowerPoint Presentation</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stuart.wells@us.army.mil</dc:creator>
  <cp:lastModifiedBy>cutja01</cp:lastModifiedBy>
  <cp:revision>1466</cp:revision>
  <cp:lastPrinted>2020-01-31T16:51:04Z</cp:lastPrinted>
  <dcterms:created xsi:type="dcterms:W3CDTF">2015-11-02T23:03:55Z</dcterms:created>
  <dcterms:modified xsi:type="dcterms:W3CDTF">2020-10-29T14:46:27Z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0x010100107A02AE72A1814BA9CB7804475BEB87</vt:lpwstr>
  </property>
  <property fmtid="{D5CDD505-2E9C-101B-9397-08002B2CF9AE}" pid="3" name="_dlc_DocIdItemGuid">
    <vt:lpwstr>8da9f8b1-0478-42f3-81f1-e236a893f65b</vt:lpwstr>
  </property>
</Properties>
</file>