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タイトルテキストの書式を編集するにはクリックします。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アウトラインテキストの書式を編集するにはクリックします。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2</a:t>
            </a:r>
            <a:r>
              <a:rPr lang="en-US"/>
              <a:t>レベル目のアウトライン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3</a:t>
            </a:r>
            <a:r>
              <a:rPr lang="en-US"/>
              <a:t>レベル目のアウトライン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4</a:t>
            </a:r>
            <a:r>
              <a:rPr lang="en-US"/>
              <a:t>レベル目のアウトライン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5</a:t>
            </a:r>
            <a:r>
              <a:rPr lang="en-US"/>
              <a:t>レベル目のアウトライン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6</a:t>
            </a:r>
            <a:r>
              <a:rPr lang="en-US"/>
              <a:t>レベル目のアウトライン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7</a:t>
            </a:r>
            <a:r>
              <a:rPr lang="en-US"/>
              <a:t>レベル目のアウトライン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&lt;日付/時刻&gt;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&lt;フッター&gt;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12151D1-3131-4161-91B1-619111E1E101}" type="slidenum">
              <a:rPr lang="en-US"/>
              <a:t>&lt;番号&gt;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aidiary.hatenablog.com/entry/20100503/1272889097" TargetMode="External"/><Relationship Id="rId2" Type="http://schemas.openxmlformats.org/officeDocument/2006/relationships/hyperlink" Target="http://aidiary.hatenablog.com/entry/20100502/1272804952" TargetMode="External"/><Relationship Id="rId3" Type="http://schemas.openxmlformats.org/officeDocument/2006/relationships/hyperlink" Target="http://aidiary.hatenablog.com/entry/20100501/1272712699" TargetMode="External"/><Relationship Id="rId4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1188720" y="2194920"/>
            <a:ext cx="8503920" cy="2286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r>
              <a:rPr lang="en-US" sz="2200"/>
              <a:t>セーフティ事業部 先進安全開発室 北浦宏祐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実施結果</a:t>
            </a:r>
            <a:endParaRPr/>
          </a:p>
        </p:txBody>
      </p:sp>
      <p:graphicFrame>
        <p:nvGraphicFramePr>
          <p:cNvPr id="40" name="Table 2"/>
          <p:cNvGraphicFramePr/>
          <p:nvPr/>
        </p:nvGraphicFramePr>
        <p:xfrm>
          <a:off x="1188720" y="2194560"/>
          <a:ext cx="7772040" cy="3931560"/>
        </p:xfrm>
        <a:graphic>
          <a:graphicData uri="http://schemas.openxmlformats.org/drawingml/2006/table">
            <a:tbl>
              <a:tblPr/>
              <a:tblGrid>
                <a:gridCol w="1816560"/>
                <a:gridCol w="4936680"/>
              </a:tblGrid>
              <a:tr h="98280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方針</a:t>
                      </a:r>
                      <a:endParaRPr/>
                    </a:p>
                    <a:p>
                      <a:r>
                        <a:rPr lang="en-US"/>
                        <a:t>意気込み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SVM</a:t>
                      </a:r>
                      <a:r>
                        <a:rPr lang="en-US"/>
                        <a:t>をスクラッチで実装して、ライブラリと同等の結果を得る</a:t>
                      </a:r>
                      <a:endParaRPr/>
                    </a:p>
                  </a:txBody>
                  <a:tcPr/>
                </a:tc>
              </a:tr>
              <a:tr h="98280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実装環境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Python2.7</a:t>
                      </a:r>
                      <a:endParaRPr/>
                    </a:p>
                    <a:p>
                      <a:r>
                        <a:rPr lang="en-US"/>
                        <a:t>　</a:t>
                      </a:r>
                      <a:r>
                        <a:rPr lang="en-US"/>
                        <a:t>scikit-learn:: svm</a:t>
                      </a:r>
                      <a:endParaRPr/>
                    </a:p>
                  </a:txBody>
                  <a:tcPr/>
                </a:tc>
              </a:tr>
              <a:tr h="98280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アルゴリズム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SVM</a:t>
                      </a:r>
                      <a:endParaRPr/>
                    </a:p>
                    <a:p>
                      <a:r>
                        <a:rPr lang="en-US"/>
                        <a:t>　方式</a:t>
                      </a:r>
                      <a:r>
                        <a:rPr lang="en-US"/>
                        <a:t>: </a:t>
                      </a:r>
                      <a:r>
                        <a:rPr lang="en-US"/>
                        <a:t>ソフトマージン</a:t>
                      </a:r>
                      <a:r>
                        <a:rPr lang="en-US"/>
                        <a:t>SVM</a:t>
                      </a:r>
                      <a:endParaRPr/>
                    </a:p>
                    <a:p>
                      <a:r>
                        <a:rPr lang="en-US"/>
                        <a:t>　カーネル</a:t>
                      </a:r>
                      <a:r>
                        <a:rPr lang="en-US"/>
                        <a:t>: Gaussian</a:t>
                      </a:r>
                      <a:endParaRPr/>
                    </a:p>
                    <a:p>
                      <a:r>
                        <a:rPr lang="en-US"/>
                        <a:t>　最適化</a:t>
                      </a:r>
                      <a:r>
                        <a:rPr lang="en-US"/>
                        <a:t>: grid search</a:t>
                      </a:r>
                      <a:endParaRPr/>
                    </a:p>
                  </a:txBody>
                  <a:tcPr/>
                </a:tc>
              </a:tr>
              <a:tr h="98352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結果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0.560 ...orz</a:t>
                      </a:r>
                      <a:endParaRPr/>
                    </a:p>
                    <a:p>
                      <a:r>
                        <a:rPr lang="en-US"/>
                        <a:t>(</a:t>
                      </a:r>
                      <a:r>
                        <a:rPr lang="en-US"/>
                        <a:t>目標</a:t>
                      </a:r>
                      <a:r>
                        <a:rPr lang="en-US"/>
                        <a:t>: 0.765)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取り組み計画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1188720" y="2194560"/>
            <a:ext cx="8503920" cy="46472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r>
              <a:rPr lang="en-US" sz="2200"/>
              <a:t>1. </a:t>
            </a:r>
            <a:r>
              <a:rPr lang="en-US" sz="2200"/>
              <a:t>予備検討用実装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目標値設定のために、どの程度の性能を得られるかをライブラリを用いて確認</a:t>
            </a:r>
            <a:endParaRPr/>
          </a:p>
          <a:p>
            <a:pPr lvl="2">
              <a:buSzPct val="45000"/>
              <a:buFont typeface="StarSymbol"/>
              <a:buChar char=""/>
            </a:pP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1. </a:t>
            </a:r>
            <a:r>
              <a:rPr lang="en-US"/>
              <a:t>前処理の実装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2. </a:t>
            </a:r>
            <a:r>
              <a:rPr lang="en-US"/>
              <a:t>学習処理の呼び出し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3. grid search</a:t>
            </a:r>
            <a:r>
              <a:rPr lang="en-US"/>
              <a:t>の呼び出し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4. </a:t>
            </a:r>
            <a:r>
              <a:rPr lang="en-US"/>
              <a:t>推定処理の呼び出し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/>
              <a:t>2. </a:t>
            </a:r>
            <a:r>
              <a:rPr lang="en-US" sz="2200"/>
              <a:t>スクラッチで実装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予備検討で設定した目標値を、スクラッチでの実装により目指す。</a:t>
            </a:r>
            <a:endParaRPr/>
          </a:p>
          <a:p>
            <a:pPr lvl="2">
              <a:buSzPct val="45000"/>
              <a:buFont typeface="StarSymbol"/>
              <a:buChar char=""/>
            </a:pP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1. </a:t>
            </a:r>
            <a:r>
              <a:rPr lang="en-US"/>
              <a:t>前処理の実装 </a:t>
            </a:r>
            <a:r>
              <a:rPr lang="en-US"/>
              <a:t>(</a:t>
            </a:r>
            <a:r>
              <a:rPr lang="en-US"/>
              <a:t>予備検討と同様</a:t>
            </a:r>
            <a:r>
              <a:rPr lang="en-US"/>
              <a:t>)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2. </a:t>
            </a:r>
            <a:r>
              <a:rPr lang="en-US"/>
              <a:t>カーネル関数の実装 </a:t>
            </a:r>
            <a:r>
              <a:rPr lang="en-US"/>
              <a:t>(Gaussian (sklearn</a:t>
            </a:r>
            <a:r>
              <a:rPr lang="en-US"/>
              <a:t>に合わせて</a:t>
            </a:r>
            <a:r>
              <a:rPr lang="en-US"/>
              <a:t>))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3. </a:t>
            </a:r>
            <a:r>
              <a:rPr lang="en-US"/>
              <a:t>学習処理の実装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カーネルの実装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2</a:t>
            </a:r>
            <a:r>
              <a:rPr lang="en-US"/>
              <a:t>次計画法の実装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4. </a:t>
            </a:r>
            <a:r>
              <a:rPr lang="en-US"/>
              <a:t>推定処理の実装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5. </a:t>
            </a:r>
            <a:r>
              <a:rPr lang="en-US"/>
              <a:t>最適化の実装 </a:t>
            </a:r>
            <a:r>
              <a:rPr lang="en-US"/>
              <a:t>(</a:t>
            </a:r>
            <a:r>
              <a:rPr lang="en-US"/>
              <a:t>グリッドサーチ</a:t>
            </a:r>
            <a:r>
              <a:rPr lang="en-US"/>
              <a:t>)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取り組み結果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1188720" y="2194560"/>
            <a:ext cx="8503920" cy="46472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r>
              <a:rPr lang="en-US" sz="2200"/>
              <a:t>1. </a:t>
            </a:r>
            <a:r>
              <a:rPr lang="en-US" sz="2200"/>
              <a:t>予備検討用実装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目標値設定のために、どの程度の性能を得られるかをライブラリを用いて確認</a:t>
            </a:r>
            <a:endParaRPr/>
          </a:p>
          <a:p>
            <a:pPr lvl="2">
              <a:buSzPct val="45000"/>
              <a:buFont typeface="StarSymbol"/>
              <a:buChar char=""/>
            </a:pP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23ff23"/>
                </a:solidFill>
              </a:rPr>
              <a:t>1. </a:t>
            </a:r>
            <a:r>
              <a:rPr lang="en-US">
                <a:solidFill>
                  <a:srgbClr val="23ff23"/>
                </a:solidFill>
              </a:rPr>
              <a:t>前処理の実装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23ff23"/>
                </a:solidFill>
              </a:rPr>
              <a:t>2. </a:t>
            </a:r>
            <a:r>
              <a:rPr lang="en-US">
                <a:solidFill>
                  <a:srgbClr val="23ff23"/>
                </a:solidFill>
              </a:rPr>
              <a:t>学習処理の呼び出し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23ff23"/>
                </a:solidFill>
              </a:rPr>
              <a:t>3. grid search</a:t>
            </a:r>
            <a:r>
              <a:rPr lang="en-US">
                <a:solidFill>
                  <a:srgbClr val="23ff23"/>
                </a:solidFill>
              </a:rPr>
              <a:t>の呼び出し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23ff23"/>
                </a:solidFill>
              </a:rPr>
              <a:t>4. </a:t>
            </a:r>
            <a:r>
              <a:rPr lang="en-US">
                <a:solidFill>
                  <a:srgbClr val="23ff23"/>
                </a:solidFill>
              </a:rPr>
              <a:t>推定処理の呼び出し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/>
              <a:t>2. </a:t>
            </a:r>
            <a:r>
              <a:rPr lang="en-US" sz="2200"/>
              <a:t>スクラッチで実装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予備検討で設定した目標値を、スクラッチでの実装により目指す。</a:t>
            </a:r>
            <a:endParaRPr/>
          </a:p>
          <a:p>
            <a:pPr lvl="2">
              <a:buSzPct val="45000"/>
              <a:buFont typeface="StarSymbol"/>
              <a:buChar char=""/>
            </a:pP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23ff23"/>
                </a:solidFill>
              </a:rPr>
              <a:t>1. </a:t>
            </a:r>
            <a:r>
              <a:rPr lang="en-US">
                <a:solidFill>
                  <a:srgbClr val="23ff23"/>
                </a:solidFill>
              </a:rPr>
              <a:t>前処理の実装 </a:t>
            </a:r>
            <a:r>
              <a:rPr lang="en-US">
                <a:solidFill>
                  <a:srgbClr val="23ff23"/>
                </a:solidFill>
              </a:rPr>
              <a:t>(</a:t>
            </a:r>
            <a:r>
              <a:rPr lang="en-US">
                <a:solidFill>
                  <a:srgbClr val="23ff23"/>
                </a:solidFill>
              </a:rPr>
              <a:t>予備検討と同様</a:t>
            </a:r>
            <a:r>
              <a:rPr lang="en-US">
                <a:solidFill>
                  <a:srgbClr val="23ff23"/>
                </a:solidFill>
              </a:rPr>
              <a:t>)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23ff23"/>
                </a:solidFill>
              </a:rPr>
              <a:t>2. </a:t>
            </a:r>
            <a:r>
              <a:rPr lang="en-US">
                <a:solidFill>
                  <a:srgbClr val="23ff23"/>
                </a:solidFill>
              </a:rPr>
              <a:t>カーネル関数の実装 </a:t>
            </a:r>
            <a:r>
              <a:rPr lang="en-US">
                <a:solidFill>
                  <a:srgbClr val="23ff23"/>
                </a:solidFill>
              </a:rPr>
              <a:t>(Gaussian (sklearn</a:t>
            </a:r>
            <a:r>
              <a:rPr lang="en-US">
                <a:solidFill>
                  <a:srgbClr val="23ff23"/>
                </a:solidFill>
              </a:rPr>
              <a:t>に合わせて</a:t>
            </a:r>
            <a:r>
              <a:rPr lang="en-US">
                <a:solidFill>
                  <a:srgbClr val="23ff23"/>
                </a:solidFill>
              </a:rPr>
              <a:t>))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23ff23"/>
                </a:solidFill>
              </a:rPr>
              <a:t>3. </a:t>
            </a:r>
            <a:r>
              <a:rPr lang="en-US">
                <a:solidFill>
                  <a:srgbClr val="23ff23"/>
                </a:solidFill>
              </a:rPr>
              <a:t>学習処理の実装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23ff23"/>
                </a:solidFill>
              </a:rPr>
              <a:t>カーネルの実装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ff950e"/>
                </a:solidFill>
              </a:rPr>
              <a:t>2</a:t>
            </a:r>
            <a:r>
              <a:rPr lang="en-US">
                <a:solidFill>
                  <a:srgbClr val="ff950e"/>
                </a:solidFill>
              </a:rPr>
              <a:t>次計画法の実装 ← ライブラリ</a:t>
            </a:r>
            <a:r>
              <a:rPr lang="en-US">
                <a:solidFill>
                  <a:srgbClr val="ff950e"/>
                </a:solidFill>
              </a:rPr>
              <a:t>(cvxopt)</a:t>
            </a:r>
            <a:r>
              <a:rPr lang="en-US">
                <a:solidFill>
                  <a:srgbClr val="ff950e"/>
                </a:solidFill>
              </a:rPr>
              <a:t>で実装した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23ff23"/>
                </a:solidFill>
              </a:rPr>
              <a:t>4. </a:t>
            </a:r>
            <a:r>
              <a:rPr lang="en-US">
                <a:solidFill>
                  <a:srgbClr val="23ff23"/>
                </a:solidFill>
              </a:rPr>
              <a:t>推定処理の実装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ff0000"/>
                </a:solidFill>
              </a:rPr>
              <a:t>5. </a:t>
            </a:r>
            <a:r>
              <a:rPr lang="en-US">
                <a:solidFill>
                  <a:srgbClr val="ff0000"/>
                </a:solidFill>
              </a:rPr>
              <a:t>最適化の実装 </a:t>
            </a:r>
            <a:r>
              <a:rPr lang="en-US">
                <a:solidFill>
                  <a:srgbClr val="ff0000"/>
                </a:solidFill>
              </a:rPr>
              <a:t>(grid search) ← </a:t>
            </a:r>
            <a:r>
              <a:rPr lang="en-US">
                <a:solidFill>
                  <a:srgbClr val="ff0000"/>
                </a:solidFill>
              </a:rPr>
              <a:t>手付かず</a:t>
            </a:r>
            <a:endParaRPr/>
          </a:p>
        </p:txBody>
      </p:sp>
      <p:sp>
        <p:nvSpPr>
          <p:cNvPr id="45" name="TextShape 3"/>
          <p:cNvSpPr txBox="1"/>
          <p:nvPr/>
        </p:nvSpPr>
        <p:spPr>
          <a:xfrm>
            <a:off x="5669280" y="3200400"/>
            <a:ext cx="2011680" cy="459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結果</a:t>
            </a:r>
            <a:r>
              <a:rPr lang="en-US"/>
              <a:t>: 76.5%</a:t>
            </a:r>
            <a:endParaRPr/>
          </a:p>
        </p:txBody>
      </p:sp>
      <p:sp>
        <p:nvSpPr>
          <p:cNvPr id="46" name="TextShape 4"/>
          <p:cNvSpPr txBox="1"/>
          <p:nvPr/>
        </p:nvSpPr>
        <p:spPr>
          <a:xfrm>
            <a:off x="7223760" y="6398640"/>
            <a:ext cx="2011680" cy="459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結果</a:t>
            </a:r>
            <a:r>
              <a:rPr lang="en-US"/>
              <a:t>: 56.0%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前処理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365760" y="2926080"/>
            <a:ext cx="2834640" cy="2620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r>
              <a:rPr lang="en-US" sz="2200"/>
              <a:t>特徴の選定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とりあえず構造化できたデータすべて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Pclass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Sex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Age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SbSp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Parch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Fare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Embarked</a:t>
            </a:r>
            <a:endParaRPr/>
          </a:p>
        </p:txBody>
      </p:sp>
      <p:pic>
        <p:nvPicPr>
          <p:cNvPr descr="" id="4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29800" y="1645920"/>
            <a:ext cx="6254280" cy="5394960"/>
          </a:xfrm>
          <a:prstGeom prst="rect">
            <a:avLst/>
          </a:prstGeom>
        </p:spPr>
      </p:pic>
      <p:sp>
        <p:nvSpPr>
          <p:cNvPr id="50" name="TextShape 3"/>
          <p:cNvSpPr txBox="1"/>
          <p:nvPr/>
        </p:nvSpPr>
        <p:spPr>
          <a:xfrm>
            <a:off x="731520" y="5815800"/>
            <a:ext cx="2834640" cy="13165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r>
              <a:rPr lang="en-US"/>
              <a:t>相関係数 →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Pclass, Fare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世の中お金らしい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Sex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Lady first</a:t>
            </a:r>
            <a:endParaRPr/>
          </a:p>
        </p:txBody>
      </p:sp>
      <p:sp>
        <p:nvSpPr>
          <p:cNvPr id="51" name="TextShape 4"/>
          <p:cNvSpPr txBox="1"/>
          <p:nvPr/>
        </p:nvSpPr>
        <p:spPr>
          <a:xfrm>
            <a:off x="365760" y="1371600"/>
            <a:ext cx="3017520" cy="13716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r>
              <a:rPr lang="en-US" sz="2200"/>
              <a:t>欠損値の扱い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Age, Embarked</a:t>
            </a:r>
            <a:r>
              <a:rPr lang="en-US"/>
              <a:t>に欠損あり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→ </a:t>
            </a:r>
            <a:r>
              <a:rPr lang="en-US"/>
              <a:t>単純に中央値で補間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ソフトマージン</a:t>
            </a:r>
            <a:r>
              <a:rPr lang="en-US"/>
              <a:t>SVM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1188720" y="2194920"/>
            <a:ext cx="8503920" cy="2286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r>
              <a:rPr lang="en-US" sz="2200"/>
              <a:t>ggr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hlinkClick r:id="rId1"/>
              </a:rPr>
              <a:t>http://aidiary.hatenablog.com/entry/20100503/1272889097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hlinkClick r:id="rId2"/>
              </a:rPr>
              <a:t>http://aidiary.hatenablog.com/entry/20100502/1272804952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hlinkClick r:id="rId3"/>
              </a:rPr>
              <a:t>http://aidiary.hatenablog.com/entry/20100501/1272712699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考察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1188720" y="2194920"/>
            <a:ext cx="8503920" cy="31370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r>
              <a:rPr lang="en-US" sz="2200"/>
              <a:t>1. </a:t>
            </a:r>
            <a:r>
              <a:rPr lang="en-US" sz="2200"/>
              <a:t>なぜ</a:t>
            </a:r>
            <a:r>
              <a:rPr lang="en-US" sz="2200"/>
              <a:t>56%</a:t>
            </a:r>
            <a:r>
              <a:rPr lang="en-US" sz="2200"/>
              <a:t>になってしまったのか</a:t>
            </a:r>
            <a:r>
              <a:rPr lang="en-US" sz="2200"/>
              <a:t>?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Grid search</a:t>
            </a:r>
            <a:r>
              <a:rPr lang="en-US"/>
              <a:t>がないことに尽きる</a:t>
            </a:r>
            <a:r>
              <a:rPr lang="en-US"/>
              <a:t>...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適当なパラメータでやったので分割面がめちゃくちゃ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分割、回転、パラメータ変更、、、面倒くさかったのでつい。。。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/>
              <a:t>2. </a:t>
            </a:r>
            <a:r>
              <a:rPr lang="en-US" sz="2200"/>
              <a:t>そもそも予備検討ですら</a:t>
            </a:r>
            <a:r>
              <a:rPr lang="en-US" sz="2200"/>
              <a:t>76%</a:t>
            </a:r>
            <a:r>
              <a:rPr lang="en-US" sz="2200"/>
              <a:t>なのはなぜ</a:t>
            </a:r>
            <a:r>
              <a:rPr lang="en-US" sz="2200"/>
              <a:t>?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最適化が甘い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gamma=2^-15..3, C=2^-5..15</a:t>
            </a:r>
            <a:r>
              <a:rPr lang="en-US"/>
              <a:t>で</a:t>
            </a:r>
            <a:r>
              <a:rPr lang="en-US"/>
              <a:t>2</a:t>
            </a:r>
            <a:r>
              <a:rPr lang="en-US"/>
              <a:t>倍ずつ探索 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最適点近傍をさらに探索すべきだった</a:t>
            </a:r>
            <a:r>
              <a:rPr lang="en-US"/>
              <a:t>?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前処理が適当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Age</a:t>
            </a:r>
            <a:r>
              <a:rPr lang="en-US"/>
              <a:t>の欠損は、名前の敬称</a:t>
            </a:r>
            <a:r>
              <a:rPr lang="en-US"/>
              <a:t>(Mr.,Miss,Mrs,</a:t>
            </a:r>
            <a:r>
              <a:rPr lang="en-US"/>
              <a:t>なし</a:t>
            </a:r>
            <a:r>
              <a:rPr lang="en-US"/>
              <a:t>)</a:t>
            </a:r>
            <a:r>
              <a:rPr lang="en-US"/>
              <a:t>で大体年齢がわかりそう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→ </a:t>
            </a:r>
            <a:r>
              <a:rPr lang="en-US"/>
              <a:t>各カテゴリでの中央値を用いればよさそう</a:t>
            </a:r>
            <a:r>
              <a:rPr lang="en-US"/>
              <a:t>?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感想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1188720" y="2194920"/>
            <a:ext cx="8503920" cy="2286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r>
              <a:rPr lang="en-US" sz="2200"/>
              <a:t>よい機会だった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/>
              <a:t>期限があるのはよいね。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/>
              <a:t>一人だと腰が重いので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/>
              <a:t>チーム組んだ方がよい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/>
              <a:t>一人だといくらでもサボれてしまう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TextShape 3"/>
          <p:cNvSpPr txBox="1"/>
          <p:nvPr/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