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59" r:id="rId5"/>
    <p:sldId id="261" r:id="rId6"/>
    <p:sldId id="262" r:id="rId7"/>
    <p:sldId id="263" r:id="rId8"/>
    <p:sldId id="264" r:id="rId9"/>
    <p:sldId id="268" r:id="rId10"/>
    <p:sldId id="269" r:id="rId11"/>
    <p:sldId id="265" r:id="rId12"/>
    <p:sldId id="266"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54EF3E-9CCB-43CA-ACCD-138B6DFA1CD9}">
          <p14:sldIdLst>
            <p14:sldId id="257"/>
            <p14:sldId id="258"/>
            <p14:sldId id="260"/>
            <p14:sldId id="259"/>
            <p14:sldId id="261"/>
            <p14:sldId id="262"/>
            <p14:sldId id="263"/>
            <p14:sldId id="264"/>
            <p14:sldId id="268"/>
            <p14:sldId id="269"/>
            <p14:sldId id="265"/>
            <p14:sldId id="266"/>
            <p14:sldId id="267"/>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10544" y="170330"/>
            <a:ext cx="6253317" cy="2510114"/>
          </a:xfrm>
        </p:spPr>
        <p:txBody>
          <a:bodyPr>
            <a:normAutofit/>
          </a:bodyPr>
          <a:lstStyle/>
          <a:p>
            <a:r>
              <a:rPr lang="en-US" sz="8000" dirty="0"/>
              <a:t>Credit EDA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638507" y="4663775"/>
            <a:ext cx="4320412" cy="481967"/>
          </a:xfrm>
        </p:spPr>
        <p:txBody>
          <a:bodyPr>
            <a:normAutofit fontScale="92500"/>
          </a:bodyPr>
          <a:lstStyle/>
          <a:p>
            <a:r>
              <a:rPr lang="en-US" dirty="0">
                <a:solidFill>
                  <a:schemeClr val="tx1">
                    <a:lumMod val="85000"/>
                    <a:lumOff val="15000"/>
                  </a:schemeClr>
                </a:solidFill>
              </a:rPr>
              <a:t>-   by Rushabh Kawadkar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11A2B-7015-FC25-0AE5-FEE875D3057A}"/>
              </a:ext>
            </a:extLst>
          </p:cNvPr>
          <p:cNvPicPr>
            <a:picLocks noChangeAspect="1"/>
          </p:cNvPicPr>
          <p:nvPr/>
        </p:nvPicPr>
        <p:blipFill>
          <a:blip r:embed="rId2"/>
          <a:stretch>
            <a:fillRect/>
          </a:stretch>
        </p:blipFill>
        <p:spPr>
          <a:xfrm>
            <a:off x="558565" y="3861326"/>
            <a:ext cx="5537435" cy="2369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C04EFA5-9662-9631-587B-C4D9F6DE727C}"/>
              </a:ext>
            </a:extLst>
          </p:cNvPr>
          <p:cNvPicPr>
            <a:picLocks noChangeAspect="1"/>
          </p:cNvPicPr>
          <p:nvPr/>
        </p:nvPicPr>
        <p:blipFill>
          <a:blip r:embed="rId3"/>
          <a:stretch>
            <a:fillRect/>
          </a:stretch>
        </p:blipFill>
        <p:spPr>
          <a:xfrm>
            <a:off x="558565" y="1390774"/>
            <a:ext cx="5537435" cy="2301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93E931C9-3965-9F5F-8393-E139BCC8E548}"/>
              </a:ext>
            </a:extLst>
          </p:cNvPr>
          <p:cNvSpPr txBox="1"/>
          <p:nvPr/>
        </p:nvSpPr>
        <p:spPr>
          <a:xfrm>
            <a:off x="6254611" y="2647328"/>
            <a:ext cx="5378824" cy="2246769"/>
          </a:xfrm>
          <a:prstGeom prst="rect">
            <a:avLst/>
          </a:prstGeom>
          <a:noFill/>
        </p:spPr>
        <p:txBody>
          <a:bodyPr wrap="square">
            <a:spAutoFit/>
          </a:bodyPr>
          <a:lstStyle/>
          <a:p>
            <a:pPr marL="285750" indent="-285750">
              <a:buFont typeface="Wingdings" panose="05000000000000000000" pitchFamily="2" charset="2"/>
              <a:buChar char="§"/>
            </a:pPr>
            <a:r>
              <a:rPr lang="en-IN" sz="1400" dirty="0"/>
              <a:t>people with 0 children are more work problem to make on time payment </a:t>
            </a:r>
          </a:p>
          <a:p>
            <a:pPr marL="285750" indent="-285750">
              <a:buFont typeface="Wingdings" panose="05000000000000000000" pitchFamily="2" charset="2"/>
              <a:buChar char="§"/>
            </a:pPr>
            <a:r>
              <a:rPr lang="en-IN" sz="1400" dirty="0"/>
              <a:t>customer who  are married or widow do on time payments better comparatively.</a:t>
            </a:r>
          </a:p>
          <a:p>
            <a:pPr marL="285750" indent="-285750">
              <a:buFont typeface="Wingdings" panose="05000000000000000000" pitchFamily="2" charset="2"/>
              <a:buChar char="§"/>
            </a:pPr>
            <a:r>
              <a:rPr lang="en-IN" sz="1400" dirty="0"/>
              <a:t> Customer who are single and not married have more difficulties with on time payments comparatively.</a:t>
            </a:r>
          </a:p>
          <a:p>
            <a:pPr marL="285750" indent="-285750">
              <a:buFont typeface="Wingdings" panose="05000000000000000000" pitchFamily="2" charset="2"/>
              <a:buChar char="§"/>
            </a:pPr>
            <a:r>
              <a:rPr lang="en-IN" sz="1400" dirty="0"/>
              <a:t> Married people are the ones mostly applying for followed by single or not married.</a:t>
            </a:r>
          </a:p>
          <a:p>
            <a:pPr marL="285750" indent="-285750">
              <a:buFont typeface="Wingdings" panose="05000000000000000000" pitchFamily="2" charset="2"/>
              <a:buChar char="§"/>
            </a:pPr>
            <a:r>
              <a:rPr lang="en-IN" sz="1400" dirty="0"/>
              <a:t> widows are the ones who have least number of application for loan.</a:t>
            </a:r>
          </a:p>
        </p:txBody>
      </p:sp>
    </p:spTree>
    <p:extLst>
      <p:ext uri="{BB962C8B-B14F-4D97-AF65-F5344CB8AC3E}">
        <p14:creationId xmlns:p14="http://schemas.microsoft.com/office/powerpoint/2010/main" val="264486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88A5-B0BC-A181-C4D2-3CB0507C11E2}"/>
              </a:ext>
            </a:extLst>
          </p:cNvPr>
          <p:cNvSpPr>
            <a:spLocks noGrp="1"/>
          </p:cNvSpPr>
          <p:nvPr>
            <p:ph type="title"/>
          </p:nvPr>
        </p:nvSpPr>
        <p:spPr>
          <a:xfrm>
            <a:off x="496645" y="1380565"/>
            <a:ext cx="10058400" cy="392654"/>
          </a:xfrm>
        </p:spPr>
        <p:txBody>
          <a:bodyPr>
            <a:normAutofit/>
          </a:bodyPr>
          <a:lstStyle/>
          <a:p>
            <a:r>
              <a:rPr lang="en-US" sz="1600" dirty="0"/>
              <a:t>Performing Analysis on Numerical Columns:-</a:t>
            </a:r>
            <a:endParaRPr lang="en-IN" sz="1600" dirty="0"/>
          </a:p>
        </p:txBody>
      </p:sp>
      <p:pic>
        <p:nvPicPr>
          <p:cNvPr id="5" name="Content Placeholder 4">
            <a:extLst>
              <a:ext uri="{FF2B5EF4-FFF2-40B4-BE49-F238E27FC236}">
                <a16:creationId xmlns:a16="http://schemas.microsoft.com/office/drawing/2014/main" id="{EB066A27-F027-8D91-4020-2C730CBFBEA2}"/>
              </a:ext>
            </a:extLst>
          </p:cNvPr>
          <p:cNvPicPr>
            <a:picLocks noGrp="1" noChangeAspect="1"/>
          </p:cNvPicPr>
          <p:nvPr>
            <p:ph idx="1"/>
          </p:nvPr>
        </p:nvPicPr>
        <p:blipFill>
          <a:blip r:embed="rId2"/>
          <a:stretch>
            <a:fillRect/>
          </a:stretch>
        </p:blipFill>
        <p:spPr>
          <a:xfrm>
            <a:off x="226531" y="2036482"/>
            <a:ext cx="6479069" cy="4220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17AA7010-2AFF-DD95-B64B-89FAC49999F0}"/>
              </a:ext>
            </a:extLst>
          </p:cNvPr>
          <p:cNvSpPr txBox="1"/>
          <p:nvPr/>
        </p:nvSpPr>
        <p:spPr>
          <a:xfrm>
            <a:off x="6902823" y="1975223"/>
            <a:ext cx="4643718" cy="4185761"/>
          </a:xfrm>
          <a:prstGeom prst="rect">
            <a:avLst/>
          </a:prstGeom>
          <a:noFill/>
        </p:spPr>
        <p:txBody>
          <a:bodyPr wrap="square">
            <a:spAutoFit/>
          </a:bodyPr>
          <a:lstStyle/>
          <a:p>
            <a:pPr marL="285750" indent="-285750">
              <a:buFont typeface="Wingdings" panose="05000000000000000000" pitchFamily="2" charset="2"/>
              <a:buChar char="§"/>
            </a:pPr>
            <a:r>
              <a:rPr lang="en-IN" sz="1400" dirty="0"/>
              <a:t>There is a clear trend that as the AMT_CREDIT and AMT_GOODS_PRICE increase, there are more clients with Payment difficulties. </a:t>
            </a:r>
          </a:p>
          <a:p>
            <a:pPr marL="285750" indent="-285750">
              <a:buFont typeface="Wingdings" panose="05000000000000000000" pitchFamily="2" charset="2"/>
              <a:buChar char="§"/>
            </a:pPr>
            <a:r>
              <a:rPr lang="en-IN" sz="1400" dirty="0"/>
              <a:t>For YEARS_BIRTH, there are more clients with Payment difficulties between 20 and 40, and more clients with on-Time Payments over 40.</a:t>
            </a:r>
          </a:p>
          <a:p>
            <a:pPr marL="285750" indent="-285750">
              <a:buFont typeface="Wingdings" panose="05000000000000000000" pitchFamily="2" charset="2"/>
              <a:buChar char="§"/>
            </a:pPr>
            <a:r>
              <a:rPr lang="en-IN" sz="1400" dirty="0"/>
              <a:t>For DAYS_EMPLOYED, there are more clients with Payment difficulties for those employed less than 2000 days, and more clients with on-Time Payments for those employed over 2000 days.  </a:t>
            </a:r>
          </a:p>
          <a:p>
            <a:pPr marL="285750" indent="-285750">
              <a:buFont typeface="Wingdings" panose="05000000000000000000" pitchFamily="2" charset="2"/>
              <a:buChar char="§"/>
            </a:pPr>
            <a:r>
              <a:rPr lang="en-IN" sz="1400" dirty="0"/>
              <a:t>For CNT_CHILDREN, there are more clients with on-Time Payments for those with no children, and a few more clients with on-Time Payments for those with 1 or 2 children. </a:t>
            </a:r>
          </a:p>
          <a:p>
            <a:pPr marL="285750" indent="-285750">
              <a:buFont typeface="Wingdings" panose="05000000000000000000" pitchFamily="2" charset="2"/>
              <a:buChar char="§"/>
            </a:pPr>
            <a:r>
              <a:rPr lang="en-IN" sz="1400" dirty="0"/>
              <a:t>Finally, the distributions of AMT_INCOME_TOTAL are significantly different for those with Payment difficulties and those with on-Time Payments, with the former resembling a normal distribution and the latter resembling a lowered normal distribution.</a:t>
            </a:r>
          </a:p>
        </p:txBody>
      </p:sp>
    </p:spTree>
    <p:extLst>
      <p:ext uri="{BB962C8B-B14F-4D97-AF65-F5344CB8AC3E}">
        <p14:creationId xmlns:p14="http://schemas.microsoft.com/office/powerpoint/2010/main" val="319467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BF10-8C6C-3120-A7CC-99C2CEE04B51}"/>
              </a:ext>
            </a:extLst>
          </p:cNvPr>
          <p:cNvSpPr>
            <a:spLocks noGrp="1"/>
          </p:cNvSpPr>
          <p:nvPr>
            <p:ph type="title"/>
          </p:nvPr>
        </p:nvSpPr>
        <p:spPr>
          <a:xfrm>
            <a:off x="1097280" y="286604"/>
            <a:ext cx="10058400" cy="439538"/>
          </a:xfrm>
        </p:spPr>
        <p:txBody>
          <a:bodyPr>
            <a:normAutofit/>
          </a:bodyPr>
          <a:lstStyle/>
          <a:p>
            <a:r>
              <a:rPr lang="en-US" sz="1600" dirty="0"/>
              <a:t>Bivariate, Multivariate and Correlation Analysis:-</a:t>
            </a:r>
            <a:endParaRPr lang="en-IN" sz="1600" dirty="0"/>
          </a:p>
        </p:txBody>
      </p:sp>
      <p:pic>
        <p:nvPicPr>
          <p:cNvPr id="5" name="Content Placeholder 4">
            <a:extLst>
              <a:ext uri="{FF2B5EF4-FFF2-40B4-BE49-F238E27FC236}">
                <a16:creationId xmlns:a16="http://schemas.microsoft.com/office/drawing/2014/main" id="{B4E52853-E418-B39E-849A-422E49481369}"/>
              </a:ext>
            </a:extLst>
          </p:cNvPr>
          <p:cNvPicPr>
            <a:picLocks noGrp="1" noChangeAspect="1"/>
          </p:cNvPicPr>
          <p:nvPr>
            <p:ph idx="1"/>
          </p:nvPr>
        </p:nvPicPr>
        <p:blipFill>
          <a:blip r:embed="rId2"/>
          <a:stretch>
            <a:fillRect/>
          </a:stretch>
        </p:blipFill>
        <p:spPr>
          <a:xfrm>
            <a:off x="674267" y="959224"/>
            <a:ext cx="4697505" cy="2769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92033E8-F5C4-5375-DBD5-7052A5BC4C64}"/>
              </a:ext>
            </a:extLst>
          </p:cNvPr>
          <p:cNvPicPr>
            <a:picLocks noChangeAspect="1"/>
          </p:cNvPicPr>
          <p:nvPr/>
        </p:nvPicPr>
        <p:blipFill>
          <a:blip r:embed="rId3"/>
          <a:stretch>
            <a:fillRect/>
          </a:stretch>
        </p:blipFill>
        <p:spPr>
          <a:xfrm>
            <a:off x="645459" y="3845857"/>
            <a:ext cx="4805082" cy="2608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12CEA6BA-8C26-C668-9170-A9774934AFCE}"/>
              </a:ext>
            </a:extLst>
          </p:cNvPr>
          <p:cNvSpPr txBox="1"/>
          <p:nvPr/>
        </p:nvSpPr>
        <p:spPr>
          <a:xfrm>
            <a:off x="5450541" y="2551837"/>
            <a:ext cx="6096000" cy="1723549"/>
          </a:xfrm>
          <a:prstGeom prst="rect">
            <a:avLst/>
          </a:prstGeom>
          <a:noFill/>
        </p:spPr>
        <p:txBody>
          <a:bodyPr wrap="square">
            <a:spAutoFit/>
          </a:bodyPr>
          <a:lstStyle/>
          <a:p>
            <a:endParaRPr lang="en-IN" dirty="0"/>
          </a:p>
          <a:p>
            <a:endParaRPr lang="en-IN" dirty="0"/>
          </a:p>
          <a:p>
            <a:r>
              <a:rPr lang="en-IN" sz="1400" dirty="0"/>
              <a:t> Conclusion:</a:t>
            </a:r>
          </a:p>
          <a:p>
            <a:pPr marL="285750" indent="-285750">
              <a:buFont typeface="Wingdings" panose="05000000000000000000" pitchFamily="2" charset="2"/>
              <a:buChar char="§"/>
            </a:pPr>
            <a:r>
              <a:rPr lang="en-IN" sz="1400" dirty="0"/>
              <a:t>In conclusion, the target market for the company are clients in the age range 30-40 and 40-50, female clients who are working, clients who are married, male clients with academic degree, students and businessmen, and repeater clients most targeted for loans</a:t>
            </a:r>
          </a:p>
        </p:txBody>
      </p:sp>
    </p:spTree>
    <p:extLst>
      <p:ext uri="{BB962C8B-B14F-4D97-AF65-F5344CB8AC3E}">
        <p14:creationId xmlns:p14="http://schemas.microsoft.com/office/powerpoint/2010/main" val="259616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65D4-02D2-1A70-32DE-78A1B5CA7436}"/>
              </a:ext>
            </a:extLst>
          </p:cNvPr>
          <p:cNvSpPr>
            <a:spLocks noGrp="1"/>
          </p:cNvSpPr>
          <p:nvPr>
            <p:ph type="title"/>
          </p:nvPr>
        </p:nvSpPr>
        <p:spPr/>
        <p:txBody>
          <a:bodyPr>
            <a:normAutofit/>
          </a:bodyPr>
          <a:lstStyle/>
          <a:p>
            <a:r>
              <a:rPr lang="en-US" sz="1600" dirty="0"/>
              <a:t>Previous Application Analysis:- </a:t>
            </a:r>
            <a:endParaRPr lang="en-IN" sz="1600" dirty="0"/>
          </a:p>
        </p:txBody>
      </p:sp>
      <p:pic>
        <p:nvPicPr>
          <p:cNvPr id="5" name="Picture 4">
            <a:extLst>
              <a:ext uri="{FF2B5EF4-FFF2-40B4-BE49-F238E27FC236}">
                <a16:creationId xmlns:a16="http://schemas.microsoft.com/office/drawing/2014/main" id="{308C6423-8E1A-4FA7-FDA0-FCFE73CC4E7F}"/>
              </a:ext>
            </a:extLst>
          </p:cNvPr>
          <p:cNvPicPr>
            <a:picLocks noChangeAspect="1"/>
          </p:cNvPicPr>
          <p:nvPr/>
        </p:nvPicPr>
        <p:blipFill>
          <a:blip r:embed="rId2"/>
          <a:stretch>
            <a:fillRect/>
          </a:stretch>
        </p:blipFill>
        <p:spPr>
          <a:xfrm>
            <a:off x="815448" y="1919965"/>
            <a:ext cx="2349094" cy="2311376"/>
          </a:xfrm>
          <a:prstGeom prst="rect">
            <a:avLst/>
          </a:prstGeom>
        </p:spPr>
      </p:pic>
      <p:pic>
        <p:nvPicPr>
          <p:cNvPr id="9" name="Picture 8">
            <a:extLst>
              <a:ext uri="{FF2B5EF4-FFF2-40B4-BE49-F238E27FC236}">
                <a16:creationId xmlns:a16="http://schemas.microsoft.com/office/drawing/2014/main" id="{94A8D7B5-F150-3B2F-DD0F-DD802B57A2B9}"/>
              </a:ext>
            </a:extLst>
          </p:cNvPr>
          <p:cNvPicPr>
            <a:picLocks noChangeAspect="1"/>
          </p:cNvPicPr>
          <p:nvPr/>
        </p:nvPicPr>
        <p:blipFill>
          <a:blip r:embed="rId3"/>
          <a:stretch>
            <a:fillRect/>
          </a:stretch>
        </p:blipFill>
        <p:spPr>
          <a:xfrm>
            <a:off x="3314604" y="2026023"/>
            <a:ext cx="2209992" cy="2420471"/>
          </a:xfrm>
          <a:prstGeom prst="rect">
            <a:avLst/>
          </a:prstGeom>
        </p:spPr>
      </p:pic>
      <p:pic>
        <p:nvPicPr>
          <p:cNvPr id="11" name="Picture 10">
            <a:extLst>
              <a:ext uri="{FF2B5EF4-FFF2-40B4-BE49-F238E27FC236}">
                <a16:creationId xmlns:a16="http://schemas.microsoft.com/office/drawing/2014/main" id="{FB748431-7A6C-E2A5-4C9D-FD46C3890759}"/>
              </a:ext>
            </a:extLst>
          </p:cNvPr>
          <p:cNvPicPr>
            <a:picLocks noChangeAspect="1"/>
          </p:cNvPicPr>
          <p:nvPr/>
        </p:nvPicPr>
        <p:blipFill>
          <a:blip r:embed="rId4"/>
          <a:stretch>
            <a:fillRect/>
          </a:stretch>
        </p:blipFill>
        <p:spPr>
          <a:xfrm>
            <a:off x="5674658" y="1919965"/>
            <a:ext cx="2575783" cy="2239659"/>
          </a:xfrm>
          <a:prstGeom prst="rect">
            <a:avLst/>
          </a:prstGeom>
        </p:spPr>
      </p:pic>
      <p:pic>
        <p:nvPicPr>
          <p:cNvPr id="13" name="Picture 12">
            <a:extLst>
              <a:ext uri="{FF2B5EF4-FFF2-40B4-BE49-F238E27FC236}">
                <a16:creationId xmlns:a16="http://schemas.microsoft.com/office/drawing/2014/main" id="{B6486C8D-9106-5C3D-114C-6F429711EB99}"/>
              </a:ext>
            </a:extLst>
          </p:cNvPr>
          <p:cNvPicPr>
            <a:picLocks noChangeAspect="1"/>
          </p:cNvPicPr>
          <p:nvPr/>
        </p:nvPicPr>
        <p:blipFill>
          <a:blip r:embed="rId5"/>
          <a:stretch>
            <a:fillRect/>
          </a:stretch>
        </p:blipFill>
        <p:spPr>
          <a:xfrm>
            <a:off x="8597726" y="1919965"/>
            <a:ext cx="2293819" cy="2114153"/>
          </a:xfrm>
          <a:prstGeom prst="rect">
            <a:avLst/>
          </a:prstGeom>
        </p:spPr>
      </p:pic>
      <p:sp>
        <p:nvSpPr>
          <p:cNvPr id="15" name="TextBox 14">
            <a:extLst>
              <a:ext uri="{FF2B5EF4-FFF2-40B4-BE49-F238E27FC236}">
                <a16:creationId xmlns:a16="http://schemas.microsoft.com/office/drawing/2014/main" id="{3A6AE7BE-E15D-D9D0-EE35-951DCFA9C19B}"/>
              </a:ext>
            </a:extLst>
          </p:cNvPr>
          <p:cNvSpPr txBox="1"/>
          <p:nvPr/>
        </p:nvSpPr>
        <p:spPr>
          <a:xfrm>
            <a:off x="923024" y="4996927"/>
            <a:ext cx="10536557" cy="523220"/>
          </a:xfrm>
          <a:prstGeom prst="rect">
            <a:avLst/>
          </a:prstGeom>
          <a:noFill/>
        </p:spPr>
        <p:txBody>
          <a:bodyPr wrap="square">
            <a:spAutoFit/>
          </a:bodyPr>
          <a:lstStyle/>
          <a:p>
            <a:r>
              <a:rPr lang="en-IN" sz="1400" b="0" i="0" dirty="0">
                <a:solidFill>
                  <a:srgbClr val="000000"/>
                </a:solidFill>
                <a:effectLst/>
                <a:latin typeface="Helvetica Neue"/>
              </a:rPr>
              <a:t>Its observed a cash loans seem not to have been cancelled, while consumer loans have refused more often than cash loans. The bank has more repeaters in all approved, refused, unused category.</a:t>
            </a:r>
            <a:endParaRPr lang="en-IN" sz="1400" dirty="0"/>
          </a:p>
        </p:txBody>
      </p:sp>
    </p:spTree>
    <p:extLst>
      <p:ext uri="{BB962C8B-B14F-4D97-AF65-F5344CB8AC3E}">
        <p14:creationId xmlns:p14="http://schemas.microsoft.com/office/powerpoint/2010/main" val="144397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7905E-67AA-1631-B882-D11A31CDA43E}"/>
              </a:ext>
            </a:extLst>
          </p:cNvPr>
          <p:cNvSpPr>
            <a:spLocks noGrp="1"/>
          </p:cNvSpPr>
          <p:nvPr>
            <p:ph type="title"/>
          </p:nvPr>
        </p:nvSpPr>
        <p:spPr>
          <a:xfrm>
            <a:off x="699247" y="286603"/>
            <a:ext cx="10456433" cy="1450757"/>
          </a:xfrm>
        </p:spPr>
        <p:txBody>
          <a:bodyPr>
            <a:normAutofit/>
          </a:bodyPr>
          <a:lstStyle/>
          <a:p>
            <a:r>
              <a:rPr lang="en-US" sz="1600" dirty="0"/>
              <a:t>Bi-variate Analysis:-</a:t>
            </a:r>
            <a:endParaRPr lang="en-IN" sz="1600" dirty="0"/>
          </a:p>
        </p:txBody>
      </p:sp>
      <p:pic>
        <p:nvPicPr>
          <p:cNvPr id="9" name="Picture 8">
            <a:extLst>
              <a:ext uri="{FF2B5EF4-FFF2-40B4-BE49-F238E27FC236}">
                <a16:creationId xmlns:a16="http://schemas.microsoft.com/office/drawing/2014/main" id="{4EADBE51-0348-72BC-6804-CCA3E41743C7}"/>
              </a:ext>
            </a:extLst>
          </p:cNvPr>
          <p:cNvPicPr>
            <a:picLocks noChangeAspect="1"/>
          </p:cNvPicPr>
          <p:nvPr/>
        </p:nvPicPr>
        <p:blipFill>
          <a:blip r:embed="rId2"/>
          <a:stretch>
            <a:fillRect/>
          </a:stretch>
        </p:blipFill>
        <p:spPr>
          <a:xfrm>
            <a:off x="390777" y="1835081"/>
            <a:ext cx="4154328" cy="2185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3DA1884-F2DE-A23D-DF01-DB85914F73F7}"/>
              </a:ext>
            </a:extLst>
          </p:cNvPr>
          <p:cNvPicPr>
            <a:picLocks noChangeAspect="1"/>
          </p:cNvPicPr>
          <p:nvPr/>
        </p:nvPicPr>
        <p:blipFill>
          <a:blip r:embed="rId3"/>
          <a:stretch>
            <a:fillRect/>
          </a:stretch>
        </p:blipFill>
        <p:spPr>
          <a:xfrm>
            <a:off x="390777" y="4216621"/>
            <a:ext cx="4154329" cy="20717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329373A9-E6F4-9207-CE72-63EFEF3D0608}"/>
              </a:ext>
            </a:extLst>
          </p:cNvPr>
          <p:cNvSpPr txBox="1"/>
          <p:nvPr/>
        </p:nvSpPr>
        <p:spPr>
          <a:xfrm>
            <a:off x="4979895" y="2077574"/>
            <a:ext cx="5334001" cy="4278094"/>
          </a:xfrm>
          <a:prstGeom prst="rect">
            <a:avLst/>
          </a:prstGeom>
          <a:noFill/>
        </p:spPr>
        <p:txBody>
          <a:bodyPr wrap="square">
            <a:spAutoFit/>
          </a:bodyPr>
          <a:lstStyle/>
          <a:p>
            <a:r>
              <a:rPr lang="en-IN" sz="2000" dirty="0"/>
              <a:t>Conclusion:-</a:t>
            </a:r>
          </a:p>
          <a:p>
            <a:pPr marL="285750" indent="-285750">
              <a:buFont typeface="Wingdings" panose="05000000000000000000" pitchFamily="2" charset="2"/>
              <a:buChar char="§"/>
            </a:pPr>
            <a:r>
              <a:rPr lang="en-IN" sz="1200" dirty="0"/>
              <a:t>The variables below were set up as defaults in the analysis of the application data frame. Checked against approved loans that have defaulted and proved to be correct.</a:t>
            </a:r>
          </a:p>
          <a:p>
            <a:pPr marL="171450" indent="-171450">
              <a:buFont typeface="Wingdings" panose="05000000000000000000" pitchFamily="2" charset="2"/>
              <a:buChar char="§"/>
            </a:pPr>
            <a:r>
              <a:rPr lang="en-IN" sz="1200" dirty="0"/>
              <a:t>  Moderate income,25-35 age people followed 35-45 group people, Gender of  the applicant, Employment type, Occupation types, House type ae similar in both information.</a:t>
            </a:r>
          </a:p>
          <a:p>
            <a:pPr marL="171450" indent="-171450">
              <a:buFont typeface="Wingdings" panose="05000000000000000000" pitchFamily="2" charset="2"/>
              <a:buChar char="§"/>
            </a:pPr>
            <a:endParaRPr lang="en-IN" sz="1200" dirty="0"/>
          </a:p>
          <a:p>
            <a:pPr marL="171450" indent="-171450">
              <a:buFont typeface="Wingdings" panose="05000000000000000000" pitchFamily="2" charset="2"/>
              <a:buChar char="§"/>
            </a:pPr>
            <a:r>
              <a:rPr lang="en-IN" sz="1200" dirty="0"/>
              <a:t>Other important factors to consider include the number of bureau hits in the past week, month, etc. A zero hit is good. The amount of income equivalent to the purchase of a good is also a concern. Past applications with rejected, cancelled, or unused loans also have defaults, which is a matter of concern. This indicates that the financial company may have rejected or cancelled the previous application but has approved the present one, and is now facing default on the same. Trusted applicants who have been rejected may have a lower loan amount, but this should not be a reason to not use them. Additional weightage should be given to women applicants as defaults are less. Students and business people are usually considered to be low-risk when it comes to repaying a loan. There are also cases in which people with previous rejected, cancelled, or unused loans are making their payments on time in the current application. This indicates that possibly wrong decisions were made in those </a:t>
            </a:r>
          </a:p>
        </p:txBody>
      </p:sp>
    </p:spTree>
    <p:extLst>
      <p:ext uri="{BB962C8B-B14F-4D97-AF65-F5344CB8AC3E}">
        <p14:creationId xmlns:p14="http://schemas.microsoft.com/office/powerpoint/2010/main" val="406643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97B1-C123-F204-330C-C73A123260A5}"/>
              </a:ext>
            </a:extLst>
          </p:cNvPr>
          <p:cNvSpPr>
            <a:spLocks noGrp="1"/>
          </p:cNvSpPr>
          <p:nvPr>
            <p:ph type="title"/>
          </p:nvPr>
        </p:nvSpPr>
        <p:spPr>
          <a:xfrm>
            <a:off x="1036320" y="546847"/>
            <a:ext cx="10058400" cy="959224"/>
          </a:xfrm>
        </p:spPr>
        <p:txBody>
          <a:bodyPr>
            <a:normAutofit fontScale="90000"/>
          </a:bodyPr>
          <a:lstStyle/>
          <a:p>
            <a:r>
              <a:rPr lang="en-IN" sz="1800" dirty="0"/>
              <a:t>Performing Analysis by Merging Dataset :- </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83B4C421-E1E3-6C01-5341-3C7292BD9DB4}"/>
              </a:ext>
            </a:extLst>
          </p:cNvPr>
          <p:cNvPicPr>
            <a:picLocks noChangeAspect="1"/>
          </p:cNvPicPr>
          <p:nvPr/>
        </p:nvPicPr>
        <p:blipFill>
          <a:blip r:embed="rId2"/>
          <a:stretch>
            <a:fillRect/>
          </a:stretch>
        </p:blipFill>
        <p:spPr>
          <a:xfrm>
            <a:off x="744071" y="1004047"/>
            <a:ext cx="5459505" cy="53071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188FE13F-B13D-CC67-4E30-10CC58FC21A1}"/>
              </a:ext>
            </a:extLst>
          </p:cNvPr>
          <p:cNvSpPr txBox="1"/>
          <p:nvPr/>
        </p:nvSpPr>
        <p:spPr>
          <a:xfrm>
            <a:off x="6409764" y="2739060"/>
            <a:ext cx="5459505" cy="1169551"/>
          </a:xfrm>
          <a:prstGeom prst="rect">
            <a:avLst/>
          </a:prstGeom>
          <a:noFill/>
        </p:spPr>
        <p:txBody>
          <a:bodyPr wrap="square">
            <a:spAutoFit/>
          </a:bodyPr>
          <a:lstStyle/>
          <a:p>
            <a:pPr marL="285750" indent="-285750">
              <a:buFont typeface="Wingdings" panose="05000000000000000000" pitchFamily="2" charset="2"/>
              <a:buChar char="§"/>
            </a:pPr>
            <a:r>
              <a:rPr lang="en-IN" sz="1400" b="0" i="0" dirty="0">
                <a:solidFill>
                  <a:srgbClr val="000000"/>
                </a:solidFill>
                <a:effectLst/>
                <a:latin typeface="Helvetica Neue"/>
              </a:rPr>
              <a:t>Most loan rejections came from the category of 'repairs', while an equal number of loans were approved and rejected for education purposes. Significantly more loan applications were rejected than approved for the purposes of paying off other loans or buying a new car.</a:t>
            </a:r>
            <a:endParaRPr lang="en-IN" sz="1400" dirty="0"/>
          </a:p>
        </p:txBody>
      </p:sp>
    </p:spTree>
    <p:extLst>
      <p:ext uri="{BB962C8B-B14F-4D97-AF65-F5344CB8AC3E}">
        <p14:creationId xmlns:p14="http://schemas.microsoft.com/office/powerpoint/2010/main" val="33633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478391-5609-AACD-8D42-5D64B67BAEDB}"/>
              </a:ext>
            </a:extLst>
          </p:cNvPr>
          <p:cNvPicPr>
            <a:picLocks noChangeAspect="1"/>
          </p:cNvPicPr>
          <p:nvPr/>
        </p:nvPicPr>
        <p:blipFill>
          <a:blip r:embed="rId2"/>
          <a:stretch>
            <a:fillRect/>
          </a:stretch>
        </p:blipFill>
        <p:spPr>
          <a:xfrm>
            <a:off x="0" y="1355284"/>
            <a:ext cx="6226268" cy="4147431"/>
          </a:xfrm>
          <a:prstGeom prst="rect">
            <a:avLst/>
          </a:prstGeom>
        </p:spPr>
      </p:pic>
      <p:sp>
        <p:nvSpPr>
          <p:cNvPr id="7" name="TextBox 6">
            <a:extLst>
              <a:ext uri="{FF2B5EF4-FFF2-40B4-BE49-F238E27FC236}">
                <a16:creationId xmlns:a16="http://schemas.microsoft.com/office/drawing/2014/main" id="{7C823C48-6B8D-9EE1-706C-277B8CBCD23B}"/>
              </a:ext>
            </a:extLst>
          </p:cNvPr>
          <p:cNvSpPr txBox="1"/>
          <p:nvPr/>
        </p:nvSpPr>
        <p:spPr>
          <a:xfrm>
            <a:off x="6096000" y="2956156"/>
            <a:ext cx="6096000" cy="1384995"/>
          </a:xfrm>
          <a:prstGeom prst="rect">
            <a:avLst/>
          </a:prstGeom>
          <a:noFill/>
        </p:spPr>
        <p:txBody>
          <a:bodyPr wrap="square">
            <a:spAutoFit/>
          </a:bodyPr>
          <a:lstStyle/>
          <a:p>
            <a:r>
              <a:rPr lang="en-IN" sz="1400" dirty="0"/>
              <a:t>Here for housing types, office apartments have a higher target credit of 0 and co-op apartments have a higher target credit of1.Therefore, we can conclude that the bank should refrain from lending to housing type co-operative apartments as they face difficulties in payments. For successful distribution the bank can focus mainly on housing type including parent or house/apartment or municipal apartment.</a:t>
            </a:r>
          </a:p>
        </p:txBody>
      </p:sp>
    </p:spTree>
    <p:extLst>
      <p:ext uri="{BB962C8B-B14F-4D97-AF65-F5344CB8AC3E}">
        <p14:creationId xmlns:p14="http://schemas.microsoft.com/office/powerpoint/2010/main" val="250272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3C926-E762-2FBE-9DA1-BF7471C96284}"/>
              </a:ext>
            </a:extLst>
          </p:cNvPr>
          <p:cNvPicPr>
            <a:picLocks noChangeAspect="1"/>
          </p:cNvPicPr>
          <p:nvPr/>
        </p:nvPicPr>
        <p:blipFill>
          <a:blip r:embed="rId2"/>
          <a:stretch>
            <a:fillRect/>
          </a:stretch>
        </p:blipFill>
        <p:spPr>
          <a:xfrm>
            <a:off x="286872" y="1426985"/>
            <a:ext cx="5495363" cy="4541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274368F-7486-4EA5-BED4-AD45E9131175}"/>
              </a:ext>
            </a:extLst>
          </p:cNvPr>
          <p:cNvSpPr txBox="1"/>
          <p:nvPr/>
        </p:nvSpPr>
        <p:spPr>
          <a:xfrm>
            <a:off x="5925670" y="2900387"/>
            <a:ext cx="6096000" cy="1908215"/>
          </a:xfrm>
          <a:prstGeom prst="rect">
            <a:avLst/>
          </a:prstGeom>
          <a:noFill/>
        </p:spPr>
        <p:txBody>
          <a:bodyPr wrap="square">
            <a:spAutoFit/>
          </a:bodyPr>
          <a:lstStyle/>
          <a:p>
            <a:pPr algn="l"/>
            <a:r>
              <a:rPr lang="en-IN" sz="2000" b="1" i="0" dirty="0">
                <a:solidFill>
                  <a:srgbClr val="000000"/>
                </a:solidFill>
                <a:effectLst/>
                <a:latin typeface="Helvetica Neue"/>
              </a:rPr>
              <a:t>Conclusion:</a:t>
            </a:r>
          </a:p>
          <a:p>
            <a:pPr algn="l"/>
            <a:r>
              <a:rPr lang="en-IN" sz="1400" b="0" i="0" dirty="0">
                <a:solidFill>
                  <a:srgbClr val="000000"/>
                </a:solidFill>
                <a:effectLst/>
              </a:rPr>
              <a:t>                 In order to be successful, banks should focus more on contract type ‘Student’, ‘Pensioner’ and ‘Businessman’ with housing type other than ‘Co-op apartment’. They should focus less on income type ‘Working’ as they are having the most number of unsuccessful payments. Loan purpose ‘Repair’ is also having a higher number of unsuccessful payments on time. Banks should try to get as many clients from housing type ‘With parents’ as they are having the least number of unsuccessful payments.</a:t>
            </a:r>
          </a:p>
        </p:txBody>
      </p:sp>
    </p:spTree>
    <p:extLst>
      <p:ext uri="{BB962C8B-B14F-4D97-AF65-F5344CB8AC3E}">
        <p14:creationId xmlns:p14="http://schemas.microsoft.com/office/powerpoint/2010/main" val="34683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15962" y="292787"/>
            <a:ext cx="2909944" cy="478178"/>
          </a:xfrm>
        </p:spPr>
        <p:txBody>
          <a:bodyPr anchor="ctr">
            <a:noAutofit/>
          </a:bodyPr>
          <a:lstStyle/>
          <a:p>
            <a:pPr lvl="0"/>
            <a:r>
              <a:rPr lang="en-US" sz="1600" b="1" dirty="0">
                <a:solidFill>
                  <a:srgbClr val="FFFFFF"/>
                </a:solidFill>
              </a:rPr>
              <a:t>Business Understanding:-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6D785CB-9BAC-DE4F-3A13-CB1FEE04BAA9}"/>
              </a:ext>
            </a:extLst>
          </p:cNvPr>
          <p:cNvSpPr txBox="1"/>
          <p:nvPr/>
        </p:nvSpPr>
        <p:spPr>
          <a:xfrm>
            <a:off x="1021976" y="914400"/>
            <a:ext cx="9995648" cy="3970318"/>
          </a:xfrm>
          <a:prstGeom prst="rect">
            <a:avLst/>
          </a:prstGeom>
          <a:noFill/>
        </p:spPr>
        <p:txBody>
          <a:bodyPr wrap="square" rtlCol="0">
            <a:spAutoFit/>
          </a:bodyPr>
          <a:lstStyle/>
          <a:p>
            <a:pPr marL="285750" indent="-285750">
              <a:buFont typeface="Wingdings" panose="05000000000000000000" pitchFamily="2" charset="2"/>
              <a:buChar char="§"/>
            </a:pPr>
            <a:r>
              <a:rPr lang="en-IN" b="0" i="0" dirty="0">
                <a:solidFill>
                  <a:srgbClr val="091E42"/>
                </a:solidFill>
                <a:effectLst/>
                <a:latin typeface="freight-text-pro"/>
              </a:rPr>
              <a:t>The loan providing companies find it hard to give loans to the people due to their insufficient or non-existent credit history. Because of that, some consumers use it to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p>
          <a:p>
            <a:pPr marL="285750" indent="-285750">
              <a:buFont typeface="Wingdings" panose="05000000000000000000" pitchFamily="2" charset="2"/>
              <a:buChar char="§"/>
            </a:pPr>
            <a:endParaRPr lang="en-IN" dirty="0">
              <a:solidFill>
                <a:srgbClr val="091E42"/>
              </a:solidFill>
              <a:latin typeface="freight-text-pro"/>
            </a:endParaRPr>
          </a:p>
          <a:p>
            <a:pPr marL="285750" indent="-285750">
              <a:buFont typeface="Wingdings" panose="05000000000000000000" pitchFamily="2" charset="2"/>
              <a:buChar char="§"/>
            </a:pPr>
            <a:r>
              <a:rPr lang="en-IN" dirty="0">
                <a:solidFill>
                  <a:srgbClr val="091E42"/>
                </a:solidFill>
                <a:latin typeface="freight-text-pro"/>
              </a:rPr>
              <a:t>When the company receives a loan application, the company has to decide for loan approval based on the applicant’s profile. Two types of risks are associated with the bank’s decision:</a:t>
            </a:r>
          </a:p>
          <a:p>
            <a:pPr marL="285750" indent="-285750">
              <a:buFont typeface="Wingdings" panose="05000000000000000000" pitchFamily="2" charset="2"/>
              <a:buChar char="§"/>
            </a:pPr>
            <a:r>
              <a:rPr lang="en-IN" dirty="0">
                <a:solidFill>
                  <a:srgbClr val="091E42"/>
                </a:solidFill>
                <a:latin typeface="freight-text-pro"/>
              </a:rPr>
              <a:t>If the applicant is likely to repay the loan, then not approving the loan results in a loss of business to the company</a:t>
            </a:r>
          </a:p>
          <a:p>
            <a:pPr marL="285750" indent="-285750">
              <a:buFont typeface="Wingdings" panose="05000000000000000000" pitchFamily="2" charset="2"/>
              <a:buChar char="§"/>
            </a:pPr>
            <a:endParaRPr lang="en-IN" dirty="0">
              <a:solidFill>
                <a:srgbClr val="091E42"/>
              </a:solidFill>
              <a:latin typeface="freight-text-pro"/>
            </a:endParaRPr>
          </a:p>
          <a:p>
            <a:pPr marL="285750" indent="-285750">
              <a:buFont typeface="Wingdings" panose="05000000000000000000" pitchFamily="2" charset="2"/>
              <a:buChar char="§"/>
            </a:pPr>
            <a:r>
              <a:rPr lang="en-IN" dirty="0">
                <a:solidFill>
                  <a:srgbClr val="091E42"/>
                </a:solidFill>
                <a:latin typeface="freight-text-pro"/>
              </a:rPr>
              <a:t>If the applicant is not likely to repay the loan, i.e. he/she is likely to default, then approving the loan may lead to a financial loss for the company.</a:t>
            </a:r>
          </a:p>
          <a:p>
            <a:endParaRPr lang="en-IN" dirty="0">
              <a:solidFill>
                <a:srgbClr val="091E42"/>
              </a:solidFill>
              <a:latin typeface="freight-text-pro"/>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15962" y="292787"/>
            <a:ext cx="2909944" cy="478178"/>
          </a:xfrm>
        </p:spPr>
        <p:txBody>
          <a:bodyPr anchor="ctr">
            <a:noAutofit/>
          </a:bodyPr>
          <a:lstStyle/>
          <a:p>
            <a:r>
              <a:rPr lang="en-US" sz="1600" b="1" dirty="0">
                <a:solidFill>
                  <a:srgbClr val="FFFFFF"/>
                </a:solidFill>
              </a:rPr>
              <a:t>Business Objectives:-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6D785CB-9BAC-DE4F-3A13-CB1FEE04BAA9}"/>
              </a:ext>
            </a:extLst>
          </p:cNvPr>
          <p:cNvSpPr txBox="1"/>
          <p:nvPr/>
        </p:nvSpPr>
        <p:spPr>
          <a:xfrm>
            <a:off x="1021976" y="914400"/>
            <a:ext cx="9995648" cy="3139321"/>
          </a:xfrm>
          <a:prstGeom prst="rect">
            <a:avLst/>
          </a:prstGeom>
          <a:noFill/>
        </p:spPr>
        <p:txBody>
          <a:bodyPr wrap="square" rtlCol="0">
            <a:spAutoFit/>
          </a:bodyPr>
          <a:lstStyle/>
          <a:p>
            <a:pPr marL="285750" indent="-285750" algn="l" rtl="0">
              <a:buFont typeface="Wingdings" panose="05000000000000000000" pitchFamily="2" charset="2"/>
              <a:buChar char="§"/>
            </a:pPr>
            <a:r>
              <a:rPr lang="en-IN" b="0" i="0" dirty="0">
                <a:solidFill>
                  <a:srgbClr val="091E42"/>
                </a:solidFill>
                <a:effectLst/>
                <a:latin typeface="freight-text-pro"/>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l" rtl="0"/>
            <a:endParaRPr lang="en-IN" b="0" i="0" dirty="0">
              <a:solidFill>
                <a:srgbClr val="091E42"/>
              </a:solidFill>
              <a:effectLst/>
              <a:latin typeface="freight-text-pro"/>
            </a:endParaRPr>
          </a:p>
          <a:p>
            <a:pPr marL="285750" indent="-285750" algn="l" rtl="0">
              <a:buFont typeface="Wingdings" panose="05000000000000000000" pitchFamily="2" charset="2"/>
              <a:buChar char="§"/>
            </a:pPr>
            <a:r>
              <a:rPr lang="en-IN" b="0" i="0" dirty="0">
                <a:solidFill>
                  <a:srgbClr val="091E42"/>
                </a:solidFill>
                <a:effectLst/>
                <a:latin typeface="freight-text-pro"/>
              </a:rPr>
              <a:t>In other words, the company wants to understand the driving factors (or driver variables) behind loan default, i.e. the variables which are strong indicators of default.  The company can utilise this knowledge for its portfolio and risk assessment.</a:t>
            </a:r>
          </a:p>
          <a:p>
            <a:pPr marL="285750" indent="-285750" algn="l" rtl="0">
              <a:buFont typeface="Wingdings" panose="05000000000000000000" pitchFamily="2" charset="2"/>
              <a:buChar char="§"/>
            </a:pPr>
            <a:r>
              <a:rPr lang="en-IN" b="0" i="0" dirty="0">
                <a:solidFill>
                  <a:srgbClr val="091E42"/>
                </a:solidFill>
                <a:effectLst/>
                <a:latin typeface="freight-text-pro"/>
              </a:rPr>
              <a:t>To develop your understanding of the domain, you are advised to independently research a little about risk analytics - understanding the types of variables and their significance should be enough.</a:t>
            </a:r>
          </a:p>
        </p:txBody>
      </p:sp>
    </p:spTree>
    <p:extLst>
      <p:ext uri="{BB962C8B-B14F-4D97-AF65-F5344CB8AC3E}">
        <p14:creationId xmlns:p14="http://schemas.microsoft.com/office/powerpoint/2010/main" val="307283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FD44-D804-AE39-6A39-00C382EA889C}"/>
              </a:ext>
            </a:extLst>
          </p:cNvPr>
          <p:cNvSpPr>
            <a:spLocks noGrp="1"/>
          </p:cNvSpPr>
          <p:nvPr>
            <p:ph type="title"/>
          </p:nvPr>
        </p:nvSpPr>
        <p:spPr>
          <a:xfrm>
            <a:off x="505609" y="442060"/>
            <a:ext cx="10058400" cy="1093695"/>
          </a:xfrm>
        </p:spPr>
        <p:txBody>
          <a:bodyPr>
            <a:normAutofit/>
          </a:bodyPr>
          <a:lstStyle/>
          <a:p>
            <a:r>
              <a:rPr lang="en-US" sz="2400" dirty="0"/>
              <a:t>Steps Followed:-</a:t>
            </a:r>
            <a:endParaRPr lang="en-IN" sz="2400" dirty="0"/>
          </a:p>
        </p:txBody>
      </p:sp>
      <p:sp>
        <p:nvSpPr>
          <p:cNvPr id="3" name="Content Placeholder 2">
            <a:extLst>
              <a:ext uri="{FF2B5EF4-FFF2-40B4-BE49-F238E27FC236}">
                <a16:creationId xmlns:a16="http://schemas.microsoft.com/office/drawing/2014/main" id="{76638204-F3FF-6DFB-F892-3C66BC1869A0}"/>
              </a:ext>
            </a:extLst>
          </p:cNvPr>
          <p:cNvSpPr>
            <a:spLocks noGrp="1"/>
          </p:cNvSpPr>
          <p:nvPr>
            <p:ph idx="1"/>
          </p:nvPr>
        </p:nvSpPr>
        <p:spPr>
          <a:xfrm>
            <a:off x="636495" y="2017059"/>
            <a:ext cx="10519186" cy="3852033"/>
          </a:xfrm>
        </p:spPr>
        <p:txBody>
          <a:bodyPr>
            <a:normAutofit/>
          </a:bodyPr>
          <a:lstStyle/>
          <a:p>
            <a:pPr>
              <a:buFont typeface="Wingdings" panose="05000000000000000000" pitchFamily="2" charset="2"/>
              <a:buChar char="Ø"/>
            </a:pPr>
            <a:r>
              <a:rPr lang="en-US" sz="1600" dirty="0"/>
              <a:t>     </a:t>
            </a:r>
            <a:r>
              <a:rPr lang="en-IN" sz="1600" dirty="0"/>
              <a:t>Data Understanding and Sourcing</a:t>
            </a:r>
          </a:p>
          <a:p>
            <a:pPr>
              <a:buFont typeface="Wingdings" panose="05000000000000000000" pitchFamily="2" charset="2"/>
              <a:buChar char="Ø"/>
            </a:pPr>
            <a:r>
              <a:rPr lang="en-IN" sz="1600" dirty="0"/>
              <a:t>     Check Data Quality issues and Binning </a:t>
            </a:r>
          </a:p>
          <a:p>
            <a:pPr>
              <a:buFont typeface="Wingdings" panose="05000000000000000000" pitchFamily="2" charset="2"/>
              <a:buChar char="Ø"/>
            </a:pPr>
            <a:r>
              <a:rPr lang="en-IN" sz="1600" dirty="0"/>
              <a:t>     Data Cleaning and Manipulation </a:t>
            </a:r>
          </a:p>
          <a:p>
            <a:pPr>
              <a:buFont typeface="Wingdings" panose="05000000000000000000" pitchFamily="2" charset="2"/>
              <a:buChar char="Ø"/>
            </a:pPr>
            <a:r>
              <a:rPr lang="en-IN" sz="1600" dirty="0"/>
              <a:t>     Outlier Check and Data Imbalance check.</a:t>
            </a:r>
          </a:p>
          <a:p>
            <a:pPr>
              <a:buFont typeface="Wingdings" panose="05000000000000000000" pitchFamily="2" charset="2"/>
              <a:buChar char="Ø"/>
            </a:pPr>
            <a:r>
              <a:rPr lang="en-IN" sz="1600" dirty="0"/>
              <a:t>  Data Analysis: performing statistics operation, oriented analysis, univariate and bivariate analyses, correlation, and      creating plots to find better insights. </a:t>
            </a:r>
          </a:p>
          <a:p>
            <a:pPr>
              <a:buFont typeface="Wingdings" panose="05000000000000000000" pitchFamily="2" charset="2"/>
              <a:buChar char="Ø"/>
            </a:pPr>
            <a:r>
              <a:rPr lang="en-IN" sz="1600" dirty="0"/>
              <a:t>Data analysis on both merging dataset application data and previous application.</a:t>
            </a:r>
          </a:p>
          <a:p>
            <a:pPr>
              <a:buFont typeface="Wingdings" panose="05000000000000000000" pitchFamily="2" charset="2"/>
              <a:buChar char="Ø"/>
            </a:pPr>
            <a:r>
              <a:rPr lang="en-IN" sz="1600" dirty="0"/>
              <a:t>Conclusion and Presentation of overall Analysis.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2352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E58D64-72B4-DD78-DE5C-B79633314894}"/>
              </a:ext>
            </a:extLst>
          </p:cNvPr>
          <p:cNvPicPr>
            <a:picLocks noGrp="1" noChangeAspect="1"/>
          </p:cNvPicPr>
          <p:nvPr>
            <p:ph idx="1"/>
          </p:nvPr>
        </p:nvPicPr>
        <p:blipFill>
          <a:blip r:embed="rId2"/>
          <a:stretch>
            <a:fillRect/>
          </a:stretch>
        </p:blipFill>
        <p:spPr>
          <a:xfrm>
            <a:off x="245632" y="2017061"/>
            <a:ext cx="3647751" cy="1978958"/>
          </a:xfrm>
        </p:spPr>
      </p:pic>
      <p:pic>
        <p:nvPicPr>
          <p:cNvPr id="7" name="Picture 6">
            <a:extLst>
              <a:ext uri="{FF2B5EF4-FFF2-40B4-BE49-F238E27FC236}">
                <a16:creationId xmlns:a16="http://schemas.microsoft.com/office/drawing/2014/main" id="{3E51FCD6-CAE0-894E-4481-4FB708BC4DE2}"/>
              </a:ext>
            </a:extLst>
          </p:cNvPr>
          <p:cNvPicPr>
            <a:picLocks noChangeAspect="1"/>
          </p:cNvPicPr>
          <p:nvPr/>
        </p:nvPicPr>
        <p:blipFill>
          <a:blip r:embed="rId3"/>
          <a:stretch>
            <a:fillRect/>
          </a:stretch>
        </p:blipFill>
        <p:spPr>
          <a:xfrm>
            <a:off x="41164" y="3996019"/>
            <a:ext cx="3852219" cy="2126876"/>
          </a:xfrm>
          <a:prstGeom prst="rect">
            <a:avLst/>
          </a:prstGeom>
        </p:spPr>
      </p:pic>
      <p:pic>
        <p:nvPicPr>
          <p:cNvPr id="9" name="Picture 8">
            <a:extLst>
              <a:ext uri="{FF2B5EF4-FFF2-40B4-BE49-F238E27FC236}">
                <a16:creationId xmlns:a16="http://schemas.microsoft.com/office/drawing/2014/main" id="{FE13B744-3E90-2BE7-EB29-1D6402F51E38}"/>
              </a:ext>
            </a:extLst>
          </p:cNvPr>
          <p:cNvPicPr>
            <a:picLocks noChangeAspect="1"/>
          </p:cNvPicPr>
          <p:nvPr/>
        </p:nvPicPr>
        <p:blipFill>
          <a:blip r:embed="rId4"/>
          <a:stretch>
            <a:fillRect/>
          </a:stretch>
        </p:blipFill>
        <p:spPr>
          <a:xfrm>
            <a:off x="4097851" y="2017062"/>
            <a:ext cx="7382230" cy="3870510"/>
          </a:xfrm>
          <a:prstGeom prst="rect">
            <a:avLst/>
          </a:prstGeom>
        </p:spPr>
      </p:pic>
      <p:pic>
        <p:nvPicPr>
          <p:cNvPr id="11" name="Picture 10">
            <a:extLst>
              <a:ext uri="{FF2B5EF4-FFF2-40B4-BE49-F238E27FC236}">
                <a16:creationId xmlns:a16="http://schemas.microsoft.com/office/drawing/2014/main" id="{EBE7505D-AB67-3F7A-8E90-6756662861FA}"/>
              </a:ext>
            </a:extLst>
          </p:cNvPr>
          <p:cNvPicPr>
            <a:picLocks noChangeAspect="1"/>
          </p:cNvPicPr>
          <p:nvPr/>
        </p:nvPicPr>
        <p:blipFill>
          <a:blip r:embed="rId5"/>
          <a:stretch>
            <a:fillRect/>
          </a:stretch>
        </p:blipFill>
        <p:spPr>
          <a:xfrm>
            <a:off x="8249642" y="3953435"/>
            <a:ext cx="2972058" cy="2169461"/>
          </a:xfrm>
          <a:prstGeom prst="rect">
            <a:avLst/>
          </a:prstGeom>
        </p:spPr>
      </p:pic>
      <p:sp>
        <p:nvSpPr>
          <p:cNvPr id="12" name="TextBox 11">
            <a:extLst>
              <a:ext uri="{FF2B5EF4-FFF2-40B4-BE49-F238E27FC236}">
                <a16:creationId xmlns:a16="http://schemas.microsoft.com/office/drawing/2014/main" id="{CBC5E64D-A343-47F1-A861-7928496D1BF6}"/>
              </a:ext>
            </a:extLst>
          </p:cNvPr>
          <p:cNvSpPr txBox="1"/>
          <p:nvPr/>
        </p:nvSpPr>
        <p:spPr>
          <a:xfrm>
            <a:off x="335279" y="735104"/>
            <a:ext cx="11234449" cy="923330"/>
          </a:xfrm>
          <a:prstGeom prst="rect">
            <a:avLst/>
          </a:prstGeom>
          <a:noFill/>
        </p:spPr>
        <p:txBody>
          <a:bodyPr wrap="square" rtlCol="0">
            <a:spAutoFit/>
          </a:bodyPr>
          <a:lstStyle/>
          <a:p>
            <a:r>
              <a:rPr lang="en-US" spc="-50" dirty="0">
                <a:solidFill>
                  <a:schemeClr val="tx1">
                    <a:lumMod val="75000"/>
                    <a:lumOff val="25000"/>
                  </a:schemeClr>
                </a:solidFill>
                <a:latin typeface="+mj-lt"/>
                <a:ea typeface="+mj-ea"/>
                <a:cs typeface="+mj-cs"/>
              </a:rPr>
              <a:t>Application data Analysis:-</a:t>
            </a:r>
          </a:p>
          <a:p>
            <a:r>
              <a:rPr lang="en-US" spc="-50" dirty="0">
                <a:solidFill>
                  <a:schemeClr val="tx1">
                    <a:lumMod val="75000"/>
                    <a:lumOff val="25000"/>
                  </a:schemeClr>
                </a:solidFill>
                <a:latin typeface="+mj-lt"/>
                <a:ea typeface="+mj-ea"/>
                <a:cs typeface="+mj-cs"/>
              </a:rPr>
              <a:t>Outlier</a:t>
            </a:r>
            <a:r>
              <a:rPr lang="en-US" dirty="0"/>
              <a:t> </a:t>
            </a:r>
            <a:r>
              <a:rPr lang="en-US" spc="-50" dirty="0">
                <a:solidFill>
                  <a:schemeClr val="tx1">
                    <a:lumMod val="75000"/>
                    <a:lumOff val="25000"/>
                  </a:schemeClr>
                </a:solidFill>
                <a:latin typeface="+mj-lt"/>
                <a:ea typeface="+mj-ea"/>
                <a:cs typeface="+mj-cs"/>
              </a:rPr>
              <a:t>Check and Missing Value treatment in both Categorical and Numerical Columns:</a:t>
            </a:r>
          </a:p>
          <a:p>
            <a:r>
              <a:rPr lang="en-US" spc="-50" dirty="0">
                <a:solidFill>
                  <a:schemeClr val="tx1">
                    <a:lumMod val="75000"/>
                    <a:lumOff val="25000"/>
                  </a:schemeClr>
                </a:solidFill>
                <a:latin typeface="+mj-lt"/>
                <a:ea typeface="+mj-ea"/>
                <a:cs typeface="+mj-cs"/>
              </a:rPr>
              <a:t>         </a:t>
            </a:r>
            <a:r>
              <a:rPr lang="en-US" sz="1200" spc="-50" dirty="0">
                <a:solidFill>
                  <a:schemeClr val="tx1">
                    <a:lumMod val="75000"/>
                    <a:lumOff val="25000"/>
                  </a:schemeClr>
                </a:solidFill>
                <a:latin typeface="+mj-lt"/>
                <a:ea typeface="+mj-ea"/>
                <a:cs typeface="+mj-cs"/>
              </a:rPr>
              <a:t>There are many missing values &amp; outlier present in the dataset, its treated by performing imputation, adding mean, median also dropping the columns.</a:t>
            </a:r>
            <a:endParaRPr lang="en-IN" sz="1200"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366111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267E-116B-4614-9923-4FADF1FDBE73}"/>
              </a:ext>
            </a:extLst>
          </p:cNvPr>
          <p:cNvSpPr>
            <a:spLocks noGrp="1"/>
          </p:cNvSpPr>
          <p:nvPr>
            <p:ph type="title"/>
          </p:nvPr>
        </p:nvSpPr>
        <p:spPr>
          <a:xfrm>
            <a:off x="1097280" y="1553056"/>
            <a:ext cx="10058400" cy="555145"/>
          </a:xfrm>
        </p:spPr>
        <p:txBody>
          <a:bodyPr>
            <a:normAutofit fontScale="90000"/>
          </a:bodyPr>
          <a:lstStyle/>
          <a:p>
            <a:r>
              <a:rPr lang="en-US" sz="1800" dirty="0"/>
              <a:t>Insights from other data columns after treatment data imbalance and outlier check  : -</a:t>
            </a:r>
            <a:br>
              <a:rPr lang="en-US" sz="1800" dirty="0"/>
            </a:br>
            <a:r>
              <a:rPr lang="en-US" sz="1800" dirty="0"/>
              <a:t>                                    </a:t>
            </a:r>
            <a:br>
              <a:rPr lang="en-US" sz="1800" dirty="0"/>
            </a:br>
            <a:r>
              <a:rPr lang="en-US" sz="1800" dirty="0"/>
              <a:t>                               </a:t>
            </a:r>
            <a:endParaRPr lang="en-IN" sz="1800" dirty="0"/>
          </a:p>
        </p:txBody>
      </p:sp>
      <p:sp>
        <p:nvSpPr>
          <p:cNvPr id="3" name="Content Placeholder 2">
            <a:extLst>
              <a:ext uri="{FF2B5EF4-FFF2-40B4-BE49-F238E27FC236}">
                <a16:creationId xmlns:a16="http://schemas.microsoft.com/office/drawing/2014/main" id="{2FBB6C6B-DFD2-964F-C7DD-F35AD26A0B5F}"/>
              </a:ext>
            </a:extLst>
          </p:cNvPr>
          <p:cNvSpPr>
            <a:spLocks noGrp="1"/>
          </p:cNvSpPr>
          <p:nvPr>
            <p:ph idx="1"/>
          </p:nvPr>
        </p:nvSpPr>
        <p:spPr>
          <a:xfrm>
            <a:off x="7160255" y="2008095"/>
            <a:ext cx="3995425" cy="3917576"/>
          </a:xfrm>
        </p:spPr>
        <p:txBody>
          <a:bodyPr>
            <a:normAutofit fontScale="92500" lnSpcReduction="10000"/>
          </a:bodyPr>
          <a:lstStyle/>
          <a:p>
            <a:pPr>
              <a:buFont typeface="Wingdings" panose="05000000000000000000" pitchFamily="2" charset="2"/>
              <a:buChar char="Ø"/>
            </a:pPr>
            <a:r>
              <a:rPr lang="en-US" sz="1600" dirty="0"/>
              <a:t>In occupation type column it is observed that the Others and laborers category are major applying for loan.</a:t>
            </a:r>
          </a:p>
          <a:p>
            <a:pPr>
              <a:buFont typeface="Wingdings" panose="05000000000000000000" pitchFamily="2" charset="2"/>
              <a:buChar char="Ø"/>
            </a:pPr>
            <a:r>
              <a:rPr lang="en-IN" sz="1600" dirty="0"/>
              <a:t>In Gender column its observed that Female is the highest category before male applying loans.</a:t>
            </a:r>
          </a:p>
          <a:p>
            <a:pPr>
              <a:buFont typeface="Wingdings" panose="05000000000000000000" pitchFamily="2" charset="2"/>
              <a:buChar char="Ø"/>
            </a:pPr>
            <a:r>
              <a:rPr lang="en-IN" sz="1600" dirty="0"/>
              <a:t>As in distribution plot the age column shows that the application starts from minimum 21 to maximum 69. Most of the applicant from 27-45 age group of people.</a:t>
            </a:r>
          </a:p>
          <a:p>
            <a:pPr>
              <a:buFont typeface="Wingdings" panose="05000000000000000000" pitchFamily="2" charset="2"/>
              <a:buChar char="Ø"/>
            </a:pPr>
            <a:r>
              <a:rPr lang="en-IN" sz="1600" dirty="0"/>
              <a:t>In family status column chart its is observed married people are mostly applied for loan followed by single and unmarried. Widows are the least number application for loan.</a:t>
            </a:r>
          </a:p>
          <a:p>
            <a:endParaRPr lang="en-IN" dirty="0"/>
          </a:p>
        </p:txBody>
      </p:sp>
      <p:pic>
        <p:nvPicPr>
          <p:cNvPr id="5" name="Picture 4">
            <a:extLst>
              <a:ext uri="{FF2B5EF4-FFF2-40B4-BE49-F238E27FC236}">
                <a16:creationId xmlns:a16="http://schemas.microsoft.com/office/drawing/2014/main" id="{72E8AB5E-D5E6-7648-76BF-9E5FA07472D3}"/>
              </a:ext>
            </a:extLst>
          </p:cNvPr>
          <p:cNvPicPr>
            <a:picLocks noChangeAspect="1"/>
          </p:cNvPicPr>
          <p:nvPr/>
        </p:nvPicPr>
        <p:blipFill>
          <a:blip r:embed="rId2"/>
          <a:stretch>
            <a:fillRect/>
          </a:stretch>
        </p:blipFill>
        <p:spPr>
          <a:xfrm>
            <a:off x="483387" y="1937831"/>
            <a:ext cx="4160331" cy="1847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53AA47B-58BC-29BE-B1AC-51E68667C198}"/>
              </a:ext>
            </a:extLst>
          </p:cNvPr>
          <p:cNvPicPr>
            <a:picLocks noChangeAspect="1"/>
          </p:cNvPicPr>
          <p:nvPr/>
        </p:nvPicPr>
        <p:blipFill>
          <a:blip r:embed="rId3"/>
          <a:stretch>
            <a:fillRect/>
          </a:stretch>
        </p:blipFill>
        <p:spPr>
          <a:xfrm>
            <a:off x="4858543" y="1937831"/>
            <a:ext cx="1730515" cy="1847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211DB3E-B992-63FF-F853-B7B4EF65F05C}"/>
              </a:ext>
            </a:extLst>
          </p:cNvPr>
          <p:cNvPicPr>
            <a:picLocks noChangeAspect="1"/>
          </p:cNvPicPr>
          <p:nvPr/>
        </p:nvPicPr>
        <p:blipFill>
          <a:blip r:embed="rId4"/>
          <a:stretch>
            <a:fillRect/>
          </a:stretch>
        </p:blipFill>
        <p:spPr>
          <a:xfrm>
            <a:off x="483387" y="3988646"/>
            <a:ext cx="3261643" cy="2232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EC8CD0A3-7FA8-880B-6A88-F81A3151406F}"/>
              </a:ext>
            </a:extLst>
          </p:cNvPr>
          <p:cNvPicPr>
            <a:picLocks noChangeAspect="1"/>
          </p:cNvPicPr>
          <p:nvPr/>
        </p:nvPicPr>
        <p:blipFill>
          <a:blip r:embed="rId5"/>
          <a:stretch>
            <a:fillRect/>
          </a:stretch>
        </p:blipFill>
        <p:spPr>
          <a:xfrm>
            <a:off x="3975363" y="3966883"/>
            <a:ext cx="2954558" cy="2407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64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FA0C-D544-5126-52E4-E41E5A27AE08}"/>
              </a:ext>
            </a:extLst>
          </p:cNvPr>
          <p:cNvSpPr>
            <a:spLocks noGrp="1"/>
          </p:cNvSpPr>
          <p:nvPr>
            <p:ph type="title"/>
          </p:nvPr>
        </p:nvSpPr>
        <p:spPr>
          <a:xfrm>
            <a:off x="1097280" y="1102658"/>
            <a:ext cx="10058400" cy="457201"/>
          </a:xfrm>
        </p:spPr>
        <p:txBody>
          <a:bodyPr>
            <a:normAutofit/>
          </a:bodyPr>
          <a:lstStyle/>
          <a:p>
            <a:r>
              <a:rPr lang="en-US" sz="1600" dirty="0"/>
              <a:t>Checking Data Imbalance for Target Column:-</a:t>
            </a:r>
            <a:endParaRPr lang="en-IN" sz="1600" dirty="0"/>
          </a:p>
        </p:txBody>
      </p:sp>
      <p:pic>
        <p:nvPicPr>
          <p:cNvPr id="7" name="Picture 6">
            <a:extLst>
              <a:ext uri="{FF2B5EF4-FFF2-40B4-BE49-F238E27FC236}">
                <a16:creationId xmlns:a16="http://schemas.microsoft.com/office/drawing/2014/main" id="{8E8F2E87-6110-8DA7-73CC-3DCCCD9D489D}"/>
              </a:ext>
            </a:extLst>
          </p:cNvPr>
          <p:cNvPicPr>
            <a:picLocks noChangeAspect="1"/>
          </p:cNvPicPr>
          <p:nvPr/>
        </p:nvPicPr>
        <p:blipFill>
          <a:blip r:embed="rId2"/>
          <a:stretch>
            <a:fillRect/>
          </a:stretch>
        </p:blipFill>
        <p:spPr>
          <a:xfrm>
            <a:off x="965040" y="1686255"/>
            <a:ext cx="3320089" cy="2167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506A0484-3C0A-DE80-69CA-130D289B2198}"/>
              </a:ext>
            </a:extLst>
          </p:cNvPr>
          <p:cNvPicPr>
            <a:picLocks noChangeAspect="1"/>
          </p:cNvPicPr>
          <p:nvPr/>
        </p:nvPicPr>
        <p:blipFill>
          <a:blip r:embed="rId3"/>
          <a:stretch>
            <a:fillRect/>
          </a:stretch>
        </p:blipFill>
        <p:spPr>
          <a:xfrm>
            <a:off x="965040" y="3979739"/>
            <a:ext cx="3320089" cy="2243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9F366F3A-CE48-AF8A-0380-B718CE3E592D}"/>
              </a:ext>
            </a:extLst>
          </p:cNvPr>
          <p:cNvSpPr txBox="1"/>
          <p:nvPr/>
        </p:nvSpPr>
        <p:spPr>
          <a:xfrm>
            <a:off x="4894728" y="2690336"/>
            <a:ext cx="6544237" cy="1477328"/>
          </a:xfrm>
          <a:prstGeom prst="rect">
            <a:avLst/>
          </a:prstGeom>
          <a:noFill/>
        </p:spPr>
        <p:txBody>
          <a:bodyPr wrap="square">
            <a:spAutoFit/>
          </a:bodyPr>
          <a:lstStyle/>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It appears that 1 in every 11 applicants has difficulty making payments.</a:t>
            </a:r>
          </a:p>
          <a:p>
            <a:pPr marL="285750" indent="-285750">
              <a:buFont typeface="Wingdings" panose="05000000000000000000" pitchFamily="2" charset="2"/>
              <a:buChar char="§"/>
            </a:pPr>
            <a:r>
              <a:rPr lang="en-IN" dirty="0"/>
              <a:t> 91.92% of clients have on-time payment, while 8.07% have difficulty with payment. </a:t>
            </a:r>
          </a:p>
        </p:txBody>
      </p:sp>
    </p:spTree>
    <p:extLst>
      <p:ext uri="{BB962C8B-B14F-4D97-AF65-F5344CB8AC3E}">
        <p14:creationId xmlns:p14="http://schemas.microsoft.com/office/powerpoint/2010/main" val="209889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0556-3931-3E6C-4BF0-EFD78126AED2}"/>
              </a:ext>
            </a:extLst>
          </p:cNvPr>
          <p:cNvSpPr>
            <a:spLocks noGrp="1"/>
          </p:cNvSpPr>
          <p:nvPr>
            <p:ph type="title"/>
          </p:nvPr>
        </p:nvSpPr>
        <p:spPr>
          <a:xfrm>
            <a:off x="1066800" y="1147482"/>
            <a:ext cx="10058400" cy="439271"/>
          </a:xfrm>
        </p:spPr>
        <p:txBody>
          <a:bodyPr>
            <a:normAutofit/>
          </a:bodyPr>
          <a:lstStyle/>
          <a:p>
            <a:r>
              <a:rPr lang="en-US" sz="1600" dirty="0"/>
              <a:t>Univariate Analysis:-</a:t>
            </a:r>
            <a:endParaRPr lang="en-IN" sz="1600" dirty="0"/>
          </a:p>
        </p:txBody>
      </p:sp>
      <p:pic>
        <p:nvPicPr>
          <p:cNvPr id="5" name="Content Placeholder 4">
            <a:extLst>
              <a:ext uri="{FF2B5EF4-FFF2-40B4-BE49-F238E27FC236}">
                <a16:creationId xmlns:a16="http://schemas.microsoft.com/office/drawing/2014/main" id="{BE78527D-6296-89B1-17D3-F826A2B83209}"/>
              </a:ext>
            </a:extLst>
          </p:cNvPr>
          <p:cNvPicPr>
            <a:picLocks noGrp="1" noChangeAspect="1"/>
          </p:cNvPicPr>
          <p:nvPr>
            <p:ph idx="1"/>
          </p:nvPr>
        </p:nvPicPr>
        <p:blipFill>
          <a:blip r:embed="rId2"/>
          <a:stretch>
            <a:fillRect/>
          </a:stretch>
        </p:blipFill>
        <p:spPr>
          <a:xfrm>
            <a:off x="1066800" y="1586753"/>
            <a:ext cx="4643718" cy="2034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A4602F2E-1478-1F0C-377E-8C2D005EB1F1}"/>
              </a:ext>
            </a:extLst>
          </p:cNvPr>
          <p:cNvSpPr txBox="1"/>
          <p:nvPr/>
        </p:nvSpPr>
        <p:spPr>
          <a:xfrm>
            <a:off x="6284259" y="2079812"/>
            <a:ext cx="4840941" cy="2862322"/>
          </a:xfrm>
          <a:prstGeom prst="rect">
            <a:avLst/>
          </a:prstGeom>
          <a:noFill/>
        </p:spPr>
        <p:txBody>
          <a:bodyPr wrap="square" rtlCol="0">
            <a:spAutoFit/>
          </a:bodyPr>
          <a:lstStyle/>
          <a:p>
            <a:r>
              <a:rPr lang="en-US" dirty="0"/>
              <a:t>Female Processed more Loan as compare to Male.</a:t>
            </a:r>
          </a:p>
          <a:p>
            <a:r>
              <a:rPr lang="en-US" dirty="0"/>
              <a:t>There is 9.4% decrease in male values from code gender clients with payments difficulty to on time payment.</a:t>
            </a:r>
          </a:p>
          <a:p>
            <a:r>
              <a:rPr lang="en-US" dirty="0"/>
              <a:t>Male applicant has more defaulting than Female applicants.</a:t>
            </a:r>
          </a:p>
          <a:p>
            <a:r>
              <a:rPr lang="en-US" dirty="0"/>
              <a:t>Female clients who are working are more likely to make on time payment. </a:t>
            </a:r>
          </a:p>
          <a:p>
            <a:endParaRPr lang="en-IN" dirty="0"/>
          </a:p>
        </p:txBody>
      </p:sp>
      <p:pic>
        <p:nvPicPr>
          <p:cNvPr id="8" name="Picture 7">
            <a:extLst>
              <a:ext uri="{FF2B5EF4-FFF2-40B4-BE49-F238E27FC236}">
                <a16:creationId xmlns:a16="http://schemas.microsoft.com/office/drawing/2014/main" id="{F133E431-40E0-B157-36E9-DF952D940557}"/>
              </a:ext>
            </a:extLst>
          </p:cNvPr>
          <p:cNvPicPr>
            <a:picLocks noChangeAspect="1"/>
          </p:cNvPicPr>
          <p:nvPr/>
        </p:nvPicPr>
        <p:blipFill>
          <a:blip r:embed="rId3"/>
          <a:stretch>
            <a:fillRect/>
          </a:stretch>
        </p:blipFill>
        <p:spPr>
          <a:xfrm>
            <a:off x="974630" y="3766167"/>
            <a:ext cx="4798641" cy="22466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293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19760-E80E-D158-5165-1E977DC6ED66}"/>
              </a:ext>
            </a:extLst>
          </p:cNvPr>
          <p:cNvPicPr>
            <a:picLocks noChangeAspect="1"/>
          </p:cNvPicPr>
          <p:nvPr/>
        </p:nvPicPr>
        <p:blipFill>
          <a:blip r:embed="rId2"/>
          <a:stretch>
            <a:fillRect/>
          </a:stretch>
        </p:blipFill>
        <p:spPr>
          <a:xfrm>
            <a:off x="370812" y="781614"/>
            <a:ext cx="5886554" cy="2647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677AEE1-3D09-D25A-003A-1D6A854F6216}"/>
              </a:ext>
            </a:extLst>
          </p:cNvPr>
          <p:cNvPicPr>
            <a:picLocks noChangeAspect="1"/>
          </p:cNvPicPr>
          <p:nvPr/>
        </p:nvPicPr>
        <p:blipFill>
          <a:blip r:embed="rId3"/>
          <a:stretch>
            <a:fillRect/>
          </a:stretch>
        </p:blipFill>
        <p:spPr>
          <a:xfrm>
            <a:off x="370812" y="3592542"/>
            <a:ext cx="5886554" cy="2647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C23EA143-5CCC-160F-8323-5E9A5B05833A}"/>
              </a:ext>
            </a:extLst>
          </p:cNvPr>
          <p:cNvSpPr txBox="1"/>
          <p:nvPr/>
        </p:nvSpPr>
        <p:spPr>
          <a:xfrm>
            <a:off x="6355976" y="1927412"/>
            <a:ext cx="4894730"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Working class processed more loans than other categories.</a:t>
            </a:r>
          </a:p>
          <a:p>
            <a:pPr marL="285750" indent="-285750">
              <a:buFont typeface="Wingdings" panose="05000000000000000000" pitchFamily="2" charset="2"/>
              <a:buChar char="§"/>
            </a:pPr>
            <a:r>
              <a:rPr lang="en-US" dirty="0"/>
              <a:t>Pensioner have on time payment,</a:t>
            </a:r>
          </a:p>
          <a:p>
            <a:pPr marL="285750" indent="-285750">
              <a:buFont typeface="Wingdings" panose="05000000000000000000" pitchFamily="2" charset="2"/>
              <a:buChar char="§"/>
            </a:pPr>
            <a:r>
              <a:rPr lang="en-US" dirty="0"/>
              <a:t>Students don’t have more payment difficulty</a:t>
            </a:r>
          </a:p>
          <a:p>
            <a:pPr marL="285750" indent="-285750">
              <a:buFont typeface="Wingdings" panose="05000000000000000000" pitchFamily="2" charset="2"/>
              <a:buChar char="§"/>
            </a:pPr>
            <a:r>
              <a:rPr lang="en-US" dirty="0"/>
              <a:t>Business's don’t have more payment difficulty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IN" dirty="0"/>
              <a:t>Customer with have Higher Education have better on time payments than others</a:t>
            </a:r>
          </a:p>
          <a:p>
            <a:pPr marL="285750" indent="-285750">
              <a:buFont typeface="Wingdings" panose="05000000000000000000" pitchFamily="2" charset="2"/>
              <a:buChar char="§"/>
            </a:pPr>
            <a:r>
              <a:rPr lang="en-IN" dirty="0"/>
              <a:t>Customer with academic degree should get higher preference.</a:t>
            </a:r>
            <a:endParaRPr lang="en-US" dirty="0"/>
          </a:p>
        </p:txBody>
      </p:sp>
    </p:spTree>
    <p:extLst>
      <p:ext uri="{BB962C8B-B14F-4D97-AF65-F5344CB8AC3E}">
        <p14:creationId xmlns:p14="http://schemas.microsoft.com/office/powerpoint/2010/main" val="10432757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{7C7C2C1F-585D-4334-AAD7-8802A8E0E7CE}tf56160789_win32</Template>
  <TotalTime>328</TotalTime>
  <Words>1534</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Franklin Gothic Book</vt:lpstr>
      <vt:lpstr>freight-text-pro</vt:lpstr>
      <vt:lpstr>Helvetica Neue</vt:lpstr>
      <vt:lpstr>Wingdings</vt:lpstr>
      <vt:lpstr>1_RetrospectVTI</vt:lpstr>
      <vt:lpstr>Credit EDA case study</vt:lpstr>
      <vt:lpstr>Business Understanding:-</vt:lpstr>
      <vt:lpstr>Business Objectives:-</vt:lpstr>
      <vt:lpstr>Steps Followed:-</vt:lpstr>
      <vt:lpstr>PowerPoint Presentation</vt:lpstr>
      <vt:lpstr>Insights from other data columns after treatment data imbalance and outlier check  : -                                                                     </vt:lpstr>
      <vt:lpstr>Checking Data Imbalance for Target Column:-</vt:lpstr>
      <vt:lpstr>Univariate Analysis:-</vt:lpstr>
      <vt:lpstr>PowerPoint Presentation</vt:lpstr>
      <vt:lpstr>PowerPoint Presentation</vt:lpstr>
      <vt:lpstr>Performing Analysis on Numerical Columns:-</vt:lpstr>
      <vt:lpstr>Bivariate, Multivariate and Correlation Analysis:-</vt:lpstr>
      <vt:lpstr>Previous Application Analysis:- </vt:lpstr>
      <vt:lpstr>Bi-variate Analysis:-</vt:lpstr>
      <vt:lpstr>Performing Analysis by Merging Dataset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rushabh kawadkar</dc:creator>
  <cp:lastModifiedBy>rushabh kawadkar</cp:lastModifiedBy>
  <cp:revision>5</cp:revision>
  <dcterms:created xsi:type="dcterms:W3CDTF">2022-12-01T18:07:47Z</dcterms:created>
  <dcterms:modified xsi:type="dcterms:W3CDTF">2022-12-02T07:23:43Z</dcterms:modified>
</cp:coreProperties>
</file>