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Clr>
                <a:schemeClr val="dk1"/>
              </a:buClr>
              <a:buSzPct val="1000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a:t>How is our game different/better than competitors?</a:t>
            </a:r>
          </a:p>
          <a:p>
            <a:pPr lvl="0" rtl="0">
              <a:lnSpc>
                <a:spcPct val="115000"/>
              </a:lnSpc>
              <a:spcBef>
                <a:spcPts val="0"/>
              </a:spcBef>
              <a:buNone/>
            </a:pPr>
            <a:r>
              <a:t/>
            </a:r>
            <a:endParaRPr/>
          </a:p>
          <a:p>
            <a:pPr lvl="0" rtl="0">
              <a:lnSpc>
                <a:spcPct val="115000"/>
              </a:lnSpc>
              <a:spcBef>
                <a:spcPts val="0"/>
              </a:spcBef>
              <a:buNone/>
            </a:pPr>
            <a:r>
              <a:rPr lang="en"/>
              <a:t>Mech-APEX Zero is different than our competitors because it offers a brand new combo feature that provides the players with 6 different directional moves and 4 specials moves allowing players to create and execute many different sequences of combos. It also has stunning 2D graphics that will clearly express the actions and intent of enemies allowing players to dodge, giving them the illusion of outsmarting the enemy. It has sounds and music that fit the nature of the game enhancing the atmosphere of the game world. It takes the fun elements from classic games and combines them for an enhanced experience. Metroid and castlevania both have strong platformer elements but doesn’t have the same depth in player vs enemy combat. Contrary Smash has a good combo system but focuses mainly on player vs player fighting. </a:t>
            </a:r>
          </a:p>
          <a:p>
            <a:pPr lvl="0" rtl="0">
              <a:lnSpc>
                <a:spcPct val="115000"/>
              </a:lnSpc>
              <a:spcBef>
                <a:spcPts val="0"/>
              </a:spcBef>
              <a:buNone/>
            </a:pPr>
            <a:r>
              <a:t/>
            </a:r>
            <a:endParaRPr/>
          </a:p>
          <a:p>
            <a:pPr lvl="0" rtl="0">
              <a:lnSpc>
                <a:spcPct val="115000"/>
              </a:lnSpc>
              <a:spcBef>
                <a:spcPts val="0"/>
              </a:spcBef>
              <a:buNone/>
            </a:pPr>
            <a:r>
              <a:rPr lang="en"/>
              <a:t>Quick description of game and its benefits </a:t>
            </a:r>
          </a:p>
          <a:p>
            <a:pPr lvl="0" rtl="0">
              <a:lnSpc>
                <a:spcPct val="115000"/>
              </a:lnSpc>
              <a:spcBef>
                <a:spcPts val="0"/>
              </a:spcBef>
              <a:buNone/>
            </a:pPr>
            <a:r>
              <a:t/>
            </a:r>
            <a:endParaRPr/>
          </a:p>
          <a:p>
            <a:pPr lvl="0" rtl="0">
              <a:lnSpc>
                <a:spcPct val="115000"/>
              </a:lnSpc>
              <a:spcBef>
                <a:spcPts val="0"/>
              </a:spcBef>
              <a:buNone/>
            </a:pPr>
            <a:r>
              <a:rPr lang="en"/>
              <a:t>Mech-APEX Zero is a  2D puzzle/action game set within a highly futuristic Earth where they are at war with the Space Colonies. The player plays as Kyle Braiden, who pilots a humanized robot called mobile suits and fights for the Earth Forces against the rebel Space Colonies. It fulfills the player’s need to escape and experience a different world with  futuristic technology, to be put into a world where he is a ace pilot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t/>
            </a:r>
            <a:endParaRPr/>
          </a:p>
          <a:p>
            <a:pPr lvl="0" rtl="0">
              <a:lnSpc>
                <a:spcPct val="115000"/>
              </a:lnSpc>
              <a:spcBef>
                <a:spcPts val="0"/>
              </a:spcBef>
              <a:buNone/>
            </a:pPr>
            <a:r>
              <a:rPr lang="en"/>
              <a:t>The biggest inspiration for this project is the Metroid and Castlevania franchises. The cohesive aesthetics and level design are areas that this project will attempt to achieve the same level of competence as the classics of this Genre. The fighting mechanics of Super Smash Bros Franchise will be used to inspire the combat mechanics of this game to introduce new elements of the old platformer formula.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 yeah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rtl="0">
              <a:lnSpc>
                <a:spcPct val="115000"/>
              </a:lnSpc>
              <a:spcBef>
                <a:spcPts val="0"/>
              </a:spcBef>
              <a:buClr>
                <a:schemeClr val="dk1"/>
              </a:buClr>
              <a:buSzPct val="30555"/>
              <a:buFont typeface="Arial"/>
              <a:buNone/>
            </a:pPr>
            <a:r>
              <a:rPr lang="en" sz="3600">
                <a:latin typeface="Impact"/>
                <a:ea typeface="Impact"/>
                <a:cs typeface="Impact"/>
                <a:sym typeface="Impact"/>
              </a:rPr>
              <a:t>MECH-APEX ZERO DEMO</a:t>
            </a:r>
          </a:p>
        </p:txBody>
      </p:sp>
      <p:sp>
        <p:nvSpPr>
          <p:cNvPr id="135" name="Shape 135"/>
          <p:cNvSpPr txBox="1"/>
          <p:nvPr>
            <p:ph idx="1" type="subTitle"/>
          </p:nvPr>
        </p:nvSpPr>
        <p:spPr>
          <a:xfrm>
            <a:off x="5307975" y="2908250"/>
            <a:ext cx="3353700" cy="2096100"/>
          </a:xfrm>
          <a:prstGeom prst="rect">
            <a:avLst/>
          </a:prstGeom>
        </p:spPr>
        <p:txBody>
          <a:bodyPr anchorCtr="0" anchor="t" bIns="91425" lIns="91425" rIns="91425" wrap="square" tIns="91425">
            <a:noAutofit/>
          </a:bodyPr>
          <a:lstStyle/>
          <a:p>
            <a:pPr lvl="0">
              <a:spcBef>
                <a:spcPts val="0"/>
              </a:spcBef>
              <a:buNone/>
            </a:pPr>
            <a:r>
              <a:rPr b="1" lang="en" sz="1400"/>
              <a:t>Prepared by: </a:t>
            </a:r>
            <a:r>
              <a:rPr lang="en"/>
              <a:t>Chicken and Sausages</a:t>
            </a:r>
          </a:p>
          <a:p>
            <a:pPr indent="0" lvl="0" marL="0">
              <a:spcBef>
                <a:spcPts val="0"/>
              </a:spcBef>
              <a:buNone/>
            </a:pPr>
            <a:r>
              <a:rPr lang="en"/>
              <a:t>Tian Guo</a:t>
            </a:r>
          </a:p>
          <a:p>
            <a:pPr indent="0" lvl="0" marL="0">
              <a:spcBef>
                <a:spcPts val="0"/>
              </a:spcBef>
              <a:buNone/>
            </a:pPr>
            <a:r>
              <a:rPr lang="en"/>
              <a:t>Saim Zahid</a:t>
            </a:r>
          </a:p>
          <a:p>
            <a:pPr indent="0" lvl="0" marL="0">
              <a:spcBef>
                <a:spcPts val="0"/>
              </a:spcBef>
              <a:buNone/>
            </a:pPr>
            <a:r>
              <a:rPr lang="en"/>
              <a:t>Jonathan Yu</a:t>
            </a:r>
          </a:p>
          <a:p>
            <a:pPr indent="0" lvl="0" marL="0">
              <a:spcBef>
                <a:spcPts val="0"/>
              </a:spcBef>
              <a:buNone/>
            </a:pPr>
            <a:r>
              <a:rPr lang="en"/>
              <a:t>Yicheng Chen</a:t>
            </a:r>
          </a:p>
          <a:p>
            <a:pPr indent="0" lvl="0" marL="0">
              <a:spcBef>
                <a:spcPts val="0"/>
              </a:spcBef>
              <a:buNone/>
            </a:pPr>
            <a:r>
              <a:rPr lang="en"/>
              <a:t>Yanting Zhang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b" bIns="91425" lIns="91425" rIns="91425" wrap="square" tIns="91425">
            <a:noAutofit/>
          </a:bodyPr>
          <a:lstStyle/>
          <a:p>
            <a:pPr lvl="0">
              <a:spcBef>
                <a:spcPts val="0"/>
              </a:spcBef>
              <a:buNone/>
            </a:pPr>
            <a:r>
              <a:rPr lang="en"/>
              <a:t>WHAT IS </a:t>
            </a:r>
            <a:r>
              <a:rPr lang="en"/>
              <a:t>MECH-APEX ZERO</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228600" lvl="0" marL="457200" rtl="0">
              <a:spcBef>
                <a:spcPts val="0"/>
              </a:spcBef>
            </a:pPr>
            <a:r>
              <a:rPr lang="en"/>
              <a:t>Mecha-Apex Zero is the new generation of the Metroidvania formula</a:t>
            </a:r>
          </a:p>
          <a:p>
            <a:pPr indent="-228600" lvl="0" marL="457200" rtl="0">
              <a:spcBef>
                <a:spcPts val="0"/>
              </a:spcBef>
            </a:pPr>
            <a:r>
              <a:rPr lang="en"/>
              <a:t>Sci-Fi setting</a:t>
            </a:r>
          </a:p>
          <a:p>
            <a:pPr indent="-228600" lvl="0" marL="457200">
              <a:spcBef>
                <a:spcPts val="0"/>
              </a:spcBef>
            </a:pPr>
            <a:r>
              <a:rPr lang="en"/>
              <a:t>Masterfully crafted platforming levels</a:t>
            </a:r>
          </a:p>
          <a:p>
            <a:pPr indent="-228600" lvl="0" marL="457200">
              <a:spcBef>
                <a:spcPts val="0"/>
              </a:spcBef>
            </a:pPr>
            <a:r>
              <a:rPr lang="en"/>
              <a:t>Fast-paced combat</a:t>
            </a:r>
          </a:p>
          <a:p>
            <a:pPr indent="-228600" lvl="0" marL="457200">
              <a:spcBef>
                <a:spcPts val="0"/>
              </a:spcBef>
            </a:pPr>
            <a:r>
              <a:rPr lang="en"/>
              <a:t>Tons of enemies</a:t>
            </a:r>
          </a:p>
          <a:p>
            <a:pPr indent="-228600" lvl="0" marL="457200">
              <a:spcBef>
                <a:spcPts val="0"/>
              </a:spcBef>
            </a:pPr>
            <a:r>
              <a:rPr lang="en"/>
              <a:t>Multiple playable characters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b" bIns="91425" lIns="91425" rIns="91425" wrap="square" tIns="91425">
            <a:noAutofit/>
          </a:bodyPr>
          <a:lstStyle/>
          <a:p>
            <a:pPr lvl="0">
              <a:spcBef>
                <a:spcPts val="0"/>
              </a:spcBef>
              <a:buNone/>
            </a:pPr>
            <a:r>
              <a:rPr lang="en"/>
              <a:t>LORE</a:t>
            </a:r>
          </a:p>
        </p:txBody>
      </p:sp>
      <p:sp>
        <p:nvSpPr>
          <p:cNvPr id="147" name="Shape 147"/>
          <p:cNvSpPr txBox="1"/>
          <p:nvPr>
            <p:ph idx="1" type="body"/>
          </p:nvPr>
        </p:nvSpPr>
        <p:spPr>
          <a:xfrm>
            <a:off x="1297500" y="1567550"/>
            <a:ext cx="3403200" cy="2911200"/>
          </a:xfrm>
          <a:prstGeom prst="rect">
            <a:avLst/>
          </a:prstGeom>
        </p:spPr>
        <p:txBody>
          <a:bodyPr anchorCtr="0" anchor="t" bIns="91425" lIns="91425" rIns="91425" wrap="square" tIns="91425">
            <a:noAutofit/>
          </a:bodyPr>
          <a:lstStyle/>
          <a:p>
            <a:pPr indent="-228600" lvl="0" marL="457200" rtl="0">
              <a:spcBef>
                <a:spcPts val="0"/>
              </a:spcBef>
            </a:pPr>
            <a:r>
              <a:rPr lang="en"/>
              <a:t>Takes place in the not too distant future (within few hundred years)</a:t>
            </a:r>
          </a:p>
          <a:p>
            <a:pPr indent="-228600" lvl="0" marL="457200" rtl="0">
              <a:spcBef>
                <a:spcPts val="0"/>
              </a:spcBef>
            </a:pPr>
            <a:r>
              <a:rPr lang="en"/>
              <a:t>Mega structures called Space Colonies became humanity’s first home outside of Earth</a:t>
            </a:r>
          </a:p>
          <a:p>
            <a:pPr indent="-228600" lvl="0" marL="457200" rtl="0">
              <a:spcBef>
                <a:spcPts val="0"/>
              </a:spcBef>
            </a:pPr>
            <a:r>
              <a:rPr lang="en"/>
              <a:t>Political and Economic tension lead to war between Colony Independants and Central Earth government</a:t>
            </a:r>
          </a:p>
          <a:p>
            <a:pPr indent="-228600" lvl="0" marL="457200" rtl="0">
              <a:spcBef>
                <a:spcPts val="0"/>
              </a:spcBef>
            </a:pPr>
            <a:r>
              <a:rPr lang="en"/>
              <a:t>This war is fought by </a:t>
            </a:r>
            <a:r>
              <a:rPr b="1" i="1" lang="en" u="sng"/>
              <a:t>Giant Mech Suits</a:t>
            </a:r>
          </a:p>
        </p:txBody>
      </p:sp>
      <p:sp>
        <p:nvSpPr>
          <p:cNvPr id="148" name="Shape 148"/>
          <p:cNvSpPr txBox="1"/>
          <p:nvPr>
            <p:ph idx="2" type="body"/>
          </p:nvPr>
        </p:nvSpPr>
        <p:spPr>
          <a:xfrm>
            <a:off x="4933221" y="1567550"/>
            <a:ext cx="3403200" cy="291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49" name="Shape 149"/>
          <p:cNvPicPr preferRelativeResize="0"/>
          <p:nvPr/>
        </p:nvPicPr>
        <p:blipFill>
          <a:blip r:embed="rId3">
            <a:alphaModFix/>
          </a:blip>
          <a:stretch>
            <a:fillRect/>
          </a:stretch>
        </p:blipFill>
        <p:spPr>
          <a:xfrm>
            <a:off x="4933225" y="1110775"/>
            <a:ext cx="1964850" cy="1719224"/>
          </a:xfrm>
          <a:prstGeom prst="rect">
            <a:avLst/>
          </a:prstGeom>
          <a:noFill/>
          <a:ln>
            <a:noFill/>
          </a:ln>
        </p:spPr>
      </p:pic>
      <p:pic>
        <p:nvPicPr>
          <p:cNvPr id="150" name="Shape 150"/>
          <p:cNvPicPr preferRelativeResize="0"/>
          <p:nvPr/>
        </p:nvPicPr>
        <p:blipFill>
          <a:blip r:embed="rId4">
            <a:alphaModFix/>
          </a:blip>
          <a:stretch>
            <a:fillRect/>
          </a:stretch>
        </p:blipFill>
        <p:spPr>
          <a:xfrm>
            <a:off x="6255975" y="2918425"/>
            <a:ext cx="2080450" cy="1560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297500" y="393750"/>
            <a:ext cx="7038900" cy="914100"/>
          </a:xfrm>
          <a:prstGeom prst="rect">
            <a:avLst/>
          </a:prstGeom>
        </p:spPr>
        <p:txBody>
          <a:bodyPr anchorCtr="0" anchor="b" bIns="91425" lIns="91425" rIns="91425" wrap="square" tIns="91425">
            <a:noAutofit/>
          </a:bodyPr>
          <a:lstStyle/>
          <a:p>
            <a:pPr lvl="0">
              <a:spcBef>
                <a:spcPts val="0"/>
              </a:spcBef>
              <a:buNone/>
            </a:pPr>
            <a:r>
              <a:rPr lang="en"/>
              <a:t>GAMEPLAY</a:t>
            </a:r>
          </a:p>
        </p:txBody>
      </p:sp>
      <p:sp>
        <p:nvSpPr>
          <p:cNvPr id="156" name="Shape 156"/>
          <p:cNvSpPr txBox="1"/>
          <p:nvPr>
            <p:ph idx="1" type="body"/>
          </p:nvPr>
        </p:nvSpPr>
        <p:spPr>
          <a:xfrm>
            <a:off x="1297500" y="1567550"/>
            <a:ext cx="3403200" cy="2911200"/>
          </a:xfrm>
          <a:prstGeom prst="rect">
            <a:avLst/>
          </a:prstGeom>
        </p:spPr>
        <p:txBody>
          <a:bodyPr anchorCtr="0" anchor="t" bIns="91425" lIns="91425" rIns="91425" wrap="square" tIns="91425">
            <a:noAutofit/>
          </a:bodyPr>
          <a:lstStyle/>
          <a:p>
            <a:pPr indent="-228600" lvl="0" marL="457200" rtl="0">
              <a:spcBef>
                <a:spcPts val="0"/>
              </a:spcBef>
            </a:pPr>
            <a:r>
              <a:rPr lang="en"/>
              <a:t>Beautiful 2D world</a:t>
            </a:r>
          </a:p>
          <a:p>
            <a:pPr indent="-228600" lvl="0" marL="457200" rtl="0">
              <a:spcBef>
                <a:spcPts val="0"/>
              </a:spcBef>
            </a:pPr>
            <a:r>
              <a:rPr lang="en"/>
              <a:t>Intuitive combat</a:t>
            </a:r>
          </a:p>
          <a:p>
            <a:pPr indent="-228600" lvl="0" marL="457200" rtl="0">
              <a:spcBef>
                <a:spcPts val="0"/>
              </a:spcBef>
            </a:pPr>
            <a:r>
              <a:rPr lang="en"/>
              <a:t>Stylish Combos</a:t>
            </a:r>
          </a:p>
          <a:p>
            <a:pPr indent="-228600" lvl="0" marL="457200" rtl="0">
              <a:spcBef>
                <a:spcPts val="0"/>
              </a:spcBef>
            </a:pPr>
            <a:r>
              <a:rPr lang="en"/>
              <a:t>Deceptive skill ceiling</a:t>
            </a:r>
          </a:p>
        </p:txBody>
      </p:sp>
      <p:sp>
        <p:nvSpPr>
          <p:cNvPr id="157" name="Shape 157"/>
          <p:cNvSpPr txBox="1"/>
          <p:nvPr>
            <p:ph idx="2" type="body"/>
          </p:nvPr>
        </p:nvSpPr>
        <p:spPr>
          <a:xfrm>
            <a:off x="4933221" y="1567550"/>
            <a:ext cx="3403200" cy="2911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58" name="Shape 158"/>
          <p:cNvPicPr preferRelativeResize="0"/>
          <p:nvPr/>
        </p:nvPicPr>
        <p:blipFill>
          <a:blip r:embed="rId3">
            <a:alphaModFix/>
          </a:blip>
          <a:stretch>
            <a:fillRect/>
          </a:stretch>
        </p:blipFill>
        <p:spPr>
          <a:xfrm>
            <a:off x="4437975" y="1307850"/>
            <a:ext cx="2021475" cy="1586525"/>
          </a:xfrm>
          <a:prstGeom prst="rect">
            <a:avLst/>
          </a:prstGeom>
          <a:noFill/>
          <a:ln>
            <a:noFill/>
          </a:ln>
        </p:spPr>
      </p:pic>
      <p:pic>
        <p:nvPicPr>
          <p:cNvPr id="159" name="Shape 159"/>
          <p:cNvPicPr preferRelativeResize="0"/>
          <p:nvPr/>
        </p:nvPicPr>
        <p:blipFill>
          <a:blip r:embed="rId4">
            <a:alphaModFix/>
          </a:blip>
          <a:stretch>
            <a:fillRect/>
          </a:stretch>
        </p:blipFill>
        <p:spPr>
          <a:xfrm>
            <a:off x="6515075" y="1307852"/>
            <a:ext cx="1821320" cy="1586525"/>
          </a:xfrm>
          <a:prstGeom prst="rect">
            <a:avLst/>
          </a:prstGeom>
          <a:noFill/>
          <a:ln>
            <a:noFill/>
          </a:ln>
        </p:spPr>
      </p:pic>
      <p:pic>
        <p:nvPicPr>
          <p:cNvPr id="160" name="Shape 160"/>
          <p:cNvPicPr preferRelativeResize="0"/>
          <p:nvPr/>
        </p:nvPicPr>
        <p:blipFill>
          <a:blip r:embed="rId5">
            <a:alphaModFix/>
          </a:blip>
          <a:stretch>
            <a:fillRect/>
          </a:stretch>
        </p:blipFill>
        <p:spPr>
          <a:xfrm>
            <a:off x="4437975" y="2894375"/>
            <a:ext cx="2021475" cy="1135670"/>
          </a:xfrm>
          <a:prstGeom prst="rect">
            <a:avLst/>
          </a:prstGeom>
          <a:noFill/>
          <a:ln>
            <a:noFill/>
          </a:ln>
        </p:spPr>
      </p:pic>
      <p:pic>
        <p:nvPicPr>
          <p:cNvPr id="161" name="Shape 161"/>
          <p:cNvPicPr preferRelativeResize="0"/>
          <p:nvPr/>
        </p:nvPicPr>
        <p:blipFill>
          <a:blip r:embed="rId6">
            <a:alphaModFix/>
          </a:blip>
          <a:stretch>
            <a:fillRect/>
          </a:stretch>
        </p:blipFill>
        <p:spPr>
          <a:xfrm>
            <a:off x="6314950" y="3343100"/>
            <a:ext cx="2021475" cy="11356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297500" y="621625"/>
            <a:ext cx="2743200" cy="686100"/>
          </a:xfrm>
          <a:prstGeom prst="rect">
            <a:avLst/>
          </a:prstGeom>
        </p:spPr>
        <p:txBody>
          <a:bodyPr anchorCtr="0" anchor="b" bIns="91425" lIns="91425" rIns="91425" wrap="square" tIns="91425">
            <a:noAutofit/>
          </a:bodyPr>
          <a:lstStyle/>
          <a:p>
            <a:pPr lvl="0">
              <a:spcBef>
                <a:spcPts val="0"/>
              </a:spcBef>
              <a:buNone/>
            </a:pPr>
            <a:r>
              <a:rPr lang="en"/>
              <a:t>Special Features</a:t>
            </a:r>
          </a:p>
        </p:txBody>
      </p:sp>
      <p:sp>
        <p:nvSpPr>
          <p:cNvPr id="167" name="Shape 167"/>
          <p:cNvSpPr txBox="1"/>
          <p:nvPr>
            <p:ph idx="1" type="body"/>
          </p:nvPr>
        </p:nvSpPr>
        <p:spPr>
          <a:xfrm>
            <a:off x="1297500" y="2018725"/>
            <a:ext cx="3403200" cy="2911200"/>
          </a:xfrm>
          <a:prstGeom prst="rect">
            <a:avLst/>
          </a:prstGeom>
        </p:spPr>
        <p:txBody>
          <a:bodyPr anchorCtr="0" anchor="t" bIns="91425" lIns="91425" rIns="91425" wrap="square" tIns="91425">
            <a:noAutofit/>
          </a:bodyPr>
          <a:lstStyle/>
          <a:p>
            <a:pPr indent="-330200" lvl="0" marL="457200" rtl="0">
              <a:spcBef>
                <a:spcPts val="0"/>
              </a:spcBef>
              <a:buSzPct val="100000"/>
              <a:buFont typeface="Times New Roman"/>
              <a:buAutoNum type="arabicPeriod"/>
            </a:pPr>
            <a:r>
              <a:rPr lang="en" sz="1600">
                <a:latin typeface="Times New Roman"/>
                <a:ea typeface="Times New Roman"/>
                <a:cs typeface="Times New Roman"/>
                <a:sym typeface="Times New Roman"/>
              </a:rPr>
              <a:t>Combo</a:t>
            </a:r>
          </a:p>
          <a:p>
            <a:pPr indent="-330200" lvl="0" marL="457200" rtl="0">
              <a:spcBef>
                <a:spcPts val="0"/>
              </a:spcBef>
              <a:buSzPct val="100000"/>
              <a:buFont typeface="Times New Roman"/>
              <a:buAutoNum type="arabicPeriod"/>
            </a:pPr>
            <a:r>
              <a:rPr lang="en" sz="1600">
                <a:latin typeface="Times New Roman"/>
                <a:ea typeface="Times New Roman"/>
                <a:cs typeface="Times New Roman"/>
                <a:sym typeface="Times New Roman"/>
              </a:rPr>
              <a:t>Achievements</a:t>
            </a:r>
          </a:p>
          <a:p>
            <a:pPr indent="-330200" lvl="0" marL="457200" rtl="0">
              <a:spcBef>
                <a:spcPts val="0"/>
              </a:spcBef>
              <a:buSzPct val="100000"/>
              <a:buFont typeface="Times New Roman"/>
              <a:buAutoNum type="arabicPeriod"/>
            </a:pPr>
            <a:r>
              <a:rPr lang="en" sz="1600">
                <a:latin typeface="Times New Roman"/>
                <a:ea typeface="Times New Roman"/>
                <a:cs typeface="Times New Roman"/>
                <a:sym typeface="Times New Roman"/>
              </a:rPr>
              <a:t>Hidden Items</a:t>
            </a:r>
          </a:p>
          <a:p>
            <a:pPr indent="-330200" lvl="0" marL="457200" rtl="0">
              <a:spcBef>
                <a:spcPts val="0"/>
              </a:spcBef>
              <a:buSzPct val="100000"/>
              <a:buFont typeface="Times New Roman"/>
              <a:buAutoNum type="arabicPeriod"/>
            </a:pPr>
            <a:r>
              <a:rPr lang="en" sz="1600">
                <a:latin typeface="Times New Roman"/>
                <a:ea typeface="Times New Roman"/>
                <a:cs typeface="Times New Roman"/>
                <a:sym typeface="Times New Roman"/>
              </a:rPr>
              <a:t>Character progression &amp; upgrades</a:t>
            </a:r>
          </a:p>
          <a:p>
            <a:pPr indent="-330200" lvl="0" marL="457200">
              <a:spcBef>
                <a:spcPts val="0"/>
              </a:spcBef>
              <a:buSzPct val="100000"/>
              <a:buFont typeface="Times New Roman"/>
              <a:buAutoNum type="arabicPeriod"/>
            </a:pPr>
            <a:r>
              <a:rPr lang="en" sz="1600">
                <a:latin typeface="Times New Roman"/>
                <a:ea typeface="Times New Roman"/>
                <a:cs typeface="Times New Roman"/>
                <a:sym typeface="Times New Roman"/>
              </a:rPr>
              <a:t>Multiple playable main character</a:t>
            </a:r>
          </a:p>
        </p:txBody>
      </p:sp>
      <p:sp>
        <p:nvSpPr>
          <p:cNvPr id="168" name="Shape 168"/>
          <p:cNvSpPr txBox="1"/>
          <p:nvPr>
            <p:ph type="title"/>
          </p:nvPr>
        </p:nvSpPr>
        <p:spPr>
          <a:xfrm>
            <a:off x="4700700" y="1353550"/>
            <a:ext cx="2743200" cy="535800"/>
          </a:xfrm>
          <a:prstGeom prst="rect">
            <a:avLst/>
          </a:prstGeom>
        </p:spPr>
        <p:txBody>
          <a:bodyPr anchorCtr="0" anchor="b" bIns="91425" lIns="91425" rIns="91425" wrap="square" tIns="91425">
            <a:noAutofit/>
          </a:bodyPr>
          <a:lstStyle/>
          <a:p>
            <a:pPr lvl="0" rtl="0">
              <a:spcBef>
                <a:spcPts val="0"/>
              </a:spcBef>
              <a:buNone/>
            </a:pPr>
            <a:r>
              <a:rPr lang="en"/>
              <a:t>Aiming At</a:t>
            </a:r>
          </a:p>
        </p:txBody>
      </p:sp>
      <p:sp>
        <p:nvSpPr>
          <p:cNvPr id="169" name="Shape 169"/>
          <p:cNvSpPr txBox="1"/>
          <p:nvPr>
            <p:ph idx="1" type="body"/>
          </p:nvPr>
        </p:nvSpPr>
        <p:spPr>
          <a:xfrm>
            <a:off x="4700700" y="2018725"/>
            <a:ext cx="3403200" cy="2911200"/>
          </a:xfrm>
          <a:prstGeom prst="rect">
            <a:avLst/>
          </a:prstGeom>
        </p:spPr>
        <p:txBody>
          <a:bodyPr anchorCtr="0" anchor="t" bIns="91425" lIns="91425" rIns="91425" wrap="square" tIns="91425">
            <a:noAutofit/>
          </a:bodyPr>
          <a:lstStyle/>
          <a:p>
            <a:pPr indent="-330200" lvl="0" marL="457200" rtl="0">
              <a:spcBef>
                <a:spcPts val="0"/>
              </a:spcBef>
              <a:buSzPct val="100000"/>
              <a:buFont typeface="Times New Roman"/>
              <a:buAutoNum type="arabicPeriod"/>
            </a:pPr>
            <a:r>
              <a:rPr lang="en" sz="1600">
                <a:latin typeface="Times New Roman"/>
                <a:ea typeface="Times New Roman"/>
                <a:cs typeface="Times New Roman"/>
                <a:sym typeface="Times New Roman"/>
              </a:rPr>
              <a:t>Item Collection</a:t>
            </a:r>
          </a:p>
          <a:p>
            <a:pPr indent="-330200" lvl="0" marL="457200" rtl="0">
              <a:spcBef>
                <a:spcPts val="0"/>
              </a:spcBef>
              <a:buSzPct val="100000"/>
              <a:buFont typeface="Times New Roman"/>
              <a:buAutoNum type="arabicPeriod"/>
            </a:pPr>
            <a:r>
              <a:rPr lang="en" sz="1600">
                <a:latin typeface="Times New Roman"/>
                <a:ea typeface="Times New Roman"/>
                <a:cs typeface="Times New Roman"/>
                <a:sym typeface="Times New Roman"/>
              </a:rPr>
              <a:t>Weapon loadouts</a:t>
            </a:r>
          </a:p>
          <a:p>
            <a:pPr indent="-330200" lvl="0" marL="457200" rtl="0">
              <a:spcBef>
                <a:spcPts val="0"/>
              </a:spcBef>
              <a:buSzPct val="100000"/>
              <a:buFont typeface="Times New Roman"/>
              <a:buAutoNum type="arabicPeriod"/>
            </a:pPr>
            <a:r>
              <a:rPr lang="en" sz="1600">
                <a:latin typeface="Times New Roman"/>
                <a:ea typeface="Times New Roman"/>
                <a:cs typeface="Times New Roman"/>
                <a:sym typeface="Times New Roman"/>
              </a:rPr>
              <a:t>Mecha Hanger/R&amp;D Lab</a:t>
            </a:r>
          </a:p>
          <a:p>
            <a:pPr indent="-330200" lvl="0" marL="457200" rtl="0">
              <a:spcBef>
                <a:spcPts val="0"/>
              </a:spcBef>
              <a:buSzPct val="100000"/>
              <a:buFont typeface="Times New Roman"/>
              <a:buAutoNum type="arabicPeriod"/>
            </a:pPr>
            <a:r>
              <a:rPr lang="en" sz="1600">
                <a:latin typeface="Times New Roman"/>
                <a:ea typeface="Times New Roman"/>
                <a:cs typeface="Times New Roman"/>
                <a:sym typeface="Times New Roman"/>
              </a:rPr>
              <a:t>MORE</a:t>
            </a:r>
            <a:r>
              <a:rPr lang="en" sz="1600">
                <a:latin typeface="Times New Roman"/>
                <a:ea typeface="Times New Roman"/>
                <a:cs typeface="Times New Roman"/>
                <a:sym typeface="Times New Roman"/>
              </a:rPr>
              <a:t> playable main character</a:t>
            </a:r>
          </a:p>
        </p:txBody>
      </p:sp>
      <p:sp>
        <p:nvSpPr>
          <p:cNvPr id="170" name="Shape 170"/>
          <p:cNvSpPr txBox="1"/>
          <p:nvPr>
            <p:ph type="title"/>
          </p:nvPr>
        </p:nvSpPr>
        <p:spPr>
          <a:xfrm>
            <a:off x="1297500" y="1353550"/>
            <a:ext cx="2743200" cy="535800"/>
          </a:xfrm>
          <a:prstGeom prst="rect">
            <a:avLst/>
          </a:prstGeom>
        </p:spPr>
        <p:txBody>
          <a:bodyPr anchorCtr="0" anchor="b" bIns="91425" lIns="91425" rIns="91425" wrap="square" tIns="91425">
            <a:noAutofit/>
          </a:bodyPr>
          <a:lstStyle/>
          <a:p>
            <a:pPr lvl="0" rtl="0">
              <a:spcBef>
                <a:spcPts val="0"/>
              </a:spcBef>
              <a:buNone/>
            </a:pPr>
            <a:r>
              <a:rPr lang="en"/>
              <a:t>Final Goal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297500" y="393750"/>
            <a:ext cx="7038900" cy="914100"/>
          </a:xfrm>
          <a:prstGeom prst="rect">
            <a:avLst/>
          </a:prstGeom>
        </p:spPr>
        <p:txBody>
          <a:bodyPr anchorCtr="0" anchor="b" bIns="91425" lIns="91425" rIns="91425" wrap="square" tIns="91425">
            <a:noAutofit/>
          </a:bodyPr>
          <a:lstStyle/>
          <a:p>
            <a:pPr lvl="0">
              <a:spcBef>
                <a:spcPts val="0"/>
              </a:spcBef>
              <a:buNone/>
            </a:pPr>
            <a:r>
              <a:rPr lang="en"/>
              <a:t>INSPIRATION</a:t>
            </a:r>
          </a:p>
        </p:txBody>
      </p:sp>
      <p:sp>
        <p:nvSpPr>
          <p:cNvPr id="176" name="Shape 176"/>
          <p:cNvSpPr txBox="1"/>
          <p:nvPr>
            <p:ph idx="1" type="body"/>
          </p:nvPr>
        </p:nvSpPr>
        <p:spPr>
          <a:xfrm>
            <a:off x="1297500" y="1567550"/>
            <a:ext cx="3403200" cy="2911200"/>
          </a:xfrm>
          <a:prstGeom prst="rect">
            <a:avLst/>
          </a:prstGeom>
        </p:spPr>
        <p:txBody>
          <a:bodyPr anchorCtr="0" anchor="t" bIns="91425" lIns="91425" rIns="91425" wrap="square" tIns="91425">
            <a:noAutofit/>
          </a:bodyPr>
          <a:lstStyle/>
          <a:p>
            <a:pPr lvl="0">
              <a:spcBef>
                <a:spcPts val="0"/>
              </a:spcBef>
              <a:buNone/>
            </a:pPr>
            <a:r>
              <a:rPr lang="en"/>
              <a:t>Metroid</a:t>
            </a:r>
          </a:p>
          <a:p>
            <a:pPr lvl="0">
              <a:spcBef>
                <a:spcPts val="0"/>
              </a:spcBef>
              <a:buNone/>
            </a:pPr>
            <a:r>
              <a:rPr lang="en"/>
              <a:t>Castlevania</a:t>
            </a:r>
          </a:p>
          <a:p>
            <a:pPr lvl="0">
              <a:spcBef>
                <a:spcPts val="0"/>
              </a:spcBef>
              <a:buNone/>
            </a:pPr>
            <a:r>
              <a:rPr lang="en"/>
              <a:t>Super Smash Bros</a:t>
            </a:r>
          </a:p>
        </p:txBody>
      </p:sp>
      <p:sp>
        <p:nvSpPr>
          <p:cNvPr id="177" name="Shape 177"/>
          <p:cNvSpPr txBox="1"/>
          <p:nvPr>
            <p:ph idx="2" type="body"/>
          </p:nvPr>
        </p:nvSpPr>
        <p:spPr>
          <a:xfrm>
            <a:off x="4933221" y="1567550"/>
            <a:ext cx="3403200" cy="29112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Shape 18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83" name="Shape 183"/>
          <p:cNvSpPr txBox="1"/>
          <p:nvPr>
            <p:ph type="title"/>
          </p:nvPr>
        </p:nvSpPr>
        <p:spPr>
          <a:xfrm>
            <a:off x="1052550" y="203250"/>
            <a:ext cx="7038900" cy="914100"/>
          </a:xfrm>
          <a:prstGeom prst="rect">
            <a:avLst/>
          </a:prstGeom>
        </p:spPr>
        <p:txBody>
          <a:bodyPr anchorCtr="0" anchor="t" bIns="91425" lIns="91425" rIns="91425" wrap="square" tIns="91425">
            <a:noAutofit/>
          </a:bodyPr>
          <a:lstStyle/>
          <a:p>
            <a:pPr lvl="0" algn="ctr">
              <a:spcBef>
                <a:spcPts val="0"/>
              </a:spcBef>
              <a:buNone/>
            </a:pPr>
            <a:r>
              <a:rPr lang="en" sz="5000"/>
              <a:t>Thank You!</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References</a:t>
            </a:r>
          </a:p>
        </p:txBody>
      </p:sp>
      <p:sp>
        <p:nvSpPr>
          <p:cNvPr id="189" name="Shape 189"/>
          <p:cNvSpPr txBox="1"/>
          <p:nvPr>
            <p:ph idx="1" type="body"/>
          </p:nvPr>
        </p:nvSpPr>
        <p:spPr>
          <a:xfrm>
            <a:off x="1297500" y="1567550"/>
            <a:ext cx="3403200" cy="2911200"/>
          </a:xfrm>
          <a:prstGeom prst="rect">
            <a:avLst/>
          </a:prstGeom>
        </p:spPr>
        <p:txBody>
          <a:bodyPr anchorCtr="0" anchor="t" bIns="91425" lIns="91425" rIns="91425" wrap="square" tIns="91425">
            <a:noAutofit/>
          </a:bodyPr>
          <a:lstStyle/>
          <a:p>
            <a:pPr lvl="0">
              <a:spcBef>
                <a:spcPts val="0"/>
              </a:spcBef>
              <a:buNone/>
            </a:pPr>
            <a:r>
              <a:rPr lang="en"/>
              <a:t>Assets used:</a:t>
            </a:r>
          </a:p>
          <a:p>
            <a:pPr indent="-228600" lvl="0" marL="457200" rtl="0">
              <a:spcBef>
                <a:spcPts val="0"/>
              </a:spcBef>
            </a:pPr>
            <a:r>
              <a:rPr lang="en"/>
              <a:t>Character Asset: Gundam Wing: Endless Duel, by Bandai</a:t>
            </a:r>
          </a:p>
          <a:p>
            <a:pPr indent="-228600" lvl="0" marL="457200" rtl="0">
              <a:spcBef>
                <a:spcPts val="0"/>
              </a:spcBef>
            </a:pPr>
            <a:r>
              <a:rPr lang="en"/>
              <a:t>Background Asset: Megaman, by Capcom</a:t>
            </a:r>
          </a:p>
          <a:p>
            <a:pPr indent="-228600" lvl="0" marL="457200">
              <a:spcBef>
                <a:spcPts val="0"/>
              </a:spcBef>
            </a:pPr>
            <a:r>
              <a:rPr lang="en"/>
              <a:t>Screenshots: Gundam Wing, by Sunrise</a:t>
            </a: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