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9" r:id="rId5"/>
    <p:sldId id="270" r:id="rId6"/>
    <p:sldId id="258" r:id="rId7"/>
    <p:sldId id="264" r:id="rId8"/>
    <p:sldId id="263" r:id="rId9"/>
    <p:sldId id="259" r:id="rId10"/>
    <p:sldId id="271" r:id="rId11"/>
    <p:sldId id="268" r:id="rId12"/>
    <p:sldId id="265" r:id="rId13"/>
    <p:sldId id="260" r:id="rId14"/>
    <p:sldId id="261" r:id="rId15"/>
    <p:sldId id="26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0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94660"/>
  </p:normalViewPr>
  <p:slideViewPr>
    <p:cSldViewPr snapToGrid="0">
      <p:cViewPr varScale="1">
        <p:scale>
          <a:sx n="85" d="100"/>
          <a:sy n="85" d="100"/>
        </p:scale>
        <p:origin x="2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13-08-2022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amith1610/Health-and-Diet-Consultation-System/tree/main/SE"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healthline.com/nutrition/top-iphone-android-apps#meal-planning" TargetMode="External"/><Relationship Id="rId7" Type="http://schemas.openxmlformats.org/officeDocument/2006/relationships/hyperlink" Target="https://www.healthline.com/nutrition/top-iphone-android-apps#mindful-eating" TargetMode="External"/><Relationship Id="rId2" Type="http://schemas.openxmlformats.org/officeDocument/2006/relationships/hyperlink" Target="https://www.healthline.com/nutrition/top-iphone-android-apps#overall" TargetMode="External"/><Relationship Id="rId1" Type="http://schemas.openxmlformats.org/officeDocument/2006/relationships/slideLayout" Target="../slideLayouts/slideLayout2.xml"/><Relationship Id="rId6" Type="http://schemas.openxmlformats.org/officeDocument/2006/relationships/hyperlink" Target="https://www.healthline.com/nutrition/top-iphone-android-apps#weight-loss" TargetMode="External"/><Relationship Id="rId5" Type="http://schemas.openxmlformats.org/officeDocument/2006/relationships/hyperlink" Target="https://www.healthline.com/nutrition/top-iphone-android-apps#healthy-recipe" TargetMode="External"/><Relationship Id="rId4" Type="http://schemas.openxmlformats.org/officeDocument/2006/relationships/hyperlink" Target="https://www.healthline.com/nutrition/top-iphone-android-apps#food-track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pps.who.int/iris/bitstream/handle/10665/42665/WHO_TRS_916.pdf;jsessionid=554E6EEE7AEF347062E6091A804087BD?sequence=1" TargetMode="External"/><Relationship Id="rId2" Type="http://schemas.openxmlformats.org/officeDocument/2006/relationships/hyperlink" Target="https://scholarworks.lib.csusb.edu/cgi/viewcontent.cgi?article=2050&amp;context=et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049468" y="817733"/>
            <a:ext cx="9699812" cy="2006283"/>
          </a:xfrm>
          <a:blipFill>
            <a:blip r:embed="rId2"/>
            <a:tile tx="0" ty="0" sx="100000" sy="100000" flip="none" algn="tl"/>
          </a:blipFill>
        </p:spPr>
        <p:txBody>
          <a:bodyPr>
            <a:normAutofit fontScale="90000"/>
          </a:bodyPr>
          <a:lstStyle/>
          <a:p>
            <a:br>
              <a:rPr lang="en-IN" dirty="0">
                <a:solidFill>
                  <a:schemeClr val="accent2">
                    <a:lumMod val="50000"/>
                  </a:schemeClr>
                </a:solidFill>
              </a:rPr>
            </a:br>
            <a:r>
              <a:rPr lang="en-IN" b="1" dirty="0">
                <a:latin typeface="Times New Roman" panose="02020603050405020304" pitchFamily="18" charset="0"/>
                <a:cs typeface="Times New Roman" panose="02020603050405020304" pitchFamily="18" charset="0"/>
              </a:rPr>
              <a:t>HEALTH DIET CONSULTATION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429000"/>
            <a:ext cx="9144000" cy="2692230"/>
          </a:xfrm>
          <a:blipFill>
            <a:blip r:embed="rId2"/>
            <a:tile tx="0" ty="0" sx="100000" sy="100000" flip="none" algn="tl"/>
          </a:blipFill>
        </p:spPr>
        <p:txBody>
          <a:bodyPr>
            <a:normAutofit fontScale="77500" lnSpcReduction="20000"/>
          </a:bodyPr>
          <a:lstStyle/>
          <a:p>
            <a:r>
              <a:rPr lang="en-IN" b="1" dirty="0"/>
              <a:t>By</a:t>
            </a:r>
          </a:p>
          <a:p>
            <a:r>
              <a:rPr lang="en-IN" sz="2600" b="1" dirty="0">
                <a:latin typeface="Times New Roman" panose="02020603050405020304" pitchFamily="18" charset="0"/>
                <a:cs typeface="Times New Roman" panose="02020603050405020304" pitchFamily="18" charset="0"/>
              </a:rPr>
              <a:t>Narra Manas                (2110030085)</a:t>
            </a:r>
          </a:p>
          <a:p>
            <a:r>
              <a:rPr lang="en-IN" sz="2600" b="1" dirty="0">
                <a:latin typeface="Times New Roman" panose="02020603050405020304" pitchFamily="18" charset="0"/>
                <a:cs typeface="Times New Roman" panose="02020603050405020304" pitchFamily="18" charset="0"/>
              </a:rPr>
              <a:t>Gurram Karyacharan   (2110030106)</a:t>
            </a:r>
          </a:p>
          <a:p>
            <a:r>
              <a:rPr lang="en-IN" sz="2600" b="1" dirty="0">
                <a:latin typeface="Times New Roman" panose="02020603050405020304" pitchFamily="18" charset="0"/>
                <a:cs typeface="Times New Roman" panose="02020603050405020304" pitchFamily="18" charset="0"/>
              </a:rPr>
              <a:t>Nara Badrinath            (2110030163)</a:t>
            </a:r>
          </a:p>
          <a:p>
            <a:r>
              <a:rPr lang="en-IN" sz="2600" b="1" dirty="0">
                <a:latin typeface="Times New Roman" panose="02020603050405020304" pitchFamily="18" charset="0"/>
                <a:cs typeface="Times New Roman" panose="02020603050405020304" pitchFamily="18" charset="0"/>
              </a:rPr>
              <a:t>K Amith                       (2110030372)</a:t>
            </a:r>
          </a:p>
          <a:p>
            <a:endParaRPr lang="en-IN" sz="2600" b="1"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Under the guidance of </a:t>
            </a:r>
          </a:p>
          <a:p>
            <a:r>
              <a:rPr lang="en-IN" sz="2600" b="1" dirty="0">
                <a:latin typeface="Times New Roman" panose="02020603050405020304" pitchFamily="18" charset="0"/>
                <a:cs typeface="Times New Roman" panose="02020603050405020304" pitchFamily="18" charset="0"/>
              </a:rPr>
              <a:t>(Dr. Sheikh Fahad Ahmad)</a:t>
            </a:r>
          </a:p>
        </p:txBody>
      </p:sp>
      <p:pic>
        <p:nvPicPr>
          <p:cNvPr id="4" name="Picture 4" descr="Diet Logos - 72+ Best Diet Logo Images, Photos &amp; Ideas | 99designs">
            <a:extLst>
              <a:ext uri="{FF2B5EF4-FFF2-40B4-BE49-F238E27FC236}">
                <a16:creationId xmlns:a16="http://schemas.microsoft.com/office/drawing/2014/main" id="{D39A7A10-8B29-218C-EE25-15872478C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70" y="135356"/>
            <a:ext cx="1469924" cy="14699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ealthy Food Logo Png - Free Transparent PNG Clipart Images Download">
            <a:extLst>
              <a:ext uri="{FF2B5EF4-FFF2-40B4-BE49-F238E27FC236}">
                <a16:creationId xmlns:a16="http://schemas.microsoft.com/office/drawing/2014/main" id="{FA72D841-5C18-B03D-69C6-1F09EA840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3494" y="135356"/>
            <a:ext cx="1461596" cy="157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FC079-93ED-1CA6-4FE3-EDC3CC25C0B5}"/>
              </a:ext>
            </a:extLst>
          </p:cNvPr>
          <p:cNvPicPr>
            <a:picLocks noChangeAspect="1"/>
          </p:cNvPicPr>
          <p:nvPr/>
        </p:nvPicPr>
        <p:blipFill>
          <a:blip r:embed="rId2"/>
          <a:stretch>
            <a:fillRect/>
          </a:stretch>
        </p:blipFill>
        <p:spPr>
          <a:xfrm>
            <a:off x="1476230" y="1415423"/>
            <a:ext cx="8156042" cy="5052923"/>
          </a:xfrm>
          <a:prstGeom prst="rect">
            <a:avLst/>
          </a:prstGeom>
          <a:ln>
            <a:noFill/>
          </a:ln>
          <a:effectLst>
            <a:softEdge rad="112500"/>
          </a:effectLst>
        </p:spPr>
      </p:pic>
      <p:sp>
        <p:nvSpPr>
          <p:cNvPr id="4" name="TextBox 3">
            <a:extLst>
              <a:ext uri="{FF2B5EF4-FFF2-40B4-BE49-F238E27FC236}">
                <a16:creationId xmlns:a16="http://schemas.microsoft.com/office/drawing/2014/main" id="{A2414F13-82EA-3196-D970-1972979DF779}"/>
              </a:ext>
            </a:extLst>
          </p:cNvPr>
          <p:cNvSpPr txBox="1"/>
          <p:nvPr/>
        </p:nvSpPr>
        <p:spPr>
          <a:xfrm>
            <a:off x="1476230" y="639192"/>
            <a:ext cx="8360228" cy="523220"/>
          </a:xfrm>
          <a:prstGeom prst="rect">
            <a:avLst/>
          </a:prstGeom>
          <a:noFill/>
        </p:spPr>
        <p:txBody>
          <a:bodyPr wrap="square" rtlCol="0">
            <a:spAutoFit/>
          </a:bodyPr>
          <a:lstStyle/>
          <a:p>
            <a:r>
              <a:rPr lang="en-US" sz="2800" b="1" dirty="0"/>
              <a:t>WATERFALL MODEL</a:t>
            </a:r>
            <a:endParaRPr lang="en-IN" sz="2800" b="1" dirty="0"/>
          </a:p>
        </p:txBody>
      </p:sp>
    </p:spTree>
    <p:extLst>
      <p:ext uri="{BB962C8B-B14F-4D97-AF65-F5344CB8AC3E}">
        <p14:creationId xmlns:p14="http://schemas.microsoft.com/office/powerpoint/2010/main" val="155692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92C4-EF49-373E-003D-D41ED85CB777}"/>
              </a:ext>
            </a:extLst>
          </p:cNvPr>
          <p:cNvSpPr>
            <a:spLocks noGrp="1"/>
          </p:cNvSpPr>
          <p:nvPr>
            <p:ph type="title"/>
          </p:nvPr>
        </p:nvSpPr>
        <p:spPr>
          <a:xfrm>
            <a:off x="838200" y="114113"/>
            <a:ext cx="10515600" cy="1325563"/>
          </a:xfrm>
        </p:spPr>
        <p:txBody>
          <a:bodyPr/>
          <a:lstStyle/>
          <a:p>
            <a:pPr algn="ctr"/>
            <a:r>
              <a:rPr lang="en-IN" b="1" dirty="0">
                <a:latin typeface="Times New Roman" panose="02020603050405020304" pitchFamily="18" charset="0"/>
                <a:cs typeface="Times New Roman" panose="02020603050405020304" pitchFamily="18" charset="0"/>
              </a:rPr>
              <a:t>USE CASE DIAGRAM</a:t>
            </a:r>
          </a:p>
        </p:txBody>
      </p:sp>
      <p:pic>
        <p:nvPicPr>
          <p:cNvPr id="6" name="Picture 5">
            <a:extLst>
              <a:ext uri="{FF2B5EF4-FFF2-40B4-BE49-F238E27FC236}">
                <a16:creationId xmlns:a16="http://schemas.microsoft.com/office/drawing/2014/main" id="{94633BE8-75DB-B900-F63F-22B7A5419A8C}"/>
              </a:ext>
            </a:extLst>
          </p:cNvPr>
          <p:cNvPicPr>
            <a:picLocks noChangeAspect="1"/>
          </p:cNvPicPr>
          <p:nvPr/>
        </p:nvPicPr>
        <p:blipFill>
          <a:blip r:embed="rId2"/>
          <a:stretch>
            <a:fillRect/>
          </a:stretch>
        </p:blipFill>
        <p:spPr>
          <a:xfrm>
            <a:off x="2235200" y="1181639"/>
            <a:ext cx="7482541" cy="5434314"/>
          </a:xfrm>
          <a:prstGeom prst="roundRect">
            <a:avLst>
              <a:gd name="adj" fmla="val 8594"/>
            </a:avLst>
          </a:prstGeom>
          <a:solidFill>
            <a:srgbClr val="FFFFFF">
              <a:shade val="85000"/>
            </a:srgbClr>
          </a:solidFill>
          <a:ln>
            <a:noFill/>
          </a:ln>
          <a:effectLst>
            <a:glow rad="482600">
              <a:srgbClr val="92D050">
                <a:alpha val="91000"/>
              </a:srgbClr>
            </a:glow>
            <a:reflection blurRad="12700" stA="38000" endPos="28000" dist="5000" dir="5400000" sy="-100000" algn="bl" rotWithShape="0"/>
          </a:effectLst>
          <a:scene3d>
            <a:camera prst="orthographicFront"/>
            <a:lightRig rig="threePt" dir="t"/>
          </a:scene3d>
          <a:sp3d>
            <a:bevelT w="152400" h="133350"/>
          </a:sp3d>
        </p:spPr>
      </p:pic>
    </p:spTree>
    <p:extLst>
      <p:ext uri="{BB962C8B-B14F-4D97-AF65-F5344CB8AC3E}">
        <p14:creationId xmlns:p14="http://schemas.microsoft.com/office/powerpoint/2010/main" val="271933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14C3-35D5-8263-729C-6A509E339C2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A1429C7A-164E-EB69-3EEA-F71EC4A424D8}"/>
              </a:ext>
            </a:extLst>
          </p:cNvPr>
          <p:cNvPicPr>
            <a:picLocks noChangeAspect="1"/>
          </p:cNvPicPr>
          <p:nvPr/>
        </p:nvPicPr>
        <p:blipFill>
          <a:blip r:embed="rId2"/>
          <a:stretch>
            <a:fillRect/>
          </a:stretch>
        </p:blipFill>
        <p:spPr>
          <a:xfrm>
            <a:off x="2988816" y="1657397"/>
            <a:ext cx="6214368" cy="4802187"/>
          </a:xfrm>
          <a:prstGeom prst="roundRect">
            <a:avLst>
              <a:gd name="adj" fmla="val 8594"/>
            </a:avLst>
          </a:prstGeom>
          <a:solidFill>
            <a:srgbClr val="FFFFFF">
              <a:shade val="85000"/>
            </a:srgbClr>
          </a:solidFill>
          <a:ln>
            <a:noFill/>
          </a:ln>
          <a:effectLst>
            <a:glow rad="342900">
              <a:srgbClr val="00B0F0">
                <a:alpha val="82000"/>
              </a:srgbClr>
            </a:glow>
            <a:reflection blurRad="12700" stA="38000" endPos="28000" dist="50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235625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a:xfrm>
            <a:off x="838200" y="338231"/>
            <a:ext cx="10515600" cy="1325563"/>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US" dirty="0"/>
              <a:t> </a:t>
            </a:r>
            <a:r>
              <a:rPr lang="en-US" b="1" u="sng" dirty="0">
                <a:latin typeface="+mj-lt"/>
              </a:rPr>
              <a:t>Tools:-</a:t>
            </a:r>
          </a:p>
          <a:p>
            <a:r>
              <a:rPr lang="en-US" dirty="0" err="1"/>
              <a:t>StarUML</a:t>
            </a:r>
            <a:endParaRPr lang="en-US" dirty="0"/>
          </a:p>
        </p:txBody>
      </p:sp>
      <p:pic>
        <p:nvPicPr>
          <p:cNvPr id="1028" name="Picture 4" descr="StarUML - Wikipedia">
            <a:extLst>
              <a:ext uri="{FF2B5EF4-FFF2-40B4-BE49-F238E27FC236}">
                <a16:creationId xmlns:a16="http://schemas.microsoft.com/office/drawing/2014/main" id="{6AC9A156-102C-B151-3415-747ACA889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73" y="2753342"/>
            <a:ext cx="3537267" cy="1351315"/>
          </a:xfrm>
          <a:prstGeom prst="rect">
            <a:avLst/>
          </a:prstGeom>
          <a:noFill/>
          <a:effectLst>
            <a:glow rad="50800">
              <a:srgbClr val="00B0F0">
                <a:alpha val="29000"/>
              </a:srgb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8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838200" y="189472"/>
            <a:ext cx="10515600" cy="1325563"/>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GITHUB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a:xfrm>
            <a:off x="838200" y="1825624"/>
            <a:ext cx="10515600" cy="4879975"/>
          </a:xfrm>
        </p:spPr>
        <p:txBody>
          <a:bodyPr>
            <a:normAutofit lnSpcReduction="10000"/>
          </a:bodyPr>
          <a:lstStyle/>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a:buFont typeface="Wingdings" panose="05000000000000000000" pitchFamily="2" charset="2"/>
              <a:buChar char="Ø"/>
            </a:pPr>
            <a:endParaRPr lang="en-IN" dirty="0">
              <a:hlinkClick r:id="rId2"/>
            </a:endParaRPr>
          </a:p>
          <a:p>
            <a:pPr marL="0" indent="0">
              <a:buNone/>
            </a:pPr>
            <a:r>
              <a:rPr lang="en-IN" b="1" u="sng" dirty="0">
                <a:latin typeface="Arial Rounded MT Bold" panose="020F0704030504030204" pitchFamily="34" charset="0"/>
              </a:rPr>
              <a:t>Link</a:t>
            </a:r>
            <a:r>
              <a:rPr lang="en-IN" b="1" dirty="0"/>
              <a:t>:- </a:t>
            </a:r>
            <a:r>
              <a:rPr lang="en-IN" dirty="0">
                <a:hlinkClick r:id="rId2"/>
              </a:rPr>
              <a:t>https://github.com/k-amith1610/Health-and-Diet-Consultation-System/tree/main/SE</a:t>
            </a:r>
            <a:endParaRPr lang="en-IN" dirty="0"/>
          </a:p>
        </p:txBody>
      </p:sp>
      <p:pic>
        <p:nvPicPr>
          <p:cNvPr id="4" name="Picture 3">
            <a:extLst>
              <a:ext uri="{FF2B5EF4-FFF2-40B4-BE49-F238E27FC236}">
                <a16:creationId xmlns:a16="http://schemas.microsoft.com/office/drawing/2014/main" id="{34A07C38-9177-179A-5FB8-868A34AEF807}"/>
              </a:ext>
            </a:extLst>
          </p:cNvPr>
          <p:cNvPicPr>
            <a:picLocks noChangeAspect="1"/>
          </p:cNvPicPr>
          <p:nvPr/>
        </p:nvPicPr>
        <p:blipFill>
          <a:blip r:embed="rId3"/>
          <a:stretch>
            <a:fillRect/>
          </a:stretch>
        </p:blipFill>
        <p:spPr>
          <a:xfrm>
            <a:off x="838200" y="1552106"/>
            <a:ext cx="5977317" cy="3112612"/>
          </a:xfrm>
          <a:prstGeom prst="rect">
            <a:avLst/>
          </a:prstGeom>
          <a:effectLst>
            <a:glow rad="342900">
              <a:schemeClr val="tx1">
                <a:alpha val="69000"/>
              </a:schemeClr>
            </a:glow>
          </a:effectLst>
          <a:scene3d>
            <a:camera prst="orthographicFront"/>
            <a:lightRig rig="threePt" dir="t"/>
          </a:scene3d>
          <a:sp3d>
            <a:bevelT/>
          </a:sp3d>
        </p:spPr>
      </p:pic>
      <p:pic>
        <p:nvPicPr>
          <p:cNvPr id="6" name="Picture 5">
            <a:extLst>
              <a:ext uri="{FF2B5EF4-FFF2-40B4-BE49-F238E27FC236}">
                <a16:creationId xmlns:a16="http://schemas.microsoft.com/office/drawing/2014/main" id="{E03421E2-10A2-7384-32EC-C5CEA1F834F4}"/>
              </a:ext>
            </a:extLst>
          </p:cNvPr>
          <p:cNvPicPr>
            <a:picLocks noChangeAspect="1"/>
          </p:cNvPicPr>
          <p:nvPr/>
        </p:nvPicPr>
        <p:blipFill>
          <a:blip r:embed="rId4"/>
          <a:stretch>
            <a:fillRect/>
          </a:stretch>
        </p:blipFill>
        <p:spPr>
          <a:xfrm>
            <a:off x="7057563" y="2269364"/>
            <a:ext cx="4769338" cy="1521411"/>
          </a:xfrm>
          <a:prstGeom prst="rect">
            <a:avLst/>
          </a:prstGeom>
          <a:effectLst>
            <a:glow rad="406400">
              <a:schemeClr val="tx1">
                <a:alpha val="71000"/>
              </a:schemeClr>
            </a:glow>
          </a:effectLst>
          <a:scene3d>
            <a:camera prst="orthographicFront"/>
            <a:lightRig rig="threePt" dir="t"/>
          </a:scene3d>
          <a:sp3d>
            <a:bevelT w="107950" h="196850"/>
          </a:sp3d>
        </p:spPr>
      </p:pic>
      <p:pic>
        <p:nvPicPr>
          <p:cNvPr id="7" name="Picture 4" descr="Github Logo Images | Free Vectors, Stock Photos &amp; PSD">
            <a:extLst>
              <a:ext uri="{FF2B5EF4-FFF2-40B4-BE49-F238E27FC236}">
                <a16:creationId xmlns:a16="http://schemas.microsoft.com/office/drawing/2014/main" id="{40B8A9E4-5086-7033-9F78-C5E24DA2C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80" y="80094"/>
            <a:ext cx="1056640" cy="1056640"/>
          </a:xfrm>
          <a:prstGeom prst="rect">
            <a:avLst/>
          </a:prstGeom>
          <a:noFill/>
          <a:effectLst>
            <a:glow rad="127000">
              <a:schemeClr val="tx1">
                <a:alpha val="48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4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457200" y="365125"/>
            <a:ext cx="11170024" cy="1325563"/>
          </a:xfrm>
        </p:spPr>
        <p:txBody>
          <a:bodyPr/>
          <a:lstStyle/>
          <a:p>
            <a:pPr algn="just"/>
            <a:r>
              <a:rPr lang="en-IN" b="1" dirty="0">
                <a:solidFill>
                  <a:schemeClr val="accent2">
                    <a:lumMod val="50000"/>
                  </a:schemeClr>
                </a:solidFill>
                <a:latin typeface="Times New Roman" panose="02020603050405020304" pitchFamily="18" charset="0"/>
                <a:cs typeface="Times New Roman" panose="02020603050405020304" pitchFamily="18" charset="0"/>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2110030085 – Work on Code implementation of Project.</a:t>
            </a:r>
          </a:p>
          <a:p>
            <a:r>
              <a:rPr lang="en-US" dirty="0"/>
              <a:t>2110030106 – Work on the Backend part of the Project as well as code implementation.</a:t>
            </a:r>
          </a:p>
          <a:p>
            <a:r>
              <a:rPr lang="en-US" dirty="0"/>
              <a:t>2110030163 – Work on the frontend part of the project.</a:t>
            </a:r>
          </a:p>
          <a:p>
            <a:r>
              <a:rPr lang="en-US" dirty="0"/>
              <a:t>2110030372 – Work on the frontend part as well as the backend part of the project.</a:t>
            </a:r>
          </a:p>
        </p:txBody>
      </p:sp>
    </p:spTree>
    <p:extLst>
      <p:ext uri="{BB962C8B-B14F-4D97-AF65-F5344CB8AC3E}">
        <p14:creationId xmlns:p14="http://schemas.microsoft.com/office/powerpoint/2010/main" val="247713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utricia - Health Food &amp; Diet Nutrition Keynote Template by MasdikaStudio">
            <a:extLst>
              <a:ext uri="{FF2B5EF4-FFF2-40B4-BE49-F238E27FC236}">
                <a16:creationId xmlns:a16="http://schemas.microsoft.com/office/drawing/2014/main" id="{385CE54F-5954-C85E-9708-808681DC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73" y="-89647"/>
            <a:ext cx="12674645" cy="7082729"/>
          </a:xfrm>
          <a:prstGeom prst="rect">
            <a:avLst/>
          </a:prstGeom>
          <a:noFill/>
          <a:effectLst>
            <a:glow>
              <a:schemeClr val="tx1"/>
            </a:glo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5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741D-5D90-27B0-F4B7-B2E1B71ECBF9}"/>
              </a:ext>
            </a:extLst>
          </p:cNvPr>
          <p:cNvSpPr>
            <a:spLocks noGrp="1"/>
          </p:cNvSpPr>
          <p:nvPr>
            <p:ph type="title"/>
          </p:nvPr>
        </p:nvSpPr>
        <p:spPr/>
        <p:txBody>
          <a:bodyPr/>
          <a:lstStyle/>
          <a:p>
            <a:pPr algn="ctr"/>
            <a:r>
              <a:rPr lang="en-US" dirty="0"/>
              <a:t> </a:t>
            </a: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854B74-33E7-F28C-735A-DBFAD4E33248}"/>
              </a:ext>
            </a:extLst>
          </p:cNvPr>
          <p:cNvSpPr>
            <a:spLocks noGrp="1"/>
          </p:cNvSpPr>
          <p:nvPr>
            <p:ph idx="1"/>
          </p:nvPr>
        </p:nvSpPr>
        <p:spPr>
          <a:xfrm>
            <a:off x="838200" y="1825625"/>
            <a:ext cx="10515600" cy="4431740"/>
          </a:xfrm>
        </p:spPr>
        <p:txBody>
          <a:bodyPr/>
          <a:lstStyle/>
          <a:p>
            <a:pPr algn="just"/>
            <a:r>
              <a:rPr lang="en-IN" dirty="0"/>
              <a:t>Our Project name is Online Health Diet Consultation System which is a Web Application that helps users to be healthy in their busy schedules.</a:t>
            </a:r>
          </a:p>
          <a:p>
            <a:pPr algn="just"/>
            <a:r>
              <a:rPr lang="en-IN" dirty="0"/>
              <a:t>It will take the details of the user such as height, weight, and age and it will take the health information of the user such that if the user has any health issues then it will give some tips on diet to them or else if no health issues it will give tips according to their height, weight, and age.</a:t>
            </a:r>
          </a:p>
          <a:p>
            <a:pPr algn="just"/>
            <a:r>
              <a:rPr lang="en-IN" dirty="0"/>
              <a:t>It will also allow the user to book consultation sessions and it will also show the best dietician details.</a:t>
            </a:r>
          </a:p>
        </p:txBody>
      </p:sp>
    </p:spTree>
    <p:extLst>
      <p:ext uri="{BB962C8B-B14F-4D97-AF65-F5344CB8AC3E}">
        <p14:creationId xmlns:p14="http://schemas.microsoft.com/office/powerpoint/2010/main" val="282112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901040"/>
            <a:ext cx="10515600" cy="4707150"/>
          </a:xfrm>
        </p:spPr>
        <p:txBody>
          <a:bodyPr>
            <a:normAutofit lnSpcReduction="10000"/>
          </a:bodyPr>
          <a:lstStyle/>
          <a:p>
            <a:r>
              <a:rPr lang="en-IN" dirty="0"/>
              <a:t>When a person wants to maintain any diet, some people do not know what precautions and how to maintain a diet. </a:t>
            </a:r>
          </a:p>
          <a:p>
            <a:r>
              <a:rPr lang="en-IN" dirty="0"/>
              <a:t> Without taking perfect precautions the diet may crash then it may cause so many side effects to the body and health of the person, it can reduce your metabolic rate and also it can weaken your immune system, and like that so many side effects may affect the person.</a:t>
            </a:r>
          </a:p>
          <a:p>
            <a:r>
              <a:rPr lang="en-IN" dirty="0"/>
              <a:t>Nowadays due to illness or any injuries, so many people are consulting doctors to take the advice of doctors like precautions to take in diet. This may waste a lot of time as well as money for a person.</a:t>
            </a:r>
          </a:p>
          <a:p>
            <a:r>
              <a:rPr lang="en-IN" dirty="0"/>
              <a:t>When we are far from our place, we can’t consult our doctor.</a:t>
            </a:r>
          </a:p>
          <a:p>
            <a:r>
              <a:rPr lang="en-IN" dirty="0"/>
              <a:t>So in these cases, people can use our app.</a:t>
            </a:r>
          </a:p>
          <a:p>
            <a:endParaRPr lang="en-IN" dirty="0"/>
          </a:p>
          <a:p>
            <a:endParaRPr lang="en-IN" dirty="0"/>
          </a:p>
        </p:txBody>
      </p:sp>
    </p:spTree>
    <p:extLst>
      <p:ext uri="{BB962C8B-B14F-4D97-AF65-F5344CB8AC3E}">
        <p14:creationId xmlns:p14="http://schemas.microsoft.com/office/powerpoint/2010/main" val="401313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59A6-15E5-AD63-9BDB-5A352B36515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latin typeface="Times New Roman" panose="02020603050405020304" pitchFamily="18" charset="0"/>
                <a:cs typeface="Times New Roman" panose="02020603050405020304" pitchFamily="18" charset="0"/>
              </a:rPr>
              <a:t> </a:t>
            </a:r>
            <a:r>
              <a:rPr lang="en-IN" b="1">
                <a:solidFill>
                  <a:srgbClr val="FF0000"/>
                </a:solidFill>
                <a:latin typeface="Times New Roman" panose="02020603050405020304" pitchFamily="18" charset="0"/>
                <a:cs typeface="Times New Roman" panose="02020603050405020304" pitchFamily="18" charset="0"/>
              </a:rPr>
              <a:t>STEPS TO BE FOLLOWED BY USER</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99F854-DEB4-1043-E16C-B5FFD51EB993}"/>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u="sng"/>
              <a:t>STEP-1</a:t>
            </a:r>
            <a:r>
              <a:rPr lang="en-IN"/>
              <a:t>: Login Window.</a:t>
            </a:r>
          </a:p>
          <a:p>
            <a:endParaRPr lang="en-IN"/>
          </a:p>
          <a:p>
            <a:endParaRPr lang="en-IN"/>
          </a:p>
          <a:p>
            <a:endParaRPr lang="en-IN"/>
          </a:p>
          <a:p>
            <a:endParaRPr lang="en-IN"/>
          </a:p>
          <a:p>
            <a:pPr marL="0" indent="0">
              <a:buFont typeface="Arial" panose="020B0604020202020204" pitchFamily="34" charset="0"/>
              <a:buNone/>
            </a:pPr>
            <a:endParaRPr lang="en-IN" dirty="0"/>
          </a:p>
        </p:txBody>
      </p:sp>
      <p:pic>
        <p:nvPicPr>
          <p:cNvPr id="4" name="Picture 3">
            <a:extLst>
              <a:ext uri="{FF2B5EF4-FFF2-40B4-BE49-F238E27FC236}">
                <a16:creationId xmlns:a16="http://schemas.microsoft.com/office/drawing/2014/main" id="{07850F44-FB76-1566-2F0A-8188C17307C7}"/>
              </a:ext>
            </a:extLst>
          </p:cNvPr>
          <p:cNvPicPr>
            <a:picLocks noChangeAspect="1"/>
          </p:cNvPicPr>
          <p:nvPr/>
        </p:nvPicPr>
        <p:blipFill>
          <a:blip r:embed="rId2"/>
          <a:stretch>
            <a:fillRect/>
          </a:stretch>
        </p:blipFill>
        <p:spPr>
          <a:xfrm>
            <a:off x="4454217" y="2193713"/>
            <a:ext cx="3443689" cy="4556991"/>
          </a:xfrm>
          <a:prstGeom prst="roundRect">
            <a:avLst>
              <a:gd name="adj" fmla="val 8594"/>
            </a:avLst>
          </a:prstGeom>
          <a:solidFill>
            <a:srgbClr val="FFFFFF">
              <a:shade val="85000"/>
            </a:srgbClr>
          </a:solidFill>
          <a:ln>
            <a:noFill/>
          </a:ln>
          <a:effectLst>
            <a:glow rad="330200">
              <a:schemeClr val="tx1">
                <a:alpha val="66000"/>
              </a:schemeClr>
            </a:glow>
            <a:reflection blurRad="12700" stA="38000" endPos="28000" dist="5000" dir="5400000" sy="-100000" algn="bl" rotWithShape="0"/>
          </a:effectLst>
        </p:spPr>
      </p:pic>
    </p:spTree>
    <p:extLst>
      <p:ext uri="{BB962C8B-B14F-4D97-AF65-F5344CB8AC3E}">
        <p14:creationId xmlns:p14="http://schemas.microsoft.com/office/powerpoint/2010/main" val="388330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AA8843-195C-B1C1-0BE7-BB362CFC5D20}"/>
              </a:ext>
            </a:extLst>
          </p:cNvPr>
          <p:cNvSpPr txBox="1">
            <a:spLocks/>
          </p:cNvSpPr>
          <p:nvPr/>
        </p:nvSpPr>
        <p:spPr>
          <a:xfrm>
            <a:off x="546847" y="457200"/>
            <a:ext cx="10806953" cy="5719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u="sng" dirty="0"/>
              <a:t>STEP-2</a:t>
            </a:r>
            <a:r>
              <a:rPr lang="en-IN" b="1" dirty="0"/>
              <a:t>: It takes the details of the user such as:-</a:t>
            </a:r>
          </a:p>
          <a:p>
            <a:pPr>
              <a:buFont typeface="Wingdings" panose="05000000000000000000" pitchFamily="2" charset="2"/>
              <a:buChar char="Ø"/>
            </a:pPr>
            <a:r>
              <a:rPr lang="en-IN" b="1" dirty="0"/>
              <a:t> Height, Weight, Age, etc.</a:t>
            </a:r>
          </a:p>
          <a:p>
            <a:pPr marL="0" indent="0">
              <a:buFont typeface="Arial" panose="020B0604020202020204" pitchFamily="34" charset="0"/>
              <a:buNone/>
            </a:pPr>
            <a:r>
              <a:rPr lang="en-IN" b="1" dirty="0"/>
              <a:t>  </a:t>
            </a:r>
          </a:p>
          <a:p>
            <a:r>
              <a:rPr lang="en-IN" b="1" u="sng" dirty="0"/>
              <a:t>CALORIE COUNTER </a:t>
            </a:r>
            <a:r>
              <a:rPr lang="en-IN" b="1" dirty="0"/>
              <a:t>– The user can enter the food he ate, and according to that it will count the calories of the user.</a:t>
            </a:r>
          </a:p>
          <a:p>
            <a:r>
              <a:rPr lang="en-IN" b="1" u="sng" dirty="0"/>
              <a:t>CONSULTATION PAGE </a:t>
            </a:r>
            <a:r>
              <a:rPr lang="en-IN" b="1" dirty="0"/>
              <a:t>– This helps the user to consult the best doctors or dieticians.</a:t>
            </a:r>
          </a:p>
          <a:p>
            <a:r>
              <a:rPr lang="en-IN" b="1" u="sng" dirty="0"/>
              <a:t>DIET PLANS </a:t>
            </a:r>
            <a:r>
              <a:rPr lang="en-IN" b="1" dirty="0"/>
              <a:t>– This helps the user to plan the diet of the user according to their health and schedule.</a:t>
            </a:r>
          </a:p>
          <a:p>
            <a:r>
              <a:rPr lang="en-IN" b="1" u="sng" dirty="0"/>
              <a:t>HEALTHY ESSENTIALS </a:t>
            </a:r>
            <a:r>
              <a:rPr lang="en-IN" b="1" dirty="0"/>
              <a:t>– This suggests the user use certain products which help the user to maintain stable health and diet.</a:t>
            </a:r>
          </a:p>
        </p:txBody>
      </p:sp>
    </p:spTree>
    <p:extLst>
      <p:ext uri="{BB962C8B-B14F-4D97-AF65-F5344CB8AC3E}">
        <p14:creationId xmlns:p14="http://schemas.microsoft.com/office/powerpoint/2010/main" val="25181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r>
              <a:rPr lang="en-IN" dirty="0"/>
              <a:t>There are some existing solutions for health diet consultation systems such as:-</a:t>
            </a:r>
          </a:p>
          <a:p>
            <a:pPr marL="514350" indent="-514350">
              <a:buFont typeface="+mj-lt"/>
              <a:buAutoNum type="arabicPeriod"/>
            </a:pPr>
            <a:r>
              <a:rPr lang="en-IN" dirty="0"/>
              <a:t> </a:t>
            </a:r>
            <a:r>
              <a:rPr lang="en-IN" b="0" i="0" u="none" strike="noStrike" dirty="0">
                <a:solidFill>
                  <a:srgbClr val="E33998"/>
                </a:solidFill>
                <a:effectLst/>
                <a:latin typeface="Proxima Nova"/>
                <a:hlinkClick r:id="rId2"/>
              </a:rPr>
              <a:t>MyPlate Calorie Counter</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3"/>
              </a:rPr>
              <a:t>PlateJoy</a:t>
            </a:r>
            <a:endParaRPr lang="en-IN" dirty="0">
              <a:solidFill>
                <a:srgbClr val="E33998"/>
              </a:solidFill>
              <a:latin typeface="Proxima Nova"/>
            </a:endParaRPr>
          </a:p>
          <a:p>
            <a:pPr marL="514350" indent="-514350">
              <a:buFont typeface="+mj-lt"/>
              <a:buAutoNum type="arabicPeriod"/>
            </a:pPr>
            <a:r>
              <a:rPr lang="en-IN" b="0" i="0" u="none" strike="noStrike" dirty="0">
                <a:solidFill>
                  <a:srgbClr val="E33998"/>
                </a:solidFill>
                <a:effectLst/>
                <a:latin typeface="Proxima Nova"/>
                <a:hlinkClick r:id="rId4"/>
              </a:rPr>
              <a:t>MyFitnessPal</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err="1">
                <a:solidFill>
                  <a:srgbClr val="E33998"/>
                </a:solidFill>
                <a:effectLst/>
                <a:latin typeface="Proxima Nova"/>
                <a:hlinkClick r:id="rId5"/>
              </a:rPr>
              <a:t>Yummly</a:t>
            </a:r>
            <a:r>
              <a:rPr lang="en-IN" b="0" i="0" u="none" strike="noStrike" dirty="0">
                <a:solidFill>
                  <a:srgbClr val="E33998"/>
                </a:solidFill>
                <a:effectLst/>
                <a:latin typeface="Proxima Nova"/>
                <a:hlinkClick r:id="rId5"/>
              </a:rPr>
              <a:t> Recipes &amp; Cooking Tools</a:t>
            </a:r>
            <a:endParaRPr lang="en-IN" dirty="0">
              <a:solidFill>
                <a:srgbClr val="E33998"/>
              </a:solidFill>
              <a:latin typeface="Proxima Nova"/>
            </a:endParaRPr>
          </a:p>
          <a:p>
            <a:pPr marL="514350" indent="-514350">
              <a:buFont typeface="+mj-lt"/>
              <a:buAutoNum type="arabicPeriod"/>
            </a:pPr>
            <a:r>
              <a:rPr lang="en-IN" b="0" i="0" u="none" strike="noStrike" dirty="0" err="1">
                <a:solidFill>
                  <a:srgbClr val="6AF2FD"/>
                </a:solidFill>
                <a:effectLst/>
                <a:latin typeface="Proxima Nova"/>
                <a:hlinkClick r:id="rId6"/>
              </a:rPr>
              <a:t>Lifesum</a:t>
            </a:r>
            <a:r>
              <a:rPr lang="en-IN" b="0" i="0" u="none" strike="noStrike" dirty="0">
                <a:solidFill>
                  <a:srgbClr val="6AF2FD"/>
                </a:solidFill>
                <a:effectLst/>
                <a:latin typeface="Proxima Nova"/>
                <a:hlinkClick r:id="rId6"/>
              </a:rPr>
              <a:t>: Healthy Eating</a:t>
            </a:r>
            <a:endParaRPr lang="en-IN" b="0" i="0" u="none" strike="noStrike" dirty="0">
              <a:solidFill>
                <a:srgbClr val="E33998"/>
              </a:solidFill>
              <a:effectLst/>
              <a:latin typeface="Proxima Nova"/>
            </a:endParaRPr>
          </a:p>
          <a:p>
            <a:pPr marL="514350" indent="-514350">
              <a:buFont typeface="+mj-lt"/>
              <a:buAutoNum type="arabicPeriod"/>
            </a:pPr>
            <a:r>
              <a:rPr lang="en-IN" b="0" i="0" u="none" strike="noStrike" dirty="0">
                <a:solidFill>
                  <a:srgbClr val="E33998"/>
                </a:solidFill>
                <a:effectLst/>
                <a:latin typeface="Proxima Nova"/>
                <a:hlinkClick r:id="rId7"/>
              </a:rPr>
              <a:t>Ate Food Journal</a:t>
            </a:r>
            <a:r>
              <a:rPr lang="en-IN" dirty="0">
                <a:solidFill>
                  <a:srgbClr val="E33998"/>
                </a:solidFill>
                <a:latin typeface="Proxima Nova"/>
              </a:rPr>
              <a:t>.</a:t>
            </a:r>
          </a:p>
        </p:txBody>
      </p:sp>
    </p:spTree>
    <p:extLst>
      <p:ext uri="{BB962C8B-B14F-4D97-AF65-F5344CB8AC3E}">
        <p14:creationId xmlns:p14="http://schemas.microsoft.com/office/powerpoint/2010/main" val="373524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996B-479B-863C-F543-0B8C2FBA65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PAPERS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5E47-E160-67AF-8D72-82B68AF66624}"/>
              </a:ext>
            </a:extLst>
          </p:cNvPr>
          <p:cNvSpPr>
            <a:spLocks noGrp="1"/>
          </p:cNvSpPr>
          <p:nvPr>
            <p:ph idx="1"/>
          </p:nvPr>
        </p:nvSpPr>
        <p:spPr/>
        <p:txBody>
          <a:bodyPr/>
          <a:lstStyle/>
          <a:p>
            <a:pPr>
              <a:buFont typeface="Wingdings" panose="05000000000000000000" pitchFamily="2" charset="2"/>
              <a:buChar char="Ø"/>
            </a:pPr>
            <a:r>
              <a:rPr lang="en-IN" dirty="0">
                <a:hlinkClick r:id="rId2"/>
              </a:rPr>
              <a:t>https://scholarworks.lib.csusb.edu/cgi/viewcontent.cgi?article=2050&amp;context=etd</a:t>
            </a:r>
            <a:endParaRPr lang="en-IN" dirty="0"/>
          </a:p>
          <a:p>
            <a:pPr>
              <a:buFont typeface="Wingdings" panose="05000000000000000000" pitchFamily="2" charset="2"/>
              <a:buChar char="Ø"/>
            </a:pPr>
            <a:r>
              <a:rPr lang="en-IN">
                <a:hlinkClick r:id="rId3"/>
              </a:rPr>
              <a:t>http://apps.who.int/iris/bitstream/handle/10665/42665/WHO_TRS_916.pdf;jsessionid=554E6EEE7AEF347062E6091A804087BD?sequence=1</a:t>
            </a:r>
            <a:endParaRPr lang="en-IN"/>
          </a:p>
        </p:txBody>
      </p:sp>
    </p:spTree>
    <p:extLst>
      <p:ext uri="{BB962C8B-B14F-4D97-AF65-F5344CB8AC3E}">
        <p14:creationId xmlns:p14="http://schemas.microsoft.com/office/powerpoint/2010/main" val="200123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389E-3304-7869-3251-7546C64F12D6}"/>
              </a:ext>
            </a:extLst>
          </p:cNvPr>
          <p:cNvSpPr>
            <a:spLocks noGrp="1"/>
          </p:cNvSpPr>
          <p:nvPr>
            <p:ph type="title"/>
          </p:nvPr>
        </p:nvSpPr>
        <p:spPr/>
        <p:txBody>
          <a:bodyPr/>
          <a:lstStyle/>
          <a:p>
            <a:r>
              <a:rPr lang="en-IN" dirty="0"/>
              <a:t>            </a:t>
            </a:r>
            <a:r>
              <a:rPr lang="en-IN" b="1" dirty="0">
                <a:solidFill>
                  <a:srgbClr val="69008E"/>
                </a:solidFill>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2E149BD2-85D9-CCD2-B150-6D052844AD0E}"/>
              </a:ext>
            </a:extLst>
          </p:cNvPr>
          <p:cNvSpPr>
            <a:spLocks noGrp="1"/>
          </p:cNvSpPr>
          <p:nvPr>
            <p:ph idx="1"/>
          </p:nvPr>
        </p:nvSpPr>
        <p:spPr/>
        <p:txBody>
          <a:bodyPr>
            <a:normAutofit/>
          </a:bodyPr>
          <a:lstStyle/>
          <a:p>
            <a:r>
              <a:rPr lang="en-US" sz="4800" dirty="0"/>
              <a:t>Python  </a:t>
            </a:r>
          </a:p>
          <a:p>
            <a:r>
              <a:rPr lang="en-US" sz="4800" dirty="0" err="1"/>
              <a:t>MySql</a:t>
            </a:r>
            <a:endParaRPr lang="en-US" sz="4800" dirty="0"/>
          </a:p>
          <a:p>
            <a:r>
              <a:rPr lang="en-US" sz="4800" dirty="0"/>
              <a:t>Visual Studio Code</a:t>
            </a:r>
          </a:p>
          <a:p>
            <a:r>
              <a:rPr lang="en-IN" sz="4800" dirty="0"/>
              <a:t>STARUML</a:t>
            </a:r>
          </a:p>
          <a:p>
            <a:r>
              <a:rPr lang="en-IN" sz="4800" dirty="0" err="1"/>
              <a:t>TerraER</a:t>
            </a:r>
            <a:endParaRPr lang="en-IN" sz="4800" dirty="0"/>
          </a:p>
        </p:txBody>
      </p:sp>
      <p:pic>
        <p:nvPicPr>
          <p:cNvPr id="1028" name="Picture 4" descr="Python (programming language) - Wikipedia">
            <a:extLst>
              <a:ext uri="{FF2B5EF4-FFF2-40B4-BE49-F238E27FC236}">
                <a16:creationId xmlns:a16="http://schemas.microsoft.com/office/drawing/2014/main" id="{051D2904-CBF3-6829-F8DB-ABE6FA458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47" y="1918447"/>
            <a:ext cx="546847" cy="546847"/>
          </a:xfrm>
          <a:prstGeom prst="rect">
            <a:avLst/>
          </a:prstGeom>
          <a:noFill/>
          <a:effectLst>
            <a:glow rad="127000">
              <a:schemeClr val="tx1"/>
            </a:glow>
          </a:effectLst>
          <a:extLst>
            <a:ext uri="{909E8E84-426E-40DD-AFC4-6F175D3DCCD1}">
              <a14:hiddenFill xmlns:a14="http://schemas.microsoft.com/office/drawing/2010/main">
                <a:solidFill>
                  <a:srgbClr val="FFFFFF"/>
                </a:solidFill>
              </a14:hiddenFill>
            </a:ext>
          </a:extLst>
        </p:spPr>
      </p:pic>
      <p:pic>
        <p:nvPicPr>
          <p:cNvPr id="1032" name="Picture 8" descr="Download MySQL Logo in SVG Vector or PNG File Format - Logo.wine">
            <a:extLst>
              <a:ext uri="{FF2B5EF4-FFF2-40B4-BE49-F238E27FC236}">
                <a16:creationId xmlns:a16="http://schemas.microsoft.com/office/drawing/2014/main" id="{7CF869B8-3084-178D-3417-4A789E986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41" y="2245658"/>
            <a:ext cx="1835524" cy="1223683"/>
          </a:xfrm>
          <a:prstGeom prst="rect">
            <a:avLst/>
          </a:prstGeom>
          <a:noFill/>
          <a:effectLst>
            <a:glow rad="127000">
              <a:schemeClr val="tx1">
                <a:alpha val="85000"/>
              </a:schemeClr>
            </a:glow>
          </a:effectLst>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CBDFD6F-F740-9343-77C7-42F8C392F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259" y="3366247"/>
            <a:ext cx="838200" cy="838200"/>
          </a:xfrm>
          <a:prstGeom prst="rect">
            <a:avLst/>
          </a:prstGeom>
          <a:noFill/>
          <a:effectLst>
            <a:glow rad="127000">
              <a:schemeClr val="tx1"/>
            </a:glow>
          </a:effectLst>
          <a:extLst>
            <a:ext uri="{909E8E84-426E-40DD-AFC4-6F175D3DCCD1}">
              <a14:hiddenFill xmlns:a14="http://schemas.microsoft.com/office/drawing/2010/main">
                <a:solidFill>
                  <a:srgbClr val="FFFFFF"/>
                </a:solidFill>
              </a14:hiddenFill>
            </a:ext>
          </a:extLst>
        </p:spPr>
      </p:pic>
      <p:pic>
        <p:nvPicPr>
          <p:cNvPr id="4" name="Picture 4" descr="StarUML - Wikipedia">
            <a:extLst>
              <a:ext uri="{FF2B5EF4-FFF2-40B4-BE49-F238E27FC236}">
                <a16:creationId xmlns:a16="http://schemas.microsoft.com/office/drawing/2014/main" id="{2918A130-5F49-AEC0-51C5-53F0DD5339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203" y="4187836"/>
            <a:ext cx="1663034" cy="635316"/>
          </a:xfrm>
          <a:prstGeom prst="rect">
            <a:avLst/>
          </a:prstGeom>
          <a:noFill/>
          <a:effectLst>
            <a:glow rad="50800">
              <a:schemeClr val="tx1">
                <a:alpha val="31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7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r>
              <a:rPr lang="en-US" dirty="0"/>
              <a:t>We use the waterfall model in our project </a:t>
            </a:r>
          </a:p>
          <a:p>
            <a:r>
              <a:rPr lang="en-US" b="0" i="0" dirty="0">
                <a:effectLst/>
                <a:latin typeface="Times New Roman" panose="02020603050405020304" pitchFamily="18" charset="0"/>
                <a:cs typeface="Times New Roman" panose="02020603050405020304" pitchFamily="18" charset="0"/>
              </a:rPr>
              <a:t>The waterfall Model illustrates the software development process in a linear sequential flow. This means that any phase in the development process begins only if the previous phase is complete. </a:t>
            </a:r>
          </a:p>
          <a:p>
            <a:r>
              <a:rPr lang="en-US" b="0" i="0" dirty="0">
                <a:effectLst/>
                <a:latin typeface="Times New Roman" panose="02020603050405020304" pitchFamily="18" charset="0"/>
                <a:cs typeface="Times New Roman" panose="02020603050405020304" pitchFamily="18" charset="0"/>
              </a:rPr>
              <a:t>In this waterfall model, the phases of communication, planning, modeling, construction, and deployment do not overlap.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9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674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Calibri</vt:lpstr>
      <vt:lpstr>Calibri Light</vt:lpstr>
      <vt:lpstr>Proxima Nova</vt:lpstr>
      <vt:lpstr>Times New Roman</vt:lpstr>
      <vt:lpstr>Wingdings</vt:lpstr>
      <vt:lpstr>Office Theme</vt:lpstr>
      <vt:lpstr> HEALTH DIET CONSULTATION SYSTEM</vt:lpstr>
      <vt:lpstr> INTRODUCTION</vt:lpstr>
      <vt:lpstr>PROBLEM STATEMENT AND DOMAIN</vt:lpstr>
      <vt:lpstr>PowerPoint Presentation</vt:lpstr>
      <vt:lpstr>PowerPoint Presentation</vt:lpstr>
      <vt:lpstr>EXISTING SOLUTIONS/ NAÏVE SOLUTIONS</vt:lpstr>
      <vt:lpstr>RESEARCH PAPERS</vt:lpstr>
      <vt:lpstr>            PROJECT REQUIREMENTS</vt:lpstr>
      <vt:lpstr>PROPOSED ALGORITHM DESIGN TECHNIQUE</vt:lpstr>
      <vt:lpstr>PowerPoint Presentation</vt:lpstr>
      <vt:lpstr>USE CASE DIAGRAM</vt:lpstr>
      <vt:lpstr>CLASS DIAGRAM</vt:lpstr>
      <vt:lpstr>DATA STRUCTURES NEEDED</vt:lpstr>
      <vt:lpstr>GITHUB SETUP</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nara</dc:creator>
  <cp:lastModifiedBy>K Amith</cp:lastModifiedBy>
  <cp:revision>43</cp:revision>
  <dcterms:created xsi:type="dcterms:W3CDTF">2022-02-18T09:01:51Z</dcterms:created>
  <dcterms:modified xsi:type="dcterms:W3CDTF">2022-08-13T10:21:46Z</dcterms:modified>
</cp:coreProperties>
</file>