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6" r:id="rId5"/>
    <p:sldId id="267" r:id="rId6"/>
    <p:sldId id="258" r:id="rId7"/>
    <p:sldId id="264" r:id="rId8"/>
    <p:sldId id="263" r:id="rId9"/>
    <p:sldId id="259" r:id="rId10"/>
    <p:sldId id="260" r:id="rId11"/>
    <p:sldId id="261" r:id="rId12"/>
    <p:sldId id="26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0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5" d="100"/>
          <a:sy n="85"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10-08-2022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10-08-2022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k-amith1610/Health-and-Diet-Consultation-System/tree/main/PFSD"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ealthline.com/nutrition/top-iphone-android-apps#meal-planning" TargetMode="External"/><Relationship Id="rId7" Type="http://schemas.openxmlformats.org/officeDocument/2006/relationships/hyperlink" Target="https://www.healthline.com/nutrition/top-iphone-android-apps#mindful-eating" TargetMode="External"/><Relationship Id="rId2" Type="http://schemas.openxmlformats.org/officeDocument/2006/relationships/hyperlink" Target="https://www.healthline.com/nutrition/top-iphone-android-apps#overall" TargetMode="External"/><Relationship Id="rId1" Type="http://schemas.openxmlformats.org/officeDocument/2006/relationships/slideLayout" Target="../slideLayouts/slideLayout2.xml"/><Relationship Id="rId6" Type="http://schemas.openxmlformats.org/officeDocument/2006/relationships/hyperlink" Target="https://www.healthline.com/nutrition/top-iphone-android-apps#weight-loss" TargetMode="External"/><Relationship Id="rId5" Type="http://schemas.openxmlformats.org/officeDocument/2006/relationships/hyperlink" Target="https://www.healthline.com/nutrition/top-iphone-android-apps#healthy-recipe" TargetMode="External"/><Relationship Id="rId4" Type="http://schemas.openxmlformats.org/officeDocument/2006/relationships/hyperlink" Target="https://www.healthline.com/nutrition/top-iphone-android-apps#food-track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apps.who.int/iris/bitstream/handle/10665/42665/WHO_TRS_916.pdf;jsessionid=554E6EEE7AEF347062E6091A804087BD?sequence=1" TargetMode="External"/><Relationship Id="rId2" Type="http://schemas.openxmlformats.org/officeDocument/2006/relationships/hyperlink" Target="https://scholarworks.lib.csusb.edu/cgi/viewcontent.cgi?article=2050&amp;context=et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049468" y="817733"/>
            <a:ext cx="9699812" cy="2006283"/>
          </a:xfrm>
        </p:spPr>
        <p:txBody>
          <a:bodyPr>
            <a:normAutofit fontScale="90000"/>
          </a:bodyPr>
          <a:lstStyle/>
          <a:p>
            <a:br>
              <a:rPr lang="en-IN" dirty="0">
                <a:solidFill>
                  <a:schemeClr val="accent2">
                    <a:lumMod val="50000"/>
                  </a:schemeClr>
                </a:solidFill>
              </a:rPr>
            </a:br>
            <a:r>
              <a:rPr lang="en-IN" dirty="0">
                <a:solidFill>
                  <a:schemeClr val="accent2">
                    <a:lumMod val="50000"/>
                  </a:schemeClr>
                </a:solidFill>
              </a:rPr>
              <a:t> </a:t>
            </a:r>
            <a:r>
              <a:rPr lang="en-IN" b="1" dirty="0">
                <a:latin typeface="Times New Roman" panose="02020603050405020304" pitchFamily="18" charset="0"/>
                <a:cs typeface="Times New Roman" panose="02020603050405020304" pitchFamily="18" charset="0"/>
              </a:rPr>
              <a:t>ONLINE</a:t>
            </a:r>
            <a:r>
              <a:rPr lang="en-IN" dirty="0">
                <a:solidFill>
                  <a:schemeClr val="accent2">
                    <a:lumMod val="50000"/>
                  </a:schemeClr>
                </a:solidFill>
              </a:rPr>
              <a:t> </a:t>
            </a:r>
            <a:r>
              <a:rPr lang="en-IN" b="1" dirty="0">
                <a:latin typeface="Times New Roman" panose="02020603050405020304" pitchFamily="18" charset="0"/>
                <a:cs typeface="Times New Roman" panose="02020603050405020304" pitchFamily="18" charset="0"/>
              </a:rPr>
              <a:t>HEALTH DIET CONSULTATION SYSTEM</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429000"/>
            <a:ext cx="9144000" cy="2692230"/>
          </a:xfrm>
        </p:spPr>
        <p:txBody>
          <a:bodyPr>
            <a:normAutofit fontScale="77500" lnSpcReduction="20000"/>
          </a:bodyPr>
          <a:lstStyle/>
          <a:p>
            <a:r>
              <a:rPr lang="en-IN" b="1" dirty="0"/>
              <a:t>By</a:t>
            </a:r>
          </a:p>
          <a:p>
            <a:r>
              <a:rPr lang="en-IN" sz="2600" b="1" dirty="0">
                <a:latin typeface="Times New Roman" panose="02020603050405020304" pitchFamily="18" charset="0"/>
                <a:cs typeface="Times New Roman" panose="02020603050405020304" pitchFamily="18" charset="0"/>
              </a:rPr>
              <a:t>Narra Manas                (2110030085)</a:t>
            </a:r>
          </a:p>
          <a:p>
            <a:r>
              <a:rPr lang="en-IN" sz="2600" b="1" dirty="0">
                <a:latin typeface="Times New Roman" panose="02020603050405020304" pitchFamily="18" charset="0"/>
                <a:cs typeface="Times New Roman" panose="02020603050405020304" pitchFamily="18" charset="0"/>
              </a:rPr>
              <a:t>Gurram Karyacharan   (2110030106)</a:t>
            </a:r>
          </a:p>
          <a:p>
            <a:r>
              <a:rPr lang="en-IN" sz="2600" b="1" dirty="0">
                <a:latin typeface="Times New Roman" panose="02020603050405020304" pitchFamily="18" charset="0"/>
                <a:cs typeface="Times New Roman" panose="02020603050405020304" pitchFamily="18" charset="0"/>
              </a:rPr>
              <a:t>Nara Badrinath            (2110030163)</a:t>
            </a:r>
          </a:p>
          <a:p>
            <a:r>
              <a:rPr lang="en-IN" sz="2600" b="1" dirty="0">
                <a:latin typeface="Times New Roman" panose="02020603050405020304" pitchFamily="18" charset="0"/>
                <a:cs typeface="Times New Roman" panose="02020603050405020304" pitchFamily="18" charset="0"/>
              </a:rPr>
              <a:t>K Amith                       (2110030372)</a:t>
            </a:r>
          </a:p>
          <a:p>
            <a:endParaRPr lang="en-IN" sz="2600" b="1" dirty="0">
              <a:latin typeface="Times New Roman" panose="02020603050405020304" pitchFamily="18" charset="0"/>
              <a:cs typeface="Times New Roman" panose="02020603050405020304" pitchFamily="18" charset="0"/>
            </a:endParaRPr>
          </a:p>
          <a:p>
            <a:r>
              <a:rPr lang="en-IN" sz="2600" b="1" dirty="0">
                <a:latin typeface="Times New Roman" panose="02020603050405020304" pitchFamily="18" charset="0"/>
                <a:cs typeface="Times New Roman" panose="02020603050405020304" pitchFamily="18" charset="0"/>
              </a:rPr>
              <a:t>Under the guidance of </a:t>
            </a:r>
          </a:p>
          <a:p>
            <a:r>
              <a:rPr lang="en-IN" sz="2600" b="1" dirty="0">
                <a:latin typeface="Times New Roman" panose="02020603050405020304" pitchFamily="18" charset="0"/>
                <a:cs typeface="Times New Roman" panose="02020603050405020304" pitchFamily="18" charset="0"/>
              </a:rPr>
              <a:t>(Mrs. Madhu Priya)</a:t>
            </a:r>
          </a:p>
        </p:txBody>
      </p:sp>
      <p:pic>
        <p:nvPicPr>
          <p:cNvPr id="4098" name="Picture 2" descr="Healthy Food Logo Png - Free Transparent PNG Clipart Images Download">
            <a:extLst>
              <a:ext uri="{FF2B5EF4-FFF2-40B4-BE49-F238E27FC236}">
                <a16:creationId xmlns:a16="http://schemas.microsoft.com/office/drawing/2014/main" id="{1BDAE4AD-14CD-9483-AE6D-A1B24451E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3494" y="135356"/>
            <a:ext cx="1461596" cy="15710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iet Logos - 72+ Best Diet Logo Images, Photos &amp; Ideas | 99designs">
            <a:extLst>
              <a:ext uri="{FF2B5EF4-FFF2-40B4-BE49-F238E27FC236}">
                <a16:creationId xmlns:a16="http://schemas.microsoft.com/office/drawing/2014/main" id="{5461CCE8-5D9B-6856-0A62-9FE7BA512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70" y="135356"/>
            <a:ext cx="1469924" cy="1469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a:xfrm>
            <a:off x="838200" y="338231"/>
            <a:ext cx="10515600" cy="1325563"/>
          </a:xfrm>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pPr marL="0" indent="0">
              <a:buNone/>
            </a:pPr>
            <a:r>
              <a:rPr lang="en-US" dirty="0"/>
              <a:t> </a:t>
            </a:r>
            <a:r>
              <a:rPr lang="en-US" b="1" u="sng" dirty="0">
                <a:latin typeface="+mj-lt"/>
              </a:rPr>
              <a:t>Tools:-</a:t>
            </a:r>
          </a:p>
          <a:p>
            <a:pPr marL="0" indent="0">
              <a:buNone/>
            </a:pPr>
            <a:r>
              <a:rPr lang="en-US" b="1" u="sng" dirty="0" err="1">
                <a:latin typeface="+mj-lt"/>
              </a:rPr>
              <a:t>VisualStudio</a:t>
            </a:r>
            <a:r>
              <a:rPr lang="en-US" b="1" u="sng" dirty="0">
                <a:latin typeface="+mj-lt"/>
              </a:rPr>
              <a:t> code</a:t>
            </a:r>
          </a:p>
          <a:p>
            <a:pPr marL="0" indent="0">
              <a:buNone/>
            </a:pPr>
            <a:r>
              <a:rPr lang="en-US" b="1" u="sng" dirty="0" err="1">
                <a:latin typeface="+mj-lt"/>
              </a:rPr>
              <a:t>Pycharm</a:t>
            </a:r>
            <a:r>
              <a:rPr lang="en-US" b="1" u="sng" dirty="0">
                <a:latin typeface="+mj-lt"/>
              </a:rPr>
              <a:t> </a:t>
            </a:r>
          </a:p>
          <a:p>
            <a:pPr marL="0" indent="0">
              <a:buNone/>
            </a:pPr>
            <a:r>
              <a:rPr lang="en-US" b="1" u="sng" dirty="0" err="1">
                <a:latin typeface="+mj-lt"/>
              </a:rPr>
              <a:t>MySql</a:t>
            </a:r>
            <a:endParaRPr lang="en-US" b="1" u="sng" dirty="0">
              <a:latin typeface="+mj-lt"/>
            </a:endParaRPr>
          </a:p>
        </p:txBody>
      </p:sp>
      <p:pic>
        <p:nvPicPr>
          <p:cNvPr id="1026" name="Picture 2" descr="Microsoft Apps">
            <a:extLst>
              <a:ext uri="{FF2B5EF4-FFF2-40B4-BE49-F238E27FC236}">
                <a16:creationId xmlns:a16="http://schemas.microsoft.com/office/drawing/2014/main" id="{563B464B-B95A-381F-E538-E17ACC8CF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414" y="1789439"/>
            <a:ext cx="1243854" cy="1243854"/>
          </a:xfrm>
          <a:prstGeom prst="rect">
            <a:avLst/>
          </a:prstGeom>
          <a:noFill/>
          <a:effectLst>
            <a:glow rad="127000">
              <a:schemeClr val="tx1">
                <a:alpha val="87000"/>
              </a:schemeClr>
            </a:glo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52FF70-E5E8-47D8-A679-9B0C0E83B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0414" y="3347337"/>
            <a:ext cx="1667435" cy="1667435"/>
          </a:xfrm>
          <a:prstGeom prst="rect">
            <a:avLst/>
          </a:prstGeom>
          <a:noFill/>
          <a:effectLst>
            <a:glow rad="228600">
              <a:schemeClr val="tx1">
                <a:alpha val="76000"/>
              </a:schemeClr>
            </a:glow>
          </a:effectLst>
          <a:extLst>
            <a:ext uri="{909E8E84-426E-40DD-AFC4-6F175D3DCCD1}">
              <a14:hiddenFill xmlns:a14="http://schemas.microsoft.com/office/drawing/2010/main">
                <a:solidFill>
                  <a:srgbClr val="FFFFFF"/>
                </a:solidFill>
              </a14:hiddenFill>
            </a:ext>
          </a:extLst>
        </p:spPr>
      </p:pic>
      <p:pic>
        <p:nvPicPr>
          <p:cNvPr id="1032" name="Picture 8" descr="MySQL-Logo.wine - Lintel Technologies Blog">
            <a:extLst>
              <a:ext uri="{FF2B5EF4-FFF2-40B4-BE49-F238E27FC236}">
                <a16:creationId xmlns:a16="http://schemas.microsoft.com/office/drawing/2014/main" id="{2533FD6E-6F73-57C5-65C3-35DC4EBFF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005" y="3675531"/>
            <a:ext cx="3186951" cy="2124634"/>
          </a:xfrm>
          <a:prstGeom prst="rect">
            <a:avLst/>
          </a:prstGeom>
          <a:noFill/>
          <a:effectLst>
            <a:glow rad="76200">
              <a:schemeClr val="tx1">
                <a:alpha val="81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68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838200" y="232708"/>
            <a:ext cx="10515600" cy="1325563"/>
          </a:xfrm>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GITHUB SETUP</a:t>
            </a:r>
          </a:p>
        </p:txBody>
      </p:sp>
      <p:sp>
        <p:nvSpPr>
          <p:cNvPr id="3" name="Content Placeholder 2">
            <a:extLst>
              <a:ext uri="{FF2B5EF4-FFF2-40B4-BE49-F238E27FC236}">
                <a16:creationId xmlns:a16="http://schemas.microsoft.com/office/drawing/2014/main" id="{60162721-C3DA-47FF-B8CE-72984E3B00C1}"/>
              </a:ext>
            </a:extLst>
          </p:cNvPr>
          <p:cNvSpPr>
            <a:spLocks noGrp="1"/>
          </p:cNvSpPr>
          <p:nvPr>
            <p:ph idx="1"/>
          </p:nvPr>
        </p:nvSpPr>
        <p:spPr>
          <a:xfrm>
            <a:off x="838200" y="1825625"/>
            <a:ext cx="10515600" cy="4817222"/>
          </a:xfrm>
        </p:spPr>
        <p:txBody>
          <a:bodyPr>
            <a:normAutofit fontScale="92500" lnSpcReduction="1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b="1" u="sng" dirty="0">
              <a:latin typeface="Arial Rounded MT Bold" panose="020F0704030504030204" pitchFamily="34" charset="0"/>
            </a:endParaRPr>
          </a:p>
          <a:p>
            <a:pPr marL="0" indent="0">
              <a:buNone/>
            </a:pPr>
            <a:endParaRPr lang="en-IN" b="1" u="sng" dirty="0">
              <a:latin typeface="Arial Rounded MT Bold" panose="020F0704030504030204" pitchFamily="34" charset="0"/>
            </a:endParaRPr>
          </a:p>
          <a:p>
            <a:pPr marL="0" indent="0">
              <a:buNone/>
            </a:pPr>
            <a:r>
              <a:rPr lang="en-IN" b="1" u="sng" dirty="0">
                <a:latin typeface="Arial Rounded MT Bold" panose="020F0704030504030204" pitchFamily="34" charset="0"/>
              </a:rPr>
              <a:t>Link</a:t>
            </a:r>
            <a:r>
              <a:rPr lang="en-IN" b="1" dirty="0"/>
              <a:t>:- </a:t>
            </a:r>
            <a:r>
              <a:rPr lang="en-IN" dirty="0">
                <a:hlinkClick r:id="rId2"/>
              </a:rPr>
              <a:t>https://github.com/k-amith1610/Health-and-Diet-Consultation-System/tree/main/PFSD</a:t>
            </a: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93730886-DC33-6D84-DB14-EC9F45682725}"/>
              </a:ext>
            </a:extLst>
          </p:cNvPr>
          <p:cNvPicPr>
            <a:picLocks noChangeAspect="1"/>
          </p:cNvPicPr>
          <p:nvPr/>
        </p:nvPicPr>
        <p:blipFill>
          <a:blip r:embed="rId3"/>
          <a:stretch>
            <a:fillRect/>
          </a:stretch>
        </p:blipFill>
        <p:spPr>
          <a:xfrm>
            <a:off x="313765" y="1404088"/>
            <a:ext cx="5844988" cy="4194378"/>
          </a:xfrm>
          <a:prstGeom prst="rect">
            <a:avLst/>
          </a:prstGeom>
          <a:ln>
            <a:noFill/>
          </a:ln>
          <a:effectLst>
            <a:glow rad="304800">
              <a:schemeClr val="tx1">
                <a:alpha val="46000"/>
              </a:schemeClr>
            </a:glow>
            <a:outerShdw blurRad="292100" dist="139700" dir="2700000" algn="tl" rotWithShape="0">
              <a:srgbClr val="333333">
                <a:alpha val="65000"/>
              </a:srgbClr>
            </a:outerShdw>
          </a:effectLst>
        </p:spPr>
      </p:pic>
      <p:pic>
        <p:nvPicPr>
          <p:cNvPr id="2052" name="Picture 4" descr="Github Logo Images | Free Vectors, Stock Photos &amp; PSD">
            <a:extLst>
              <a:ext uri="{FF2B5EF4-FFF2-40B4-BE49-F238E27FC236}">
                <a16:creationId xmlns:a16="http://schemas.microsoft.com/office/drawing/2014/main" id="{6BE9FFA3-55CB-3828-8BB5-48A913E8DC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80" y="80094"/>
            <a:ext cx="1056640" cy="1056640"/>
          </a:xfrm>
          <a:prstGeom prst="rect">
            <a:avLst/>
          </a:prstGeom>
          <a:noFill/>
          <a:effectLst>
            <a:glow rad="127000">
              <a:schemeClr val="tx1">
                <a:alpha val="48000"/>
              </a:schemeClr>
            </a:glo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03421E2-10A2-7384-32EC-C5CEA1F834F4}"/>
              </a:ext>
            </a:extLst>
          </p:cNvPr>
          <p:cNvPicPr>
            <a:picLocks noChangeAspect="1"/>
          </p:cNvPicPr>
          <p:nvPr/>
        </p:nvPicPr>
        <p:blipFill>
          <a:blip r:embed="rId5"/>
          <a:stretch>
            <a:fillRect/>
          </a:stretch>
        </p:blipFill>
        <p:spPr>
          <a:xfrm>
            <a:off x="6476886" y="2740571"/>
            <a:ext cx="4769338" cy="1521411"/>
          </a:xfrm>
          <a:prstGeom prst="rect">
            <a:avLst/>
          </a:prstGeom>
          <a:effectLst>
            <a:glow rad="406400">
              <a:schemeClr val="tx1">
                <a:alpha val="78000"/>
              </a:schemeClr>
            </a:glow>
          </a:effectLst>
        </p:spPr>
      </p:pic>
    </p:spTree>
    <p:extLst>
      <p:ext uri="{BB962C8B-B14F-4D97-AF65-F5344CB8AC3E}">
        <p14:creationId xmlns:p14="http://schemas.microsoft.com/office/powerpoint/2010/main" val="52004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457200" y="365125"/>
            <a:ext cx="11170024" cy="1325563"/>
          </a:xfrm>
        </p:spPr>
        <p:txBody>
          <a:bodyPr/>
          <a:lstStyle/>
          <a:p>
            <a:pPr algn="just"/>
            <a:r>
              <a:rPr lang="en-IN" b="1" dirty="0">
                <a:solidFill>
                  <a:schemeClr val="accent2">
                    <a:lumMod val="50000"/>
                  </a:schemeClr>
                </a:solidFill>
                <a:latin typeface="Times New Roman" panose="02020603050405020304" pitchFamily="18" charset="0"/>
                <a:cs typeface="Times New Roman" panose="02020603050405020304" pitchFamily="18" charset="0"/>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US" dirty="0"/>
              <a:t>2110030085 – Work on Code implementation of Project.</a:t>
            </a:r>
          </a:p>
          <a:p>
            <a:r>
              <a:rPr lang="en-US" dirty="0"/>
              <a:t>2110030106 – Work on the Backend part of the Project as well as code implementation.</a:t>
            </a:r>
          </a:p>
          <a:p>
            <a:r>
              <a:rPr lang="en-US" dirty="0"/>
              <a:t>2110030163 –  Work on the frontend part of the project.</a:t>
            </a:r>
          </a:p>
          <a:p>
            <a:r>
              <a:rPr lang="en-US" dirty="0"/>
              <a:t>2110030372 – Work on the frontend part as well as the backend part of the project.</a:t>
            </a:r>
          </a:p>
        </p:txBody>
      </p:sp>
    </p:spTree>
    <p:extLst>
      <p:ext uri="{BB962C8B-B14F-4D97-AF65-F5344CB8AC3E}">
        <p14:creationId xmlns:p14="http://schemas.microsoft.com/office/powerpoint/2010/main" val="247713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utricia - Health Food &amp; Diet Nutrition Keynote Template by MasdikaStudio">
            <a:extLst>
              <a:ext uri="{FF2B5EF4-FFF2-40B4-BE49-F238E27FC236}">
                <a16:creationId xmlns:a16="http://schemas.microsoft.com/office/drawing/2014/main" id="{0574A395-FC91-477A-909A-2CB7BB0A4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glow rad="1168400">
              <a:schemeClr val="tx1">
                <a:alpha val="53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87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77E1-5E62-02C8-13CE-DC3E789A5BA6}"/>
              </a:ext>
            </a:extLst>
          </p:cNvPr>
          <p:cNvSpPr>
            <a:spLocks noGrp="1"/>
          </p:cNvSpPr>
          <p:nvPr>
            <p:ph type="title"/>
          </p:nvPr>
        </p:nvSpPr>
        <p:spPr/>
        <p:txBody>
          <a:bodyPr>
            <a:normAutofit/>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979A337-FE47-1BB7-0E58-180284770CE4}"/>
              </a:ext>
            </a:extLst>
          </p:cNvPr>
          <p:cNvSpPr>
            <a:spLocks noGrp="1"/>
          </p:cNvSpPr>
          <p:nvPr>
            <p:ph idx="1"/>
          </p:nvPr>
        </p:nvSpPr>
        <p:spPr/>
        <p:txBody>
          <a:bodyPr/>
          <a:lstStyle/>
          <a:p>
            <a:pPr algn="just"/>
            <a:r>
              <a:rPr lang="en-IN" dirty="0"/>
              <a:t>It is a Web Application that helps users to be healthy in their busy schedules.</a:t>
            </a:r>
          </a:p>
          <a:p>
            <a:pPr algn="just"/>
            <a:r>
              <a:rPr lang="en-IN" dirty="0"/>
              <a:t>It will take the details of the user such as height, weight, and age and it will take the health information of the user such that if the user has any health issues then it will give some tips on diet to them or else if no health issues it will give tips according to their height, weight, and age.</a:t>
            </a:r>
          </a:p>
          <a:p>
            <a:pPr algn="just"/>
            <a:r>
              <a:rPr lang="en-IN" dirty="0"/>
              <a:t>It will also allow the user to book consultation sessions and it will also show the best dietician details.</a:t>
            </a:r>
          </a:p>
        </p:txBody>
      </p:sp>
    </p:spTree>
    <p:extLst>
      <p:ext uri="{BB962C8B-B14F-4D97-AF65-F5344CB8AC3E}">
        <p14:creationId xmlns:p14="http://schemas.microsoft.com/office/powerpoint/2010/main" val="83574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normAutofit/>
          </a:bodyPr>
          <a:lstStyle/>
          <a:p>
            <a:pPr algn="ctr"/>
            <a:r>
              <a:rPr lang="en-IN" sz="4000" b="1" dirty="0">
                <a:solidFill>
                  <a:schemeClr val="accent2">
                    <a:lumMod val="50000"/>
                  </a:schemeClr>
                </a:solidFill>
                <a:latin typeface="Times New Roman" panose="02020603050405020304" pitchFamily="18" charset="0"/>
                <a:cs typeface="Times New Roman" panose="02020603050405020304" pitchFamily="18" charset="0"/>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01040"/>
            <a:ext cx="10515600" cy="4707150"/>
          </a:xfrm>
        </p:spPr>
        <p:txBody>
          <a:bodyPr>
            <a:normAutofit lnSpcReduction="10000"/>
          </a:bodyPr>
          <a:lstStyle/>
          <a:p>
            <a:pPr algn="just"/>
            <a:r>
              <a:rPr lang="en-IN" dirty="0"/>
              <a:t>When a person wants to maintain any diet, some people do not know what precautions and how to maintain a diet. </a:t>
            </a:r>
          </a:p>
          <a:p>
            <a:pPr algn="just"/>
            <a:r>
              <a:rPr lang="en-IN" dirty="0"/>
              <a:t> Without taking perfect precautions the diet may crash then it may cause so many side effects to the body and health of the person, it can reduce your metabolic rate and also it can weaken your immune system, and like that so many side effects may affect the person.</a:t>
            </a:r>
          </a:p>
          <a:p>
            <a:pPr algn="just"/>
            <a:r>
              <a:rPr lang="en-IN" dirty="0"/>
              <a:t>Nowadays due to illness or any injuries, so many people are consulting doctors to take the advice of doctors like precautions to take in diet. This may waste a lot of time as well as money for a person.</a:t>
            </a:r>
          </a:p>
          <a:p>
            <a:pPr algn="just"/>
            <a:r>
              <a:rPr lang="en-IN" dirty="0"/>
              <a:t>When we are far from our place, we can’t consult our doctor.</a:t>
            </a:r>
          </a:p>
          <a:p>
            <a:pPr algn="just"/>
            <a:r>
              <a:rPr lang="en-IN" dirty="0"/>
              <a:t>So in these cases, people can use our app.</a:t>
            </a:r>
          </a:p>
          <a:p>
            <a:endParaRPr lang="en-IN" dirty="0"/>
          </a:p>
          <a:p>
            <a:endParaRPr lang="en-IN" dirty="0"/>
          </a:p>
        </p:txBody>
      </p:sp>
    </p:spTree>
    <p:extLst>
      <p:ext uri="{BB962C8B-B14F-4D97-AF65-F5344CB8AC3E}">
        <p14:creationId xmlns:p14="http://schemas.microsoft.com/office/powerpoint/2010/main" val="401313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77B2-3A24-399C-6D63-1E2EA690E1E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STEPS TO BE FOLLOWED BY USER</a:t>
            </a:r>
          </a:p>
        </p:txBody>
      </p:sp>
      <p:sp>
        <p:nvSpPr>
          <p:cNvPr id="3" name="Content Placeholder 2">
            <a:extLst>
              <a:ext uri="{FF2B5EF4-FFF2-40B4-BE49-F238E27FC236}">
                <a16:creationId xmlns:a16="http://schemas.microsoft.com/office/drawing/2014/main" id="{E778C252-5522-15C6-832D-D31D7AE80E98}"/>
              </a:ext>
            </a:extLst>
          </p:cNvPr>
          <p:cNvSpPr>
            <a:spLocks noGrp="1"/>
          </p:cNvSpPr>
          <p:nvPr>
            <p:ph idx="1"/>
          </p:nvPr>
        </p:nvSpPr>
        <p:spPr/>
        <p:txBody>
          <a:bodyPr/>
          <a:lstStyle/>
          <a:p>
            <a:r>
              <a:rPr lang="en-IN" u="sng" dirty="0"/>
              <a:t>STEP-1</a:t>
            </a:r>
            <a:r>
              <a:rPr lang="en-IN" dirty="0"/>
              <a:t>: Login Window.</a:t>
            </a:r>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F5B875BD-9BFE-84FF-320C-DEA73D05E2EF}"/>
              </a:ext>
            </a:extLst>
          </p:cNvPr>
          <p:cNvPicPr>
            <a:picLocks noChangeAspect="1"/>
          </p:cNvPicPr>
          <p:nvPr/>
        </p:nvPicPr>
        <p:blipFill>
          <a:blip r:embed="rId2"/>
          <a:stretch>
            <a:fillRect/>
          </a:stretch>
        </p:blipFill>
        <p:spPr>
          <a:xfrm>
            <a:off x="4454217" y="2193713"/>
            <a:ext cx="3443689" cy="4556991"/>
          </a:xfrm>
          <a:prstGeom prst="roundRect">
            <a:avLst>
              <a:gd name="adj" fmla="val 8594"/>
            </a:avLst>
          </a:prstGeom>
          <a:solidFill>
            <a:srgbClr val="FFFFFF">
              <a:shade val="85000"/>
            </a:srgbClr>
          </a:solidFill>
          <a:ln>
            <a:noFill/>
          </a:ln>
          <a:effectLst>
            <a:glow rad="330200">
              <a:schemeClr val="tx1">
                <a:alpha val="66000"/>
              </a:schemeClr>
            </a:glow>
            <a:reflection blurRad="12700" stA="38000" endPos="28000" dist="5000" dir="5400000" sy="-100000" algn="bl" rotWithShape="0"/>
          </a:effectLst>
        </p:spPr>
      </p:pic>
    </p:spTree>
    <p:extLst>
      <p:ext uri="{BB962C8B-B14F-4D97-AF65-F5344CB8AC3E}">
        <p14:creationId xmlns:p14="http://schemas.microsoft.com/office/powerpoint/2010/main" val="118036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AEDBD-C7CC-58A5-9992-5792045E4399}"/>
              </a:ext>
            </a:extLst>
          </p:cNvPr>
          <p:cNvSpPr>
            <a:spLocks noGrp="1"/>
          </p:cNvSpPr>
          <p:nvPr>
            <p:ph idx="1"/>
          </p:nvPr>
        </p:nvSpPr>
        <p:spPr>
          <a:xfrm>
            <a:off x="546847" y="457200"/>
            <a:ext cx="10806953" cy="5719763"/>
          </a:xfrm>
        </p:spPr>
        <p:txBody>
          <a:bodyPr/>
          <a:lstStyle/>
          <a:p>
            <a:r>
              <a:rPr lang="en-IN" u="sng" dirty="0"/>
              <a:t>STEP-2</a:t>
            </a:r>
            <a:r>
              <a:rPr lang="en-IN" dirty="0"/>
              <a:t>: It takes the details of the user such as:-</a:t>
            </a:r>
          </a:p>
          <a:p>
            <a:pPr>
              <a:buFont typeface="Wingdings" panose="05000000000000000000" pitchFamily="2" charset="2"/>
              <a:buChar char="Ø"/>
            </a:pPr>
            <a:r>
              <a:rPr lang="en-IN" dirty="0"/>
              <a:t> Height, Weight, Age, etc.</a:t>
            </a:r>
          </a:p>
          <a:p>
            <a:pPr marL="0" indent="0">
              <a:buNone/>
            </a:pPr>
            <a:r>
              <a:rPr lang="en-IN" dirty="0"/>
              <a:t>  </a:t>
            </a:r>
          </a:p>
          <a:p>
            <a:r>
              <a:rPr lang="en-IN" u="sng" dirty="0"/>
              <a:t>CALORIE COUNTER </a:t>
            </a:r>
            <a:r>
              <a:rPr lang="en-IN" dirty="0"/>
              <a:t>– The user can enter the food he ate, and according to that it will count the calories of the user.</a:t>
            </a:r>
          </a:p>
          <a:p>
            <a:r>
              <a:rPr lang="en-IN" u="sng" dirty="0"/>
              <a:t>CONSULTATION PAGE </a:t>
            </a:r>
            <a:r>
              <a:rPr lang="en-IN" dirty="0"/>
              <a:t>– This helps the user to consult the best doctors or dieticians.</a:t>
            </a:r>
          </a:p>
          <a:p>
            <a:r>
              <a:rPr lang="en-IN" u="sng" dirty="0"/>
              <a:t>DIET PLANS </a:t>
            </a:r>
            <a:r>
              <a:rPr lang="en-IN" dirty="0"/>
              <a:t>– This helps the user to plan the diet of the user according to their health and schedule.</a:t>
            </a:r>
          </a:p>
          <a:p>
            <a:r>
              <a:rPr lang="en-IN" u="sng" dirty="0"/>
              <a:t>HEALTHY ESSENTIALS </a:t>
            </a:r>
            <a:r>
              <a:rPr lang="en-IN" dirty="0"/>
              <a:t>– This suggests the user use certain products which help the user to maintain stable health and diet.</a:t>
            </a:r>
          </a:p>
        </p:txBody>
      </p:sp>
    </p:spTree>
    <p:extLst>
      <p:ext uri="{BB962C8B-B14F-4D97-AF65-F5344CB8AC3E}">
        <p14:creationId xmlns:p14="http://schemas.microsoft.com/office/powerpoint/2010/main" val="160890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a:bodyPr>
          <a:lstStyle/>
          <a:p>
            <a:r>
              <a:rPr lang="en-IN" dirty="0"/>
              <a:t>There are some existing solutions for health diet consultation systems such as:-</a:t>
            </a:r>
          </a:p>
          <a:p>
            <a:pPr marL="514350" indent="-514350">
              <a:buFont typeface="+mj-lt"/>
              <a:buAutoNum type="arabicPeriod"/>
            </a:pPr>
            <a:r>
              <a:rPr lang="en-IN" dirty="0"/>
              <a:t> </a:t>
            </a:r>
            <a:r>
              <a:rPr lang="en-IN" b="0" i="0" u="none" strike="noStrike" dirty="0">
                <a:solidFill>
                  <a:srgbClr val="E33998"/>
                </a:solidFill>
                <a:effectLst/>
                <a:latin typeface="Proxima Nova"/>
                <a:hlinkClick r:id="rId2"/>
              </a:rPr>
              <a:t>MyPlate Calorie Counter</a:t>
            </a:r>
            <a:endParaRPr lang="en-IN" b="0" i="0" u="none" strike="noStrike" dirty="0">
              <a:solidFill>
                <a:srgbClr val="E33998"/>
              </a:solidFill>
              <a:effectLst/>
              <a:latin typeface="Proxima Nova"/>
            </a:endParaRPr>
          </a:p>
          <a:p>
            <a:pPr marL="514350" indent="-514350">
              <a:buFont typeface="+mj-lt"/>
              <a:buAutoNum type="arabicPeriod"/>
            </a:pPr>
            <a:r>
              <a:rPr lang="en-IN" b="0" i="0" u="none" strike="noStrike" dirty="0" err="1">
                <a:solidFill>
                  <a:srgbClr val="E33998"/>
                </a:solidFill>
                <a:effectLst/>
                <a:latin typeface="Proxima Nova"/>
                <a:hlinkClick r:id="rId3"/>
              </a:rPr>
              <a:t>PlateJoy</a:t>
            </a:r>
            <a:endParaRPr lang="en-IN" dirty="0">
              <a:solidFill>
                <a:srgbClr val="E33998"/>
              </a:solidFill>
              <a:latin typeface="Proxima Nova"/>
            </a:endParaRPr>
          </a:p>
          <a:p>
            <a:pPr marL="514350" indent="-514350">
              <a:buFont typeface="+mj-lt"/>
              <a:buAutoNum type="arabicPeriod"/>
            </a:pPr>
            <a:r>
              <a:rPr lang="en-IN" b="0" i="0" u="none" strike="noStrike" dirty="0">
                <a:solidFill>
                  <a:srgbClr val="E33998"/>
                </a:solidFill>
                <a:effectLst/>
                <a:latin typeface="Proxima Nova"/>
                <a:hlinkClick r:id="rId4"/>
              </a:rPr>
              <a:t>MyFitnessPal</a:t>
            </a:r>
            <a:endParaRPr lang="en-IN" b="0" i="0" u="none" strike="noStrike" dirty="0">
              <a:solidFill>
                <a:srgbClr val="E33998"/>
              </a:solidFill>
              <a:effectLst/>
              <a:latin typeface="Proxima Nova"/>
            </a:endParaRPr>
          </a:p>
          <a:p>
            <a:pPr marL="514350" indent="-514350">
              <a:buFont typeface="+mj-lt"/>
              <a:buAutoNum type="arabicPeriod"/>
            </a:pPr>
            <a:r>
              <a:rPr lang="en-IN" b="0" i="0" u="none" strike="noStrike" dirty="0" err="1">
                <a:solidFill>
                  <a:srgbClr val="E33998"/>
                </a:solidFill>
                <a:effectLst/>
                <a:latin typeface="Proxima Nova"/>
                <a:hlinkClick r:id="rId5"/>
              </a:rPr>
              <a:t>Yummly</a:t>
            </a:r>
            <a:r>
              <a:rPr lang="en-IN" b="0" i="0" u="none" strike="noStrike" dirty="0">
                <a:solidFill>
                  <a:srgbClr val="E33998"/>
                </a:solidFill>
                <a:effectLst/>
                <a:latin typeface="Proxima Nova"/>
                <a:hlinkClick r:id="rId5"/>
              </a:rPr>
              <a:t> Recipes &amp; Cooking Tools</a:t>
            </a:r>
            <a:endParaRPr lang="en-IN" dirty="0">
              <a:solidFill>
                <a:srgbClr val="E33998"/>
              </a:solidFill>
              <a:latin typeface="Proxima Nova"/>
            </a:endParaRPr>
          </a:p>
          <a:p>
            <a:pPr marL="514350" indent="-514350">
              <a:buFont typeface="+mj-lt"/>
              <a:buAutoNum type="arabicPeriod"/>
            </a:pPr>
            <a:r>
              <a:rPr lang="en-IN" b="0" i="0" u="none" strike="noStrike" dirty="0" err="1">
                <a:solidFill>
                  <a:srgbClr val="6AF2FD"/>
                </a:solidFill>
                <a:effectLst/>
                <a:latin typeface="Proxima Nova"/>
                <a:hlinkClick r:id="rId6"/>
              </a:rPr>
              <a:t>Lifesum</a:t>
            </a:r>
            <a:r>
              <a:rPr lang="en-IN" b="0" i="0" u="none" strike="noStrike" dirty="0">
                <a:solidFill>
                  <a:srgbClr val="6AF2FD"/>
                </a:solidFill>
                <a:effectLst/>
                <a:latin typeface="Proxima Nova"/>
                <a:hlinkClick r:id="rId6"/>
              </a:rPr>
              <a:t>: Healthy Eating</a:t>
            </a:r>
            <a:endParaRPr lang="en-IN" b="0" i="0" u="none" strike="noStrike" dirty="0">
              <a:solidFill>
                <a:srgbClr val="E33998"/>
              </a:solidFill>
              <a:effectLst/>
              <a:latin typeface="Proxima Nova"/>
            </a:endParaRPr>
          </a:p>
          <a:p>
            <a:pPr marL="514350" indent="-514350">
              <a:buFont typeface="+mj-lt"/>
              <a:buAutoNum type="arabicPeriod"/>
            </a:pPr>
            <a:r>
              <a:rPr lang="en-IN" b="0" i="0" u="none" strike="noStrike" dirty="0">
                <a:solidFill>
                  <a:srgbClr val="E33998"/>
                </a:solidFill>
                <a:effectLst/>
                <a:latin typeface="Proxima Nova"/>
                <a:hlinkClick r:id="rId7"/>
              </a:rPr>
              <a:t>Ate Food Journal</a:t>
            </a:r>
            <a:r>
              <a:rPr lang="en-IN" dirty="0">
                <a:solidFill>
                  <a:srgbClr val="E33998"/>
                </a:solidFill>
                <a:latin typeface="Proxima Nova"/>
              </a:rPr>
              <a:t>.</a:t>
            </a:r>
          </a:p>
        </p:txBody>
      </p:sp>
    </p:spTree>
    <p:extLst>
      <p:ext uri="{BB962C8B-B14F-4D97-AF65-F5344CB8AC3E}">
        <p14:creationId xmlns:p14="http://schemas.microsoft.com/office/powerpoint/2010/main" val="373524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996B-479B-863C-F543-0B8C2FBA658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RESEARCH PAPERS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5E47-E160-67AF-8D72-82B68AF66624}"/>
              </a:ext>
            </a:extLst>
          </p:cNvPr>
          <p:cNvSpPr>
            <a:spLocks noGrp="1"/>
          </p:cNvSpPr>
          <p:nvPr>
            <p:ph idx="1"/>
          </p:nvPr>
        </p:nvSpPr>
        <p:spPr/>
        <p:txBody>
          <a:bodyPr/>
          <a:lstStyle/>
          <a:p>
            <a:pPr>
              <a:buFont typeface="Wingdings" panose="05000000000000000000" pitchFamily="2" charset="2"/>
              <a:buChar char="Ø"/>
            </a:pPr>
            <a:r>
              <a:rPr lang="en-IN" dirty="0">
                <a:hlinkClick r:id="rId2"/>
              </a:rPr>
              <a:t>https://scholarworks.lib.csusb.edu/cgi/viewcontent.cgi?article=2050&amp;context=etd</a:t>
            </a:r>
            <a:endParaRPr lang="en-IN" dirty="0"/>
          </a:p>
          <a:p>
            <a:pPr>
              <a:buFont typeface="Wingdings" panose="05000000000000000000" pitchFamily="2" charset="2"/>
              <a:buChar char="Ø"/>
            </a:pPr>
            <a:r>
              <a:rPr lang="en-IN" dirty="0">
                <a:hlinkClick r:id="rId3"/>
              </a:rPr>
              <a:t>http://apps.who.int/iris/bitstream/handle/10665/42665/WHO_TRS_916.pdf;jsessionid=554E6EEE7AEF347062E6091A804087BD?sequence=1</a:t>
            </a:r>
            <a:endParaRPr lang="en-IN" dirty="0"/>
          </a:p>
        </p:txBody>
      </p:sp>
    </p:spTree>
    <p:extLst>
      <p:ext uri="{BB962C8B-B14F-4D97-AF65-F5344CB8AC3E}">
        <p14:creationId xmlns:p14="http://schemas.microsoft.com/office/powerpoint/2010/main" val="2001230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389E-3304-7869-3251-7546C64F12D6}"/>
              </a:ext>
            </a:extLst>
          </p:cNvPr>
          <p:cNvSpPr>
            <a:spLocks noGrp="1"/>
          </p:cNvSpPr>
          <p:nvPr>
            <p:ph type="title"/>
          </p:nvPr>
        </p:nvSpPr>
        <p:spPr/>
        <p:txBody>
          <a:bodyPr/>
          <a:lstStyle/>
          <a:p>
            <a:r>
              <a:rPr lang="en-IN" dirty="0"/>
              <a:t>	   </a:t>
            </a:r>
            <a:r>
              <a:rPr lang="en-IN" b="1" dirty="0">
                <a:solidFill>
                  <a:srgbClr val="69008E"/>
                </a:solidFill>
                <a:latin typeface="Times New Roman" panose="02020603050405020304" pitchFamily="18" charset="0"/>
                <a:cs typeface="Times New Roman" panose="02020603050405020304" pitchFamily="18" charset="0"/>
              </a:rPr>
              <a:t>PROJECT REQUIREMENTS</a:t>
            </a:r>
          </a:p>
        </p:txBody>
      </p:sp>
      <p:sp>
        <p:nvSpPr>
          <p:cNvPr id="3" name="Content Placeholder 2">
            <a:extLst>
              <a:ext uri="{FF2B5EF4-FFF2-40B4-BE49-F238E27FC236}">
                <a16:creationId xmlns:a16="http://schemas.microsoft.com/office/drawing/2014/main" id="{2E149BD2-85D9-CCD2-B150-6D052844AD0E}"/>
              </a:ext>
            </a:extLst>
          </p:cNvPr>
          <p:cNvSpPr>
            <a:spLocks noGrp="1"/>
          </p:cNvSpPr>
          <p:nvPr>
            <p:ph idx="1"/>
          </p:nvPr>
        </p:nvSpPr>
        <p:spPr/>
        <p:txBody>
          <a:bodyPr/>
          <a:lstStyle/>
          <a:p>
            <a:r>
              <a:rPr lang="en-US" dirty="0"/>
              <a:t>Python</a:t>
            </a:r>
          </a:p>
          <a:p>
            <a:r>
              <a:rPr lang="en-US" dirty="0" err="1"/>
              <a:t>MySql</a:t>
            </a:r>
            <a:endParaRPr lang="en-US" dirty="0"/>
          </a:p>
          <a:p>
            <a:r>
              <a:rPr lang="en-US" dirty="0" err="1"/>
              <a:t>Webdevelopment</a:t>
            </a:r>
            <a:endParaRPr lang="en-US" dirty="0"/>
          </a:p>
          <a:p>
            <a:r>
              <a:rPr lang="en-IN" dirty="0"/>
              <a:t>STARUML</a:t>
            </a:r>
          </a:p>
          <a:p>
            <a:r>
              <a:rPr lang="en-IN" dirty="0" err="1"/>
              <a:t>TerraER</a:t>
            </a:r>
            <a:endParaRPr lang="en-IN" dirty="0"/>
          </a:p>
        </p:txBody>
      </p:sp>
    </p:spTree>
    <p:extLst>
      <p:ext uri="{BB962C8B-B14F-4D97-AF65-F5344CB8AC3E}">
        <p14:creationId xmlns:p14="http://schemas.microsoft.com/office/powerpoint/2010/main" val="180827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normAutofit/>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lstStyle/>
          <a:p>
            <a:pPr algn="just"/>
            <a:r>
              <a:rPr lang="en-US" dirty="0"/>
              <a:t>Django can be (and has been) used to build almost any type of website — from content management systems and wikis to social networks and news sites.</a:t>
            </a:r>
          </a:p>
          <a:p>
            <a:pPr algn="just"/>
            <a:r>
              <a:rPr lang="en-US" dirty="0"/>
              <a:t> It can work with any client-side framework, and can deliver content in almost any format (including HTML, RSS feeds, JSON, XML, </a:t>
            </a:r>
            <a:r>
              <a:rPr lang="en-US" dirty="0" err="1"/>
              <a:t>etc</a:t>
            </a:r>
            <a:r>
              <a:rPr lang="en-US" dirty="0"/>
              <a:t>).</a:t>
            </a:r>
          </a:p>
          <a:p>
            <a:pPr algn="just"/>
            <a:r>
              <a:rPr lang="en-US" dirty="0"/>
              <a:t>We use flask or Django for making this </a:t>
            </a:r>
            <a:r>
              <a:rPr lang="en-US"/>
              <a:t>web application</a:t>
            </a:r>
            <a:endParaRPr lang="en-US" dirty="0"/>
          </a:p>
        </p:txBody>
      </p:sp>
    </p:spTree>
    <p:extLst>
      <p:ext uri="{BB962C8B-B14F-4D97-AF65-F5344CB8AC3E}">
        <p14:creationId xmlns:p14="http://schemas.microsoft.com/office/powerpoint/2010/main" val="1873897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668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Calibri</vt:lpstr>
      <vt:lpstr>Calibri Light</vt:lpstr>
      <vt:lpstr>Proxima Nova</vt:lpstr>
      <vt:lpstr>Times New Roman</vt:lpstr>
      <vt:lpstr>Wingdings</vt:lpstr>
      <vt:lpstr>Office Theme</vt:lpstr>
      <vt:lpstr>  ONLINE HEALTH DIET CONSULTATION SYSTEM</vt:lpstr>
      <vt:lpstr>INTRODUCTION</vt:lpstr>
      <vt:lpstr>PROBLEM STATEMENT AND DOMAIN</vt:lpstr>
      <vt:lpstr> STEPS TO BE FOLLOWED BY USER</vt:lpstr>
      <vt:lpstr>PowerPoint Presentation</vt:lpstr>
      <vt:lpstr>EXISTING SOLUTIONS/ NAÏVE SOLUTIONS</vt:lpstr>
      <vt:lpstr>RESEARCH PAPERS</vt:lpstr>
      <vt:lpstr>    PROJECT REQUIREMENTS</vt:lpstr>
      <vt:lpstr>PROPOSED ALGORITHM DESIGN TECHNIQUE</vt:lpstr>
      <vt:lpstr>DATA STRUCTURES NEEDED</vt:lpstr>
      <vt:lpstr>GITHUB SETUP</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K Amith</cp:lastModifiedBy>
  <cp:revision>50</cp:revision>
  <dcterms:created xsi:type="dcterms:W3CDTF">2022-02-18T09:01:51Z</dcterms:created>
  <dcterms:modified xsi:type="dcterms:W3CDTF">2022-08-10T05:50:30Z</dcterms:modified>
</cp:coreProperties>
</file>