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4" r:id="rId2"/>
    <p:sldId id="256" r:id="rId3"/>
    <p:sldId id="257" r:id="rId4"/>
    <p:sldId id="272" r:id="rId5"/>
    <p:sldId id="290" r:id="rId6"/>
    <p:sldId id="292" r:id="rId7"/>
    <p:sldId id="296" r:id="rId8"/>
    <p:sldId id="293" r:id="rId9"/>
    <p:sldId id="291" r:id="rId10"/>
    <p:sldId id="279" r:id="rId11"/>
    <p:sldId id="261" r:id="rId12"/>
    <p:sldId id="289" r:id="rId13"/>
    <p:sldId id="273" r:id="rId14"/>
    <p:sldId id="270" r:id="rId15"/>
    <p:sldId id="271" r:id="rId16"/>
    <p:sldId id="280" r:id="rId17"/>
    <p:sldId id="295" r:id="rId18"/>
    <p:sldId id="264" r:id="rId19"/>
    <p:sldId id="263" r:id="rId20"/>
    <p:sldId id="281" r:id="rId21"/>
    <p:sldId id="267" r:id="rId22"/>
    <p:sldId id="258" r:id="rId23"/>
    <p:sldId id="278" r:id="rId24"/>
    <p:sldId id="282" r:id="rId25"/>
    <p:sldId id="283" r:id="rId26"/>
    <p:sldId id="284" r:id="rId27"/>
    <p:sldId id="285" r:id="rId28"/>
    <p:sldId id="286" r:id="rId29"/>
    <p:sldId id="287" r:id="rId30"/>
    <p:sldId id="288"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aku Ankobia" initials="KA" lastIdx="1" clrIdx="0">
    <p:extLst>
      <p:ext uri="{19B8F6BF-5375-455C-9EA6-DF929625EA0E}">
        <p15:presenceInfo xmlns:p15="http://schemas.microsoft.com/office/powerpoint/2012/main" userId="d8be48a1905b862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381" autoAdjust="0"/>
  </p:normalViewPr>
  <p:slideViewPr>
    <p:cSldViewPr snapToGrid="0">
      <p:cViewPr varScale="1">
        <p:scale>
          <a:sx n="63" d="100"/>
          <a:sy n="63" d="100"/>
        </p:scale>
        <p:origin x="10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28T15:52:40.431"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73E3F-E99E-4981-834B-3F135E9F9D49}" type="datetimeFigureOut">
              <a:rPr lang="en-GB" smtClean="0"/>
              <a:t>01/05/2017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F6B5C-6E35-4ADF-9262-79410969C504}" type="slidenum">
              <a:rPr lang="en-GB" smtClean="0"/>
              <a:t>‹#›</a:t>
            </a:fld>
            <a:endParaRPr lang="en-GB"/>
          </a:p>
        </p:txBody>
      </p:sp>
    </p:spTree>
    <p:extLst>
      <p:ext uri="{BB962C8B-B14F-4D97-AF65-F5344CB8AC3E}">
        <p14:creationId xmlns:p14="http://schemas.microsoft.com/office/powerpoint/2010/main" val="4162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http://www.multunus.com/blog/2016/07/autonomous-rc-car-using-raspberry-pi-and-neural-networks/</a:t>
            </a:r>
          </a:p>
          <a:p>
            <a:endParaRPr lang="en-GB" dirty="0" smtClean="0"/>
          </a:p>
          <a:p>
            <a:r>
              <a:rPr lang="en-GB" sz="1200" b="0" i="0" kern="1200" dirty="0" smtClean="0">
                <a:solidFill>
                  <a:schemeClr val="tx1"/>
                </a:solidFill>
                <a:effectLst/>
                <a:latin typeface="+mn-lt"/>
                <a:ea typeface="+mn-ea"/>
                <a:cs typeface="+mn-cs"/>
              </a:rPr>
              <a:t>We'll connect two GPIO pins( GPIO17 and GPIO27) from the Raspberry Pi to the two Input pins for Motor 1(Input 1, Input 2) of the IC and another </a:t>
            </a:r>
            <a:r>
              <a:rPr lang="en-GB" sz="1200" b="0" i="0" kern="1200" dirty="0" err="1" smtClean="0">
                <a:solidFill>
                  <a:schemeClr val="tx1"/>
                </a:solidFill>
                <a:effectLst/>
                <a:latin typeface="+mn-lt"/>
                <a:ea typeface="+mn-ea"/>
                <a:cs typeface="+mn-cs"/>
              </a:rPr>
              <a:t>GPIOpin</a:t>
            </a:r>
            <a:r>
              <a:rPr lang="en-GB" sz="1200" b="0" i="0" kern="1200" dirty="0" smtClean="0">
                <a:solidFill>
                  <a:schemeClr val="tx1"/>
                </a:solidFill>
                <a:effectLst/>
                <a:latin typeface="+mn-lt"/>
                <a:ea typeface="+mn-ea"/>
                <a:cs typeface="+mn-cs"/>
              </a:rPr>
              <a:t>(GPIO22) to the Enable pin for Motor 1(Enable 1,2) of the IC. We'll connect the Output pins for Motor 1(Output 1, Output 2) of the IC to the back motor. With this approach, we can control not only the forward/reverse direction of the motor but also the speed of the motor by setting the frequency and duty cycle of the PWM output to the Enable pin. Similarly, two GPIO pins(GPIO19 and GPIO26) from the Raspberry Pi are connected to the two Input pins for Motor 2(Input 3, Input 4) of the IC and the Output pins for Motor 2(Output 3, Output 4) of the IC is connected to the front motor. We have now eliminated the need for any radio transmitter to control the movement of the car.</a:t>
            </a:r>
          </a:p>
          <a:p>
            <a:r>
              <a:rPr lang="en-GB" dirty="0" smtClean="0"/>
              <a:t/>
            </a:r>
            <a:br>
              <a:rPr lang="en-GB" dirty="0" smtClean="0"/>
            </a:br>
            <a:endParaRPr lang="en-GB" dirty="0"/>
          </a:p>
        </p:txBody>
      </p:sp>
      <p:sp>
        <p:nvSpPr>
          <p:cNvPr id="4" name="Slide Number Placeholder 3"/>
          <p:cNvSpPr>
            <a:spLocks noGrp="1"/>
          </p:cNvSpPr>
          <p:nvPr>
            <p:ph type="sldNum" sz="quarter" idx="10"/>
          </p:nvPr>
        </p:nvSpPr>
        <p:spPr/>
        <p:txBody>
          <a:bodyPr/>
          <a:lstStyle/>
          <a:p>
            <a:fld id="{9F6F6B5C-6E35-4ADF-9262-79410969C504}" type="slidenum">
              <a:rPr lang="en-GB" smtClean="0"/>
              <a:t>19</a:t>
            </a:fld>
            <a:endParaRPr lang="en-GB"/>
          </a:p>
        </p:txBody>
      </p:sp>
    </p:spTree>
    <p:extLst>
      <p:ext uri="{BB962C8B-B14F-4D97-AF65-F5344CB8AC3E}">
        <p14:creationId xmlns:p14="http://schemas.microsoft.com/office/powerpoint/2010/main" val="342614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B5EA25C-07CF-4D80-A74E-DFFAF6B01DEB}" type="datetimeFigureOut">
              <a:rPr lang="en-GB" smtClean="0"/>
              <a:t>01/05/2017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47304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5EA25C-07CF-4D80-A74E-DFFAF6B01DEB}" type="datetimeFigureOut">
              <a:rPr lang="en-GB" smtClean="0"/>
              <a:t>01/05/2017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65698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5EA25C-07CF-4D80-A74E-DFFAF6B01DEB}" type="datetimeFigureOut">
              <a:rPr lang="en-GB" smtClean="0"/>
              <a:t>01/05/2017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111141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B5EA25C-07CF-4D80-A74E-DFFAF6B01DEB}" type="datetimeFigureOut">
              <a:rPr lang="en-GB" smtClean="0"/>
              <a:t>01/05/2017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227422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5EA25C-07CF-4D80-A74E-DFFAF6B01DEB}" type="datetimeFigureOut">
              <a:rPr lang="en-GB" smtClean="0"/>
              <a:t>01/05/2017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252382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B5EA25C-07CF-4D80-A74E-DFFAF6B01DEB}" type="datetimeFigureOut">
              <a:rPr lang="en-GB" smtClean="0"/>
              <a:t>01/05/2017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189177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B5EA25C-07CF-4D80-A74E-DFFAF6B01DEB}" type="datetimeFigureOut">
              <a:rPr lang="en-GB" smtClean="0"/>
              <a:t>01/05/2017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38406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B5EA25C-07CF-4D80-A74E-DFFAF6B01DEB}" type="datetimeFigureOut">
              <a:rPr lang="en-GB" smtClean="0"/>
              <a:t>01/05/2017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187475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EA25C-07CF-4D80-A74E-DFFAF6B01DEB}" type="datetimeFigureOut">
              <a:rPr lang="en-GB" smtClean="0"/>
              <a:t>01/05/2017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318377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EA25C-07CF-4D80-A74E-DFFAF6B01DEB}" type="datetimeFigureOut">
              <a:rPr lang="en-GB" smtClean="0"/>
              <a:t>01/05/2017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201665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5EA25C-07CF-4D80-A74E-DFFAF6B01DEB}" type="datetimeFigureOut">
              <a:rPr lang="en-GB" smtClean="0"/>
              <a:t>01/05/2017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B9DD8D0-7FF9-4B2B-BB4A-1287856DACD8}" type="slidenum">
              <a:rPr lang="en-GB" smtClean="0"/>
              <a:t>‹#›</a:t>
            </a:fld>
            <a:endParaRPr lang="en-GB"/>
          </a:p>
        </p:txBody>
      </p:sp>
    </p:spTree>
    <p:extLst>
      <p:ext uri="{BB962C8B-B14F-4D97-AF65-F5344CB8AC3E}">
        <p14:creationId xmlns:p14="http://schemas.microsoft.com/office/powerpoint/2010/main" val="164691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EA25C-07CF-4D80-A74E-DFFAF6B01DEB}" type="datetimeFigureOut">
              <a:rPr lang="en-GB" smtClean="0"/>
              <a:t>01/05/2017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DD8D0-7FF9-4B2B-BB4A-1287856DACD8}" type="slidenum">
              <a:rPr lang="en-GB" smtClean="0"/>
              <a:t>‹#›</a:t>
            </a:fld>
            <a:endParaRPr lang="en-GB"/>
          </a:p>
        </p:txBody>
      </p:sp>
    </p:spTree>
    <p:extLst>
      <p:ext uri="{BB962C8B-B14F-4D97-AF65-F5344CB8AC3E}">
        <p14:creationId xmlns:p14="http://schemas.microsoft.com/office/powerpoint/2010/main" val="191928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w8PR5wKT9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hBedCdzCoWM&amp;t=123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hBedCdzCoWM&amp;t=123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st.github.com/bigsnarfdude/5c1456af12577584ecb900abaa48497c"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swarthmore.edu/NatSci/mzucker1/e27/simple_nnet_example.py" TargetMode="External"/><Relationship Id="rId2" Type="http://schemas.openxmlformats.org/officeDocument/2006/relationships/hyperlink" Target="http://docs.opencv.org/2.4/modules/ml/doc/neural_networks.html" TargetMode="External"/><Relationship Id="rId1" Type="http://schemas.openxmlformats.org/officeDocument/2006/relationships/slideLayout" Target="../slideLayouts/slideLayout2.xml"/><Relationship Id="rId5" Type="http://schemas.openxmlformats.org/officeDocument/2006/relationships/hyperlink" Target="https://zhengludwig.wordpress.com/projects/self-driving-rc-car/" TargetMode="Externa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economist.com/blogs/economist-explains/2013/04/economist-explains-how-self-driving-car-works-driverle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quora.com/What-is-the-difference-between-genetic-algorithms-and-artificial-neural-networks" TargetMode="External"/><Relationship Id="rId2" Type="http://schemas.openxmlformats.org/officeDocument/2006/relationships/hyperlink" Target="https://en.wikipedia.org/wiki/Evolutionary_algorith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techworld.com/big-data/why-does-google-need-deep-neural-network-deep-learning-3623340/" TargetMode="External"/><Relationship Id="rId2" Type="http://schemas.openxmlformats.org/officeDocument/2006/relationships/hyperlink" Target="https://stats.stackexchange.com/questions/144154/supervised-learning-unsupervised-learning-and-reinforcement-learning-workflow"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forbes.com/sites/bernardmarr/2016/12/08/what-is-the-difference-between-deep-learning-machine-learning-and-ai/3/#9b2de6d5834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Feedforward_neural_network" TargetMode="External"/><Relationship Id="rId2" Type="http://schemas.openxmlformats.org/officeDocument/2006/relationships/hyperlink" Target="https://en.wikipedia.org/wiki/Artificial_neural_networ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playlist?list=PLCYjDrbXmogriIF6R9Lu0u0UvgqXq3NB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Things to do – </a:t>
            </a:r>
          </a:p>
          <a:p>
            <a:r>
              <a:rPr lang="en-GB" dirty="0" smtClean="0"/>
              <a:t>Output navigation model from </a:t>
            </a:r>
            <a:r>
              <a:rPr lang="en-GB" dirty="0" err="1" smtClean="0"/>
              <a:t>opencv</a:t>
            </a:r>
            <a:r>
              <a:rPr lang="en-GB" dirty="0" smtClean="0"/>
              <a:t> in an array </a:t>
            </a:r>
          </a:p>
          <a:p>
            <a:r>
              <a:rPr lang="en-GB" dirty="0" smtClean="0"/>
              <a:t>Trained navigation model in </a:t>
            </a:r>
            <a:r>
              <a:rPr lang="en-GB" dirty="0" err="1" smtClean="0"/>
              <a:t>opencv</a:t>
            </a:r>
            <a:r>
              <a:rPr lang="en-GB" dirty="0" smtClean="0"/>
              <a:t> as an array</a:t>
            </a:r>
          </a:p>
          <a:p>
            <a:r>
              <a:rPr lang="en-GB" dirty="0" smtClean="0"/>
              <a:t>Optional extra- output steering direction as video outputs into </a:t>
            </a:r>
            <a:r>
              <a:rPr lang="en-GB" dirty="0" err="1" smtClean="0"/>
              <a:t>pygame</a:t>
            </a:r>
            <a:r>
              <a:rPr lang="en-GB" dirty="0" smtClean="0"/>
              <a:t>.  [racing game or snake] </a:t>
            </a:r>
            <a:endParaRPr lang="en-GB" dirty="0"/>
          </a:p>
        </p:txBody>
      </p:sp>
    </p:spTree>
    <p:extLst>
      <p:ext uri="{BB962C8B-B14F-4D97-AF65-F5344CB8AC3E}">
        <p14:creationId xmlns:p14="http://schemas.microsoft.com/office/powerpoint/2010/main" val="4114785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SELF DRIVING CARS </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36537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Nvidia</a:t>
            </a:r>
            <a:r>
              <a:rPr lang="en-GB" dirty="0" smtClean="0"/>
              <a:t> video on how its BB8  AI car drives</a:t>
            </a:r>
            <a:endParaRPr lang="en-GB" dirty="0"/>
          </a:p>
        </p:txBody>
      </p:sp>
      <p:sp>
        <p:nvSpPr>
          <p:cNvPr id="3" name="Content Placeholder 2"/>
          <p:cNvSpPr>
            <a:spLocks noGrp="1"/>
          </p:cNvSpPr>
          <p:nvPr>
            <p:ph idx="1"/>
          </p:nvPr>
        </p:nvSpPr>
        <p:spPr/>
        <p:txBody>
          <a:bodyPr>
            <a:normAutofit fontScale="47500" lnSpcReduction="20000"/>
          </a:bodyPr>
          <a:lstStyle/>
          <a:p>
            <a:r>
              <a:rPr lang="en-GB" dirty="0" smtClean="0"/>
              <a:t>Creating a virtual world based on what it sees around it. </a:t>
            </a:r>
          </a:p>
          <a:p>
            <a:r>
              <a:rPr lang="en-GB" dirty="0" smtClean="0"/>
              <a:t>Detecting objects via visual camera to update camera. </a:t>
            </a:r>
          </a:p>
          <a:p>
            <a:r>
              <a:rPr lang="en-GB" dirty="0" smtClean="0"/>
              <a:t>Can we detect lanes? </a:t>
            </a:r>
          </a:p>
          <a:p>
            <a:r>
              <a:rPr lang="en-GB" dirty="0" smtClean="0"/>
              <a:t>Can we detect road signs ? </a:t>
            </a:r>
          </a:p>
          <a:p>
            <a:endParaRPr lang="en-GB" dirty="0" smtClean="0"/>
          </a:p>
          <a:p>
            <a:r>
              <a:rPr lang="en-GB" dirty="0" smtClean="0"/>
              <a:t>I didn’t want to be detecting cones, cars, absence of </a:t>
            </a:r>
          </a:p>
          <a:p>
            <a:pPr marL="0" indent="0">
              <a:buNone/>
            </a:pPr>
            <a:endParaRPr lang="en-GB" dirty="0" smtClean="0"/>
          </a:p>
          <a:p>
            <a:pPr marL="0" indent="0">
              <a:buNone/>
            </a:pPr>
            <a:r>
              <a:rPr lang="en-GB" dirty="0" smtClean="0"/>
              <a:t>I want the car to imitate what people actually drive. I don’t wont to describe this using equations or </a:t>
            </a:r>
            <a:r>
              <a:rPr lang="en-GB" dirty="0" err="1" smtClean="0"/>
              <a:t>preprogrammed</a:t>
            </a:r>
            <a:r>
              <a:rPr lang="en-GB" dirty="0" smtClean="0"/>
              <a:t> routines. I want to generalise driving behaviour purely based on molecular vision.</a:t>
            </a:r>
          </a:p>
          <a:p>
            <a:pPr marL="0" indent="0">
              <a:buNone/>
            </a:pPr>
            <a:endParaRPr lang="en-GB" dirty="0"/>
          </a:p>
          <a:p>
            <a:pPr marL="0" indent="0">
              <a:buNone/>
            </a:pPr>
            <a:r>
              <a:rPr lang="en-GB" dirty="0" smtClean="0"/>
              <a:t>Can I drive with lanes and without lanes. crossroads? Sharp turns ?</a:t>
            </a:r>
          </a:p>
          <a:p>
            <a:pPr marL="0" indent="0">
              <a:buNone/>
            </a:pPr>
            <a:r>
              <a:rPr lang="en-GB" dirty="0" smtClean="0"/>
              <a:t>With no map I want to imitate how I was able to drive the vehicle. </a:t>
            </a:r>
          </a:p>
          <a:p>
            <a:pPr marL="0" indent="0">
              <a:buNone/>
            </a:pPr>
            <a:r>
              <a:rPr lang="en-GB" dirty="0" smtClean="0"/>
              <a:t>Learn the art of driving even in the dark? </a:t>
            </a:r>
          </a:p>
          <a:p>
            <a:pPr marL="0" indent="0">
              <a:buNone/>
            </a:pPr>
            <a:r>
              <a:rPr lang="en-GB" dirty="0" smtClean="0"/>
              <a:t>SO WHAT IS THE CAR SEEING? </a:t>
            </a:r>
          </a:p>
          <a:p>
            <a:pPr marL="0" indent="0">
              <a:buNone/>
            </a:pPr>
            <a:endParaRPr lang="en-GB" dirty="0"/>
          </a:p>
          <a:p>
            <a:pPr marL="0" indent="0">
              <a:buNone/>
            </a:pPr>
            <a:r>
              <a:rPr lang="en-GB" dirty="0" smtClean="0"/>
              <a:t>So I looked at </a:t>
            </a:r>
            <a:r>
              <a:rPr lang="en-GB" dirty="0" err="1" smtClean="0"/>
              <a:t>zheng</a:t>
            </a:r>
            <a:r>
              <a:rPr lang="en-GB" dirty="0" smtClean="0"/>
              <a:t> </a:t>
            </a:r>
            <a:r>
              <a:rPr lang="en-GB" dirty="0" err="1" smtClean="0"/>
              <a:t>weng</a:t>
            </a:r>
            <a:r>
              <a:rPr lang="en-GB" dirty="0" smtClean="0"/>
              <a:t> project which is an open platform. I took ideas from the project and created the Kwaku-alpha 1 AI car. </a:t>
            </a:r>
          </a:p>
          <a:p>
            <a:pPr marL="0" indent="0">
              <a:buNone/>
            </a:pPr>
            <a:endParaRPr lang="en-GB" dirty="0"/>
          </a:p>
        </p:txBody>
      </p:sp>
    </p:spTree>
    <p:extLst>
      <p:ext uri="{BB962C8B-B14F-4D97-AF65-F5344CB8AC3E}">
        <p14:creationId xmlns:p14="http://schemas.microsoft.com/office/powerpoint/2010/main" val="301319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GOOGLE self-driving car</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561253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George </a:t>
            </a:r>
            <a:r>
              <a:rPr lang="en-GB" dirty="0" err="1" smtClean="0"/>
              <a:t>hottz</a:t>
            </a:r>
            <a:r>
              <a:rPr lang="en-GB" dirty="0" smtClean="0"/>
              <a:t> built a self driving car in </a:t>
            </a:r>
            <a:r>
              <a:rPr lang="en-GB" dirty="0"/>
              <a:t>his garage. </a:t>
            </a:r>
            <a:br>
              <a:rPr lang="en-GB" dirty="0"/>
            </a:br>
            <a:r>
              <a:rPr lang="en-GB" sz="1600" dirty="0">
                <a:hlinkClick r:id="rId2"/>
              </a:rPr>
              <a:t>https://</a:t>
            </a:r>
            <a:r>
              <a:rPr lang="en-GB" sz="1600" dirty="0" smtClean="0">
                <a:hlinkClick r:id="rId2"/>
              </a:rPr>
              <a:t>www.youtube.com/watch?v=w8PR5wKT9VA</a:t>
            </a:r>
            <a:r>
              <a:rPr lang="en-GB" sz="1600" dirty="0" smtClean="0"/>
              <a:t/>
            </a:r>
            <a:br>
              <a:rPr lang="en-GB" sz="1600" dirty="0" smtClean="0"/>
            </a:br>
            <a:endParaRPr lang="en-GB" dirty="0"/>
          </a:p>
        </p:txBody>
      </p:sp>
      <p:sp>
        <p:nvSpPr>
          <p:cNvPr id="3" name="Content Placeholder 2"/>
          <p:cNvSpPr>
            <a:spLocks noGrp="1"/>
          </p:cNvSpPr>
          <p:nvPr>
            <p:ph idx="1"/>
          </p:nvPr>
        </p:nvSpPr>
        <p:spPr/>
        <p:txBody>
          <a:bodyPr/>
          <a:lstStyle/>
          <a:p>
            <a:r>
              <a:rPr lang="en-GB" dirty="0" smtClean="0"/>
              <a:t>His car learns to drive like a human </a:t>
            </a:r>
            <a:endParaRPr lang="en-GB" dirty="0"/>
          </a:p>
        </p:txBody>
      </p:sp>
    </p:spTree>
    <p:extLst>
      <p:ext uri="{BB962C8B-B14F-4D97-AF65-F5344CB8AC3E}">
        <p14:creationId xmlns:p14="http://schemas.microsoft.com/office/powerpoint/2010/main" val="161678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250825"/>
            <a:ext cx="10934700" cy="1158875"/>
          </a:xfrm>
        </p:spPr>
        <p:txBody>
          <a:bodyPr>
            <a:noAutofit/>
          </a:bodyPr>
          <a:lstStyle/>
          <a:p>
            <a:pPr fontAlgn="t"/>
            <a:r>
              <a:rPr lang="en-GB" sz="2400" dirty="0"/>
              <a:t>Build a Self Driving Car in 5 Min - Fresh Machine Learning #</a:t>
            </a:r>
            <a:r>
              <a:rPr lang="en-GB" sz="2400" dirty="0" smtClean="0"/>
              <a:t>6 - </a:t>
            </a:r>
            <a:r>
              <a:rPr lang="en-GB" sz="2400" dirty="0">
                <a:hlinkClick r:id="rId2"/>
              </a:rPr>
              <a:t>https://www.youtube.com/watch?v=hBedCdzCoWM&amp;t=123s</a:t>
            </a:r>
            <a:r>
              <a:rPr lang="en-GB" sz="2400" dirty="0"/>
              <a:t/>
            </a:r>
            <a:br>
              <a:rPr lang="en-GB" sz="2400" dirty="0"/>
            </a:br>
            <a:endParaRPr lang="en-GB" sz="2400" dirty="0"/>
          </a:p>
        </p:txBody>
      </p:sp>
      <p:sp>
        <p:nvSpPr>
          <p:cNvPr id="3" name="Content Placeholder 2"/>
          <p:cNvSpPr>
            <a:spLocks noGrp="1"/>
          </p:cNvSpPr>
          <p:nvPr>
            <p:ph idx="1"/>
          </p:nvPr>
        </p:nvSpPr>
        <p:spPr>
          <a:xfrm>
            <a:off x="1066800" y="2506662"/>
            <a:ext cx="10515600" cy="4351338"/>
          </a:xfrm>
        </p:spPr>
        <p:txBody>
          <a:bodyPr/>
          <a:lstStyle/>
          <a:p>
            <a:endParaRPr lang="en-GB" dirty="0" smtClean="0">
              <a:hlinkClick r:id="rId2"/>
            </a:endParaRPr>
          </a:p>
          <a:p>
            <a:endParaRPr lang="en-GB" dirty="0"/>
          </a:p>
        </p:txBody>
      </p:sp>
    </p:spTree>
    <p:extLst>
      <p:ext uri="{BB962C8B-B14F-4D97-AF65-F5344CB8AC3E}">
        <p14:creationId xmlns:p14="http://schemas.microsoft.com/office/powerpoint/2010/main" val="83166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1600" dirty="0" smtClean="0"/>
              <a:t>Similar layout of this is used for my </a:t>
            </a:r>
            <a:r>
              <a:rPr lang="en-GB" sz="1600" dirty="0" err="1" smtClean="0"/>
              <a:t>rc</a:t>
            </a:r>
            <a:r>
              <a:rPr lang="en-GB" sz="1600" dirty="0" smtClean="0"/>
              <a:t> car. </a:t>
            </a:r>
          </a:p>
          <a:p>
            <a:r>
              <a:rPr lang="en-GB" sz="1600" dirty="0" smtClean="0"/>
              <a:t>Raspberry pi </a:t>
            </a:r>
            <a:r>
              <a:rPr lang="en-GB" sz="1600" dirty="0" err="1" smtClean="0"/>
              <a:t>isused</a:t>
            </a:r>
            <a:r>
              <a:rPr lang="en-GB" sz="1600" dirty="0" smtClean="0"/>
              <a:t> </a:t>
            </a:r>
            <a:r>
              <a:rPr lang="en-GB" sz="1600" dirty="0" err="1" smtClean="0"/>
              <a:t>insta</a:t>
            </a:r>
            <a:r>
              <a:rPr lang="en-GB" sz="1600" dirty="0" smtClean="0"/>
              <a:t> of </a:t>
            </a:r>
            <a:r>
              <a:rPr lang="en-GB" sz="1600" dirty="0" err="1" smtClean="0"/>
              <a:t>Nvidia</a:t>
            </a:r>
            <a:r>
              <a:rPr lang="en-GB" sz="1600" dirty="0" smtClean="0"/>
              <a:t> drive. </a:t>
            </a:r>
          </a:p>
          <a:p>
            <a:r>
              <a:rPr lang="en-GB" sz="1600" dirty="0" smtClean="0"/>
              <a:t>Pi camera is used instead of the 3 front facing cameras </a:t>
            </a:r>
          </a:p>
          <a:p>
            <a:r>
              <a:rPr lang="en-GB" sz="1600" dirty="0" smtClean="0"/>
              <a:t>Shallow neural network </a:t>
            </a:r>
            <a:r>
              <a:rPr lang="en-GB" sz="1600" dirty="0" err="1" smtClean="0"/>
              <a:t>isused</a:t>
            </a:r>
            <a:r>
              <a:rPr lang="en-GB" sz="1600" dirty="0" smtClean="0"/>
              <a:t> instead of deep convolution neural network </a:t>
            </a:r>
          </a:p>
          <a:p>
            <a:r>
              <a:rPr lang="en-GB" sz="1600" dirty="0" smtClean="0"/>
              <a:t>Standard </a:t>
            </a:r>
            <a:r>
              <a:rPr lang="en-GB" sz="1600" dirty="0" err="1" smtClean="0"/>
              <a:t>sd</a:t>
            </a:r>
            <a:r>
              <a:rPr lang="en-GB" sz="1600" dirty="0" smtClean="0"/>
              <a:t> card is used instead of SSD. </a:t>
            </a:r>
          </a:p>
          <a:p>
            <a:r>
              <a:rPr lang="en-GB" sz="1600" dirty="0" smtClean="0"/>
              <a:t>Ultrasonic  sensors are used as only input sensor for detecting objects around cars environment </a:t>
            </a:r>
          </a:p>
          <a:p>
            <a:r>
              <a:rPr lang="en-GB" sz="1600" dirty="0" smtClean="0"/>
              <a:t>Camera take input data ----</a:t>
            </a:r>
            <a:r>
              <a:rPr lang="en-GB" sz="1600" dirty="0" smtClean="0">
                <a:sym typeface="Wingdings" panose="05000000000000000000" pitchFamily="2" charset="2"/>
              </a:rPr>
              <a:t>feeds this to neural network- driving features are learned through supervised learning of human driver --(this removes need to use SLAM to map dynamic and infinite driving scenarios. This removes the need to decompose the driving scenario into localisation, perception, planning and control - </a:t>
            </a:r>
            <a:endParaRPr lang="en-GB" sz="1600" dirty="0"/>
          </a:p>
        </p:txBody>
      </p:sp>
      <p:pic>
        <p:nvPicPr>
          <p:cNvPr id="4" name="Picture 2" descr="https://i.gyazo.com/a83295890686ec2f6229a4245557184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0" y="1435894"/>
            <a:ext cx="3981450" cy="27813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57250" y="250825"/>
            <a:ext cx="10934700" cy="1158875"/>
          </a:xfrm>
        </p:spPr>
        <p:txBody>
          <a:bodyPr>
            <a:noAutofit/>
          </a:bodyPr>
          <a:lstStyle/>
          <a:p>
            <a:pPr fontAlgn="t"/>
            <a:r>
              <a:rPr lang="en-GB" sz="2400" dirty="0"/>
              <a:t>Build a Self Driving Car in 5 Min - Fresh Machine Learning #</a:t>
            </a:r>
            <a:r>
              <a:rPr lang="en-GB" sz="2400" dirty="0" smtClean="0"/>
              <a:t>6 - </a:t>
            </a:r>
            <a:r>
              <a:rPr lang="en-GB" sz="2400" dirty="0">
                <a:hlinkClick r:id="rId3"/>
              </a:rPr>
              <a:t>https://www.youtube.com/watch?v=hBedCdzCoWM&amp;t=123s</a:t>
            </a:r>
            <a:r>
              <a:rPr lang="en-GB" sz="2400" dirty="0"/>
              <a:t/>
            </a:r>
            <a:br>
              <a:rPr lang="en-GB" sz="2400" dirty="0"/>
            </a:br>
            <a:endParaRPr lang="en-GB" sz="2400" dirty="0"/>
          </a:p>
        </p:txBody>
      </p:sp>
    </p:spTree>
    <p:extLst>
      <p:ext uri="{BB962C8B-B14F-4D97-AF65-F5344CB8AC3E}">
        <p14:creationId xmlns:p14="http://schemas.microsoft.com/office/powerpoint/2010/main" val="2504101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 </a:t>
            </a:r>
            <a:br>
              <a:rPr lang="en-GB" dirty="0" smtClean="0"/>
            </a:br>
            <a:r>
              <a:rPr lang="en-GB" sz="2400" dirty="0" smtClean="0"/>
              <a:t>HOW MY RC CAR SELF DRIVES</a:t>
            </a:r>
            <a:endParaRPr lang="en-GB" sz="2400" dirty="0"/>
          </a:p>
        </p:txBody>
      </p:sp>
      <p:sp>
        <p:nvSpPr>
          <p:cNvPr id="3" name="Content Placeholder 2"/>
          <p:cNvSpPr>
            <a:spLocks noGrp="1"/>
          </p:cNvSpPr>
          <p:nvPr>
            <p:ph idx="1"/>
          </p:nvPr>
        </p:nvSpPr>
        <p:spPr/>
        <p:txBody>
          <a:bodyPr>
            <a:normAutofit fontScale="77500" lnSpcReduction="20000"/>
          </a:bodyPr>
          <a:lstStyle/>
          <a:p>
            <a:r>
              <a:rPr lang="en-GB" dirty="0" err="1" smtClean="0"/>
              <a:t>Rccar</a:t>
            </a:r>
            <a:r>
              <a:rPr lang="en-GB" dirty="0" smtClean="0"/>
              <a:t> learns to steer and </a:t>
            </a:r>
            <a:r>
              <a:rPr lang="en-GB" dirty="0" err="1" smtClean="0"/>
              <a:t>accerate</a:t>
            </a:r>
            <a:r>
              <a:rPr lang="en-GB" dirty="0" smtClean="0"/>
              <a:t> by watching the human driver and replicating this through neural </a:t>
            </a:r>
            <a:r>
              <a:rPr lang="en-GB" dirty="0" err="1" smtClean="0"/>
              <a:t>netowkrs</a:t>
            </a:r>
            <a:r>
              <a:rPr lang="en-GB" dirty="0" smtClean="0"/>
              <a:t>.</a:t>
            </a:r>
          </a:p>
          <a:p>
            <a:r>
              <a:rPr lang="en-GB" dirty="0" smtClean="0"/>
              <a:t>Once a button is pressed </a:t>
            </a:r>
            <a:r>
              <a:rPr lang="en-GB" dirty="0" err="1" smtClean="0"/>
              <a:t>rccar</a:t>
            </a:r>
            <a:r>
              <a:rPr lang="en-GB" dirty="0" smtClean="0"/>
              <a:t> </a:t>
            </a:r>
            <a:r>
              <a:rPr lang="en-GB" dirty="0" err="1" smtClean="0"/>
              <a:t>dititises</a:t>
            </a:r>
            <a:r>
              <a:rPr lang="en-GB" dirty="0" smtClean="0"/>
              <a:t> a jpeg image of the road ahead and records the steering and direction. This training image is reduced in resolution </a:t>
            </a:r>
            <a:r>
              <a:rPr lang="en-GB" dirty="0" err="1" smtClean="0"/>
              <a:t>qvca</a:t>
            </a:r>
            <a:r>
              <a:rPr lang="en-GB" dirty="0" smtClean="0"/>
              <a:t>(320x240) pixels and provides input to </a:t>
            </a:r>
            <a:r>
              <a:rPr lang="en-GB" dirty="0" err="1" smtClean="0"/>
              <a:t>rccars</a:t>
            </a:r>
            <a:r>
              <a:rPr lang="en-GB" dirty="0" smtClean="0"/>
              <a:t> 3 layer network.</a:t>
            </a:r>
          </a:p>
          <a:p>
            <a:r>
              <a:rPr lang="en-GB" dirty="0" smtClean="0"/>
              <a:t>The back propagation learning algorithm is applied via gradient descent to output the steering direction for the human driver. </a:t>
            </a:r>
          </a:p>
          <a:p>
            <a:r>
              <a:rPr lang="en-GB" dirty="0" smtClean="0"/>
              <a:t>The first layer of the networks navigation </a:t>
            </a:r>
            <a:r>
              <a:rPr lang="en-GB" dirty="0" err="1" smtClean="0"/>
              <a:t>resonse</a:t>
            </a:r>
            <a:r>
              <a:rPr lang="en-GB" dirty="0" smtClean="0"/>
              <a:t> is random de to the initialised weights however the model trains this over time to achieve the desired weights and output. </a:t>
            </a:r>
          </a:p>
          <a:p>
            <a:r>
              <a:rPr lang="en-GB" dirty="0" smtClean="0"/>
              <a:t>After training the model the network learns how to imitate the navigation of the steering driver</a:t>
            </a:r>
            <a:endParaRPr lang="en-GB" dirty="0"/>
          </a:p>
          <a:p>
            <a:endParaRPr lang="en-GB" dirty="0" smtClean="0"/>
          </a:p>
          <a:p>
            <a:r>
              <a:rPr lang="en-GB" dirty="0" smtClean="0"/>
              <a:t>.This is saved that in an array. The button presses are mapped to the picture of what the car sees</a:t>
            </a:r>
            <a:endParaRPr lang="en-GB" dirty="0"/>
          </a:p>
        </p:txBody>
      </p:sp>
    </p:spTree>
    <p:extLst>
      <p:ext uri="{BB962C8B-B14F-4D97-AF65-F5344CB8AC3E}">
        <p14:creationId xmlns:p14="http://schemas.microsoft.com/office/powerpoint/2010/main" val="200601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Neural network layout</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435998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of  the system	</a:t>
            </a:r>
            <a:endParaRPr lang="en-GB" dirty="0"/>
          </a:p>
        </p:txBody>
      </p:sp>
      <p:sp>
        <p:nvSpPr>
          <p:cNvPr id="3" name="Content Placeholder 2"/>
          <p:cNvSpPr>
            <a:spLocks noGrp="1"/>
          </p:cNvSpPr>
          <p:nvPr>
            <p:ph idx="1"/>
          </p:nvPr>
        </p:nvSpPr>
        <p:spPr/>
        <p:txBody>
          <a:bodyPr/>
          <a:lstStyle/>
          <a:p>
            <a:r>
              <a:rPr lang="en-GB" dirty="0" smtClean="0"/>
              <a:t>How system works </a:t>
            </a:r>
          </a:p>
          <a:p>
            <a:r>
              <a:rPr lang="en-GB" dirty="0" smtClean="0"/>
              <a:t>Different parts that come together </a:t>
            </a:r>
          </a:p>
          <a:p>
            <a:r>
              <a:rPr lang="en-GB" smtClean="0"/>
              <a:t>Background </a:t>
            </a:r>
            <a:r>
              <a:rPr lang="en-GB" dirty="0" smtClean="0"/>
              <a:t>research </a:t>
            </a:r>
            <a:endParaRPr lang="en-GB" dirty="0"/>
          </a:p>
        </p:txBody>
      </p:sp>
    </p:spTree>
    <p:extLst>
      <p:ext uri="{BB962C8B-B14F-4D97-AF65-F5344CB8AC3E}">
        <p14:creationId xmlns:p14="http://schemas.microsoft.com/office/powerpoint/2010/main" val="397707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Motor driver wiring to car </a:t>
            </a:r>
            <a:endParaRPr lang="en-GB" dirty="0"/>
          </a:p>
        </p:txBody>
      </p:sp>
      <p:pic>
        <p:nvPicPr>
          <p:cNvPr id="1026" name="Picture 2" descr="https://s3.amazonaws.com/multunus-website/uploads/2016/07/RC-car-driver-IC-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916" y="2179484"/>
            <a:ext cx="4472204" cy="4202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80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How self driving cars work in one picture</a:t>
            </a:r>
            <a:endParaRPr lang="en-GB" dirty="0"/>
          </a:p>
        </p:txBody>
      </p:sp>
    </p:spTree>
    <p:extLst>
      <p:ext uri="{BB962C8B-B14F-4D97-AF65-F5344CB8AC3E}">
        <p14:creationId xmlns:p14="http://schemas.microsoft.com/office/powerpoint/2010/main" val="137747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a:t>
            </a:r>
            <a:endParaRPr lang="en-GB" dirty="0"/>
          </a:p>
        </p:txBody>
      </p:sp>
      <p:sp>
        <p:nvSpPr>
          <p:cNvPr id="3" name="Content Placeholder 2"/>
          <p:cNvSpPr>
            <a:spLocks noGrp="1"/>
          </p:cNvSpPr>
          <p:nvPr>
            <p:ph idx="1"/>
          </p:nvPr>
        </p:nvSpPr>
        <p:spPr/>
        <p:txBody>
          <a:bodyPr/>
          <a:lstStyle/>
          <a:p>
            <a:r>
              <a:rPr lang="en-GB" dirty="0" err="1" smtClean="0"/>
              <a:t>Pygame</a:t>
            </a:r>
            <a:r>
              <a:rPr lang="en-GB" dirty="0" smtClean="0"/>
              <a:t> – read keyboard strokes </a:t>
            </a:r>
          </a:p>
          <a:p>
            <a:r>
              <a:rPr lang="en-GB" dirty="0" err="1" smtClean="0"/>
              <a:t>Opencv</a:t>
            </a:r>
            <a:r>
              <a:rPr lang="en-GB" dirty="0" smtClean="0"/>
              <a:t> library – use vision to train neural net</a:t>
            </a:r>
          </a:p>
          <a:p>
            <a:r>
              <a:rPr lang="en-GB" dirty="0" smtClean="0"/>
              <a:t>Arduino – motor controls of car </a:t>
            </a:r>
          </a:p>
          <a:p>
            <a:r>
              <a:rPr lang="en-GB" dirty="0" smtClean="0"/>
              <a:t>Serial – used to communicated </a:t>
            </a:r>
            <a:r>
              <a:rPr lang="en-GB" dirty="0" err="1" smtClean="0"/>
              <a:t>keybard</a:t>
            </a:r>
            <a:r>
              <a:rPr lang="en-GB" dirty="0" smtClean="0"/>
              <a:t> from Arduino to pc through python </a:t>
            </a:r>
          </a:p>
          <a:p>
            <a:r>
              <a:rPr lang="en-GB" dirty="0" smtClean="0"/>
              <a:t>Sockets – used to stream images from pi to pc </a:t>
            </a:r>
          </a:p>
          <a:p>
            <a:endParaRPr lang="en-GB" dirty="0"/>
          </a:p>
        </p:txBody>
      </p:sp>
    </p:spTree>
    <p:extLst>
      <p:ext uri="{BB962C8B-B14F-4D97-AF65-F5344CB8AC3E}">
        <p14:creationId xmlns:p14="http://schemas.microsoft.com/office/powerpoint/2010/main" val="4266542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Pygame</a:t>
            </a:r>
            <a:r>
              <a:rPr lang="en-GB" dirty="0"/>
              <a:t>	</a:t>
            </a:r>
          </a:p>
        </p:txBody>
      </p:sp>
      <p:sp>
        <p:nvSpPr>
          <p:cNvPr id="3" name="Content Placeholder 2"/>
          <p:cNvSpPr>
            <a:spLocks noGrp="1"/>
          </p:cNvSpPr>
          <p:nvPr>
            <p:ph idx="1"/>
          </p:nvPr>
        </p:nvSpPr>
        <p:spPr/>
        <p:txBody>
          <a:bodyPr>
            <a:normAutofit fontScale="92500" lnSpcReduction="20000"/>
          </a:bodyPr>
          <a:lstStyle/>
          <a:p>
            <a:r>
              <a:rPr lang="en-GB" dirty="0" smtClean="0"/>
              <a:t>Measures keyboard strokes (frames per sec) though serial connection. </a:t>
            </a:r>
            <a:r>
              <a:rPr lang="en-GB" dirty="0"/>
              <a:t>Frames per sec is set by </a:t>
            </a:r>
            <a:r>
              <a:rPr lang="en-GB" dirty="0" smtClean="0"/>
              <a:t>“</a:t>
            </a:r>
            <a:r>
              <a:rPr lang="en-GB" dirty="0" err="1" smtClean="0"/>
              <a:t>clock.tick</a:t>
            </a:r>
            <a:r>
              <a:rPr lang="en-GB" dirty="0" smtClean="0"/>
              <a:t>(60)”</a:t>
            </a:r>
          </a:p>
          <a:p>
            <a:endParaRPr lang="en-GB" dirty="0"/>
          </a:p>
          <a:p>
            <a:r>
              <a:rPr lang="en-GB" dirty="0" smtClean="0"/>
              <a:t>Image location. Top left is (0,0) as you add to x you move to right and as </a:t>
            </a:r>
            <a:r>
              <a:rPr lang="en-GB" dirty="0" err="1" smtClean="0"/>
              <a:t>yo</a:t>
            </a:r>
            <a:r>
              <a:rPr lang="en-GB" dirty="0" smtClean="0"/>
              <a:t> add to y you move down. </a:t>
            </a:r>
          </a:p>
          <a:p>
            <a:r>
              <a:rPr lang="en-GB" dirty="0" smtClean="0"/>
              <a:t>Why use </a:t>
            </a:r>
            <a:r>
              <a:rPr lang="en-GB" dirty="0" err="1" smtClean="0"/>
              <a:t>pygame</a:t>
            </a:r>
            <a:r>
              <a:rPr lang="en-GB" dirty="0" smtClean="0"/>
              <a:t>? </a:t>
            </a:r>
          </a:p>
          <a:p>
            <a:r>
              <a:rPr lang="en-GB" dirty="0" smtClean="0"/>
              <a:t>“</a:t>
            </a:r>
            <a:r>
              <a:rPr lang="en-GB" dirty="0"/>
              <a:t>well, as the method is Supervised Machine learning it needs Train Data as well as label So as </a:t>
            </a:r>
            <a:r>
              <a:rPr lang="en-GB" dirty="0" err="1"/>
              <a:t>Py</a:t>
            </a:r>
            <a:r>
              <a:rPr lang="en-GB" dirty="0"/>
              <a:t> Game is a cross-platform set of Python modules designed for Games with Keyboard Support libraries, we can use our </a:t>
            </a:r>
            <a:r>
              <a:rPr lang="en-GB" dirty="0" err="1"/>
              <a:t>keyBoard</a:t>
            </a:r>
            <a:r>
              <a:rPr lang="en-GB" dirty="0"/>
              <a:t> Arrows to Drive our Car ( For training purpose ) . as this point we save those Arrays ( arrow driving methods) as a label. for better </a:t>
            </a:r>
            <a:r>
              <a:rPr lang="en-GB" dirty="0" smtClean="0"/>
              <a:t>understanding”</a:t>
            </a:r>
            <a:endParaRPr lang="en-GB" dirty="0"/>
          </a:p>
        </p:txBody>
      </p:sp>
    </p:spTree>
    <p:extLst>
      <p:ext uri="{BB962C8B-B14F-4D97-AF65-F5344CB8AC3E}">
        <p14:creationId xmlns:p14="http://schemas.microsoft.com/office/powerpoint/2010/main" val="3225264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Streaming camera pi to laptop via sockets 	</a:t>
            </a:r>
            <a:endParaRPr lang="en-GB" dirty="0"/>
          </a:p>
        </p:txBody>
      </p:sp>
      <p:sp>
        <p:nvSpPr>
          <p:cNvPr id="3" name="Content Placeholder 2"/>
          <p:cNvSpPr>
            <a:spLocks noGrp="1"/>
          </p:cNvSpPr>
          <p:nvPr>
            <p:ph idx="1"/>
          </p:nvPr>
        </p:nvSpPr>
        <p:spPr/>
        <p:txBody>
          <a:bodyPr/>
          <a:lstStyle/>
          <a:p>
            <a:r>
              <a:rPr lang="en-GB" dirty="0" smtClean="0">
                <a:hlinkClick r:id="rId2"/>
              </a:rPr>
              <a:t>https://gist.github.com/bigsnarfdude/5c1456af12577584ecb900abaa48497c</a:t>
            </a:r>
            <a:endParaRPr lang="en-GB" dirty="0" smtClean="0"/>
          </a:p>
          <a:p>
            <a:endParaRPr lang="en-GB" dirty="0"/>
          </a:p>
        </p:txBody>
      </p:sp>
    </p:spTree>
    <p:extLst>
      <p:ext uri="{BB962C8B-B14F-4D97-AF65-F5344CB8AC3E}">
        <p14:creationId xmlns:p14="http://schemas.microsoft.com/office/powerpoint/2010/main" val="2506345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Shape 393" descr="neruons_connected_weights_2.png"/>
          <p:cNvPicPr preferRelativeResize="0">
            <a:picLocks noGrp="1"/>
          </p:cNvPicPr>
          <p:nvPr>
            <p:ph idx="1"/>
          </p:nvPr>
        </p:nvPicPr>
        <p:blipFill>
          <a:blip r:embed="rId2">
            <a:alphaModFix/>
          </a:blip>
          <a:stretch>
            <a:fillRect/>
          </a:stretch>
        </p:blipFill>
        <p:spPr>
          <a:xfrm>
            <a:off x="5181877" y="1785568"/>
            <a:ext cx="6705045" cy="4126651"/>
          </a:xfrm>
          <a:prstGeom prst="rect">
            <a:avLst/>
          </a:prstGeom>
          <a:noFill/>
          <a:ln>
            <a:noFill/>
          </a:ln>
        </p:spPr>
      </p:pic>
    </p:spTree>
    <p:extLst>
      <p:ext uri="{BB962C8B-B14F-4D97-AF65-F5344CB8AC3E}">
        <p14:creationId xmlns:p14="http://schemas.microsoft.com/office/powerpoint/2010/main" val="4190289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971187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REASEACH TOPCIS </a:t>
            </a:r>
            <a:endParaRPr lang="en-GB" dirty="0"/>
          </a:p>
        </p:txBody>
      </p:sp>
      <p:sp>
        <p:nvSpPr>
          <p:cNvPr id="3" name="Content Placeholder 2"/>
          <p:cNvSpPr>
            <a:spLocks noGrp="1"/>
          </p:cNvSpPr>
          <p:nvPr>
            <p:ph idx="1"/>
          </p:nvPr>
        </p:nvSpPr>
        <p:spPr/>
        <p:txBody>
          <a:bodyPr/>
          <a:lstStyle/>
          <a:p>
            <a:r>
              <a:rPr lang="en-GB" dirty="0" smtClean="0"/>
              <a:t>COMPUTER VISION - </a:t>
            </a:r>
            <a:r>
              <a:rPr lang="en-GB" dirty="0" err="1" smtClean="0"/>
              <a:t>opencv</a:t>
            </a:r>
            <a:endParaRPr lang="en-GB" dirty="0" smtClean="0"/>
          </a:p>
          <a:p>
            <a:r>
              <a:rPr lang="en-GB" dirty="0" smtClean="0"/>
              <a:t>PYTHON – PYGAME, NUMPY, SERIAL, SOCKETS </a:t>
            </a:r>
          </a:p>
          <a:p>
            <a:r>
              <a:rPr lang="en-GB" dirty="0" smtClean="0"/>
              <a:t>NEURAL NET HOW TO </a:t>
            </a:r>
          </a:p>
          <a:p>
            <a:pPr lvl="1"/>
            <a:r>
              <a:rPr lang="en-GB" dirty="0" smtClean="0"/>
              <a:t>How to train neural net book </a:t>
            </a:r>
          </a:p>
          <a:p>
            <a:pPr lvl="1"/>
            <a:r>
              <a:rPr lang="en-GB" dirty="0" err="1" smtClean="0"/>
              <a:t>Siraj</a:t>
            </a:r>
            <a:r>
              <a:rPr lang="en-GB" dirty="0" smtClean="0"/>
              <a:t> videos </a:t>
            </a:r>
            <a:r>
              <a:rPr lang="en-GB" dirty="0" err="1" smtClean="0"/>
              <a:t>youtube</a:t>
            </a:r>
            <a:r>
              <a:rPr lang="en-GB" dirty="0" smtClean="0"/>
              <a:t> </a:t>
            </a:r>
          </a:p>
          <a:p>
            <a:pPr lvl="1"/>
            <a:r>
              <a:rPr lang="en-GB" dirty="0" smtClean="0"/>
              <a:t>Ryan </a:t>
            </a:r>
            <a:r>
              <a:rPr lang="en-GB" dirty="0" err="1" smtClean="0"/>
              <a:t>zotti</a:t>
            </a:r>
            <a:r>
              <a:rPr lang="en-GB" dirty="0" smtClean="0"/>
              <a:t> neural net </a:t>
            </a:r>
            <a:r>
              <a:rPr lang="en-GB" dirty="0" err="1" smtClean="0"/>
              <a:t>youtube</a:t>
            </a:r>
            <a:endParaRPr lang="en-GB" dirty="0" smtClean="0"/>
          </a:p>
          <a:p>
            <a:pPr lvl="1"/>
            <a:r>
              <a:rPr lang="en-GB" dirty="0" smtClean="0"/>
              <a:t>Zheng whang project</a:t>
            </a:r>
          </a:p>
          <a:p>
            <a:r>
              <a:rPr lang="en-GB" dirty="0" smtClean="0"/>
              <a:t>ACADEMIC PAPERS </a:t>
            </a:r>
          </a:p>
        </p:txBody>
      </p:sp>
    </p:spTree>
    <p:extLst>
      <p:ext uri="{BB962C8B-B14F-4D97-AF65-F5344CB8AC3E}">
        <p14:creationId xmlns:p14="http://schemas.microsoft.com/office/powerpoint/2010/main" val="3314710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Udemy</a:t>
            </a:r>
            <a:r>
              <a:rPr lang="en-GB" dirty="0" smtClean="0"/>
              <a:t> computer vision </a:t>
            </a:r>
            <a:endParaRPr lang="en-GB" dirty="0"/>
          </a:p>
        </p:txBody>
      </p:sp>
      <p:sp>
        <p:nvSpPr>
          <p:cNvPr id="3" name="Content Placeholder 2"/>
          <p:cNvSpPr>
            <a:spLocks noGrp="1"/>
          </p:cNvSpPr>
          <p:nvPr>
            <p:ph idx="1"/>
          </p:nvPr>
        </p:nvSpPr>
        <p:spPr/>
        <p:txBody>
          <a:bodyPr>
            <a:normAutofit fontScale="85000" lnSpcReduction="20000"/>
          </a:bodyPr>
          <a:lstStyle/>
          <a:p>
            <a:r>
              <a:rPr lang="en-GB" sz="2400" dirty="0" smtClean="0"/>
              <a:t>Using computer vision to see and understand the world around us.  </a:t>
            </a:r>
          </a:p>
          <a:p>
            <a:endParaRPr lang="en-GB" sz="2400" dirty="0"/>
          </a:p>
          <a:p>
            <a:r>
              <a:rPr lang="en-GB" sz="2400" dirty="0" smtClean="0"/>
              <a:t>Difficulty in life – background clutter, object class variations, </a:t>
            </a:r>
            <a:r>
              <a:rPr lang="en-GB" sz="2400" dirty="0" err="1" smtClean="0"/>
              <a:t>ambigious</a:t>
            </a:r>
            <a:r>
              <a:rPr lang="en-GB" sz="2400" dirty="0" smtClean="0"/>
              <a:t> images/optical illusions. </a:t>
            </a:r>
          </a:p>
          <a:p>
            <a:endParaRPr lang="en-GB" sz="2400" dirty="0"/>
          </a:p>
          <a:p>
            <a:r>
              <a:rPr lang="en-GB" sz="2400" dirty="0" smtClean="0"/>
              <a:t>Images stored in </a:t>
            </a:r>
            <a:r>
              <a:rPr lang="en-GB" sz="2400" dirty="0" err="1" smtClean="0"/>
              <a:t>numpy</a:t>
            </a:r>
            <a:r>
              <a:rPr lang="en-GB" sz="2400" dirty="0" smtClean="0"/>
              <a:t> arrays which allows us to carry out powerful mathematical operations for streaming images and neural network </a:t>
            </a:r>
            <a:r>
              <a:rPr lang="en-GB" sz="2400" dirty="0" err="1" smtClean="0"/>
              <a:t>calcs</a:t>
            </a:r>
            <a:r>
              <a:rPr lang="en-GB" sz="2400" dirty="0" smtClean="0"/>
              <a:t>. </a:t>
            </a:r>
          </a:p>
          <a:p>
            <a:endParaRPr lang="en-GB" sz="2400" dirty="0" smtClean="0"/>
          </a:p>
          <a:p>
            <a:r>
              <a:rPr lang="en-GB" sz="2400" dirty="0" smtClean="0"/>
              <a:t>Definition of what are images? “Images are 2 dimension representation of the visible light spectrum”</a:t>
            </a:r>
          </a:p>
          <a:p>
            <a:r>
              <a:rPr lang="en-GB" sz="2400" dirty="0" smtClean="0"/>
              <a:t>So the question is how do we train the pc to focus on images  seeing and varying light conditions and varying light details. We identify objects faces and classify them easily the challenge is how to get a camera on board a raspberry pi to process these images they are seeing and classify then into acceptable computational data for navigation? The answer one of the more popular methods is the approach and use supervised learning methods such as neural networks. The brain uses 6 layers of visual processing we are trying to replicate this with neural </a:t>
            </a:r>
            <a:r>
              <a:rPr lang="en-GB" sz="2400" dirty="0" err="1" smtClean="0"/>
              <a:t>netowrks</a:t>
            </a:r>
            <a:r>
              <a:rPr lang="en-GB" sz="2400" dirty="0" smtClean="0"/>
              <a:t>. </a:t>
            </a:r>
          </a:p>
          <a:p>
            <a:endParaRPr lang="en-GB" sz="2400" dirty="0"/>
          </a:p>
        </p:txBody>
      </p:sp>
    </p:spTree>
    <p:extLst>
      <p:ext uri="{BB962C8B-B14F-4D97-AF65-F5344CB8AC3E}">
        <p14:creationId xmlns:p14="http://schemas.microsoft.com/office/powerpoint/2010/main" val="3551914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38200" y="1825625"/>
            <a:ext cx="11353800" cy="9707614"/>
          </a:xfrm>
        </p:spPr>
        <p:txBody>
          <a:bodyPr/>
          <a:lstStyle/>
          <a:p>
            <a:r>
              <a:rPr lang="en-GB" dirty="0" smtClean="0"/>
              <a:t>How </a:t>
            </a:r>
            <a:r>
              <a:rPr lang="en-GB" dirty="0" err="1" smtClean="0"/>
              <a:t>opencv</a:t>
            </a:r>
            <a:r>
              <a:rPr lang="en-GB" dirty="0" smtClean="0"/>
              <a:t> stores images? </a:t>
            </a:r>
          </a:p>
          <a:p>
            <a:r>
              <a:rPr lang="en-GB" dirty="0" smtClean="0"/>
              <a:t>RGB this is converted into grayscale as an 8bit integer ranging from 0 to 255. open cv captures the 3 dimensional images streaming in and </a:t>
            </a:r>
            <a:r>
              <a:rPr lang="en-GB" dirty="0" err="1" smtClean="0"/>
              <a:t>conversts</a:t>
            </a:r>
            <a:r>
              <a:rPr lang="en-GB" dirty="0" smtClean="0"/>
              <a:t> them into 2 dimensional arrays which can then be </a:t>
            </a:r>
            <a:r>
              <a:rPr lang="en-GB" dirty="0" err="1" smtClean="0"/>
              <a:t>processe</a:t>
            </a:r>
            <a:r>
              <a:rPr lang="en-GB" dirty="0" smtClean="0"/>
              <a:t> mathematically using matrices to compute our </a:t>
            </a:r>
            <a:r>
              <a:rPr lang="en-GB" dirty="0" err="1" smtClean="0"/>
              <a:t>nural</a:t>
            </a:r>
            <a:r>
              <a:rPr lang="en-GB" dirty="0" smtClean="0"/>
              <a:t> networks. Values in greyscale image are used in </a:t>
            </a:r>
            <a:r>
              <a:rPr lang="en-GB" dirty="0" err="1" smtClean="0"/>
              <a:t>calculatiosn</a:t>
            </a:r>
            <a:r>
              <a:rPr lang="en-GB" dirty="0" smtClean="0"/>
              <a:t> where darker images represent smaller values 255-white black-0.</a:t>
            </a:r>
          </a:p>
          <a:p>
            <a:r>
              <a:rPr lang="en-GB" dirty="0" smtClean="0"/>
              <a:t>What is </a:t>
            </a:r>
            <a:r>
              <a:rPr lang="en-GB" dirty="0" err="1" smtClean="0"/>
              <a:t>opencv</a:t>
            </a:r>
            <a:r>
              <a:rPr lang="en-GB" dirty="0" smtClean="0"/>
              <a:t>? </a:t>
            </a:r>
          </a:p>
          <a:p>
            <a:r>
              <a:rPr lang="en-GB" dirty="0" smtClean="0"/>
              <a:t>Open source computer vision to consolidate computer vision research written in </a:t>
            </a:r>
            <a:r>
              <a:rPr lang="en-GB" dirty="0" err="1" smtClean="0"/>
              <a:t>c++</a:t>
            </a:r>
            <a:r>
              <a:rPr lang="en-GB" dirty="0" smtClean="0"/>
              <a:t>. I’m using the pithing version of the software for </a:t>
            </a:r>
            <a:r>
              <a:rPr lang="en-GB" dirty="0" err="1" smtClean="0"/>
              <a:t>simplicyt</a:t>
            </a:r>
            <a:r>
              <a:rPr lang="en-GB" dirty="0" smtClean="0"/>
              <a:t> and use of </a:t>
            </a:r>
            <a:r>
              <a:rPr lang="en-GB" dirty="0" err="1" smtClean="0"/>
              <a:t>numpy</a:t>
            </a:r>
            <a:r>
              <a:rPr lang="en-GB" smtClean="0"/>
              <a:t>. </a:t>
            </a:r>
            <a:endParaRPr lang="en-GB" dirty="0" smtClean="0"/>
          </a:p>
          <a:p>
            <a:pPr marL="0" indent="0">
              <a:buNone/>
            </a:pPr>
            <a:r>
              <a:rPr lang="en-GB" dirty="0" smtClean="0"/>
              <a:t> </a:t>
            </a:r>
            <a:endParaRPr lang="en-GB" dirty="0"/>
          </a:p>
        </p:txBody>
      </p:sp>
    </p:spTree>
    <p:extLst>
      <p:ext uri="{BB962C8B-B14F-4D97-AF65-F5344CB8AC3E}">
        <p14:creationId xmlns:p14="http://schemas.microsoft.com/office/powerpoint/2010/main" val="2047910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Client server connection	</a:t>
            </a:r>
            <a:endParaRPr lang="en-GB" dirty="0"/>
          </a:p>
        </p:txBody>
      </p:sp>
      <p:sp>
        <p:nvSpPr>
          <p:cNvPr id="3" name="Content Placeholder 2"/>
          <p:cNvSpPr>
            <a:spLocks noGrp="1"/>
          </p:cNvSpPr>
          <p:nvPr>
            <p:ph idx="1"/>
          </p:nvPr>
        </p:nvSpPr>
        <p:spPr/>
        <p:txBody>
          <a:bodyPr/>
          <a:lstStyle/>
          <a:p>
            <a:r>
              <a:rPr lang="en-GB" dirty="0" err="1" smtClean="0"/>
              <a:t>Cleint</a:t>
            </a:r>
            <a:r>
              <a:rPr lang="en-GB" dirty="0" smtClean="0"/>
              <a:t>- pc. Server – pi. The pi streams images from its server to the host pc (client) pc over </a:t>
            </a:r>
            <a:r>
              <a:rPr lang="en-GB" dirty="0" err="1" smtClean="0"/>
              <a:t>wifi</a:t>
            </a:r>
            <a:r>
              <a:rPr lang="en-GB" dirty="0" smtClean="0"/>
              <a:t> by implementing the use of sockets in python.</a:t>
            </a:r>
          </a:p>
          <a:p>
            <a:endParaRPr lang="en-GB" dirty="0"/>
          </a:p>
          <a:p>
            <a:r>
              <a:rPr lang="en-GB" dirty="0" smtClean="0"/>
              <a:t>Client programs run on the raspberry pi to stream images in jpeg format into </a:t>
            </a:r>
            <a:r>
              <a:rPr lang="en-GB" dirty="0" err="1" smtClean="0"/>
              <a:t>opencv</a:t>
            </a:r>
            <a:r>
              <a:rPr lang="en-GB" dirty="0" smtClean="0"/>
              <a:t> via sockets. The resolution of the video stream is reduced to achieve low latency. []why?]</a:t>
            </a:r>
          </a:p>
          <a:p>
            <a:r>
              <a:rPr lang="en-GB" dirty="0" smtClean="0"/>
              <a:t>Multithread  </a:t>
            </a:r>
            <a:r>
              <a:rPr lang="en-GB" dirty="0" err="1" smtClean="0"/>
              <a:t>tcp</a:t>
            </a:r>
            <a:r>
              <a:rPr lang="en-GB" dirty="0" smtClean="0"/>
              <a:t> server runs on pc to receive the streamed images which are streamed into open cv and converted into </a:t>
            </a:r>
            <a:r>
              <a:rPr lang="en-GB" dirty="0" err="1" smtClean="0"/>
              <a:t>numpy</a:t>
            </a:r>
            <a:r>
              <a:rPr lang="en-GB" dirty="0" smtClean="0"/>
              <a:t> arrays.</a:t>
            </a:r>
            <a:endParaRPr lang="en-GB" dirty="0"/>
          </a:p>
        </p:txBody>
      </p:sp>
    </p:spTree>
    <p:extLst>
      <p:ext uri="{BB962C8B-B14F-4D97-AF65-F5344CB8AC3E}">
        <p14:creationId xmlns:p14="http://schemas.microsoft.com/office/powerpoint/2010/main" val="3131953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Training neural network using MLP in </a:t>
            </a:r>
            <a:r>
              <a:rPr lang="en-GB" dirty="0" err="1" smtClean="0"/>
              <a:t>opencv</a:t>
            </a:r>
            <a:r>
              <a:rPr lang="en-GB" dirty="0" smtClean="0"/>
              <a:t> </a:t>
            </a:r>
            <a:br>
              <a:rPr lang="en-GB" dirty="0" smtClean="0"/>
            </a:br>
            <a:r>
              <a:rPr lang="en-GB" sz="1800" dirty="0" smtClean="0">
                <a:hlinkClick r:id="rId2"/>
              </a:rPr>
              <a:t>http://docs.opencv.org/2.4/modules/ml/doc/neural_networks.html#</a:t>
            </a:r>
            <a:r>
              <a:rPr lang="en-GB" sz="1800" dirty="0" smtClean="0"/>
              <a:t/>
            </a:r>
            <a:br>
              <a:rPr lang="en-GB" sz="1800" dirty="0" smtClean="0"/>
            </a:br>
            <a:r>
              <a:rPr lang="en-GB" sz="1800" dirty="0" smtClean="0"/>
              <a:t>this is the guide on how to use ANN functions in </a:t>
            </a:r>
            <a:r>
              <a:rPr lang="en-GB" sz="1800" dirty="0" err="1" smtClean="0"/>
              <a:t>opencv</a:t>
            </a:r>
            <a:r>
              <a:rPr lang="en-GB" sz="1800" dirty="0" smtClean="0"/>
              <a:t> </a:t>
            </a:r>
            <a:endParaRPr lang="en-GB" dirty="0"/>
          </a:p>
        </p:txBody>
      </p:sp>
      <p:sp>
        <p:nvSpPr>
          <p:cNvPr id="3" name="Content Placeholder 2"/>
          <p:cNvSpPr>
            <a:spLocks noGrp="1"/>
          </p:cNvSpPr>
          <p:nvPr>
            <p:ph idx="1"/>
          </p:nvPr>
        </p:nvSpPr>
        <p:spPr/>
        <p:txBody>
          <a:bodyPr/>
          <a:lstStyle/>
          <a:p>
            <a:r>
              <a:rPr lang="en-GB" dirty="0" smtClean="0"/>
              <a:t>Example code of implement an ANN in </a:t>
            </a:r>
            <a:r>
              <a:rPr lang="en-GB" dirty="0" err="1" smtClean="0"/>
              <a:t>opencv</a:t>
            </a:r>
            <a:r>
              <a:rPr lang="en-GB" dirty="0" smtClean="0"/>
              <a:t> </a:t>
            </a:r>
            <a:r>
              <a:rPr lang="en-GB" sz="1800" dirty="0" smtClean="0">
                <a:hlinkClick r:id="rId3"/>
              </a:rPr>
              <a:t>http://www.swarthmore.edu/NatSci/mzucker1/e27/simple_nnet_example.py</a:t>
            </a:r>
            <a:endParaRPr lang="en-GB" sz="1800" dirty="0"/>
          </a:p>
        </p:txBody>
      </p:sp>
      <p:pic>
        <p:nvPicPr>
          <p:cNvPr id="2051" name="Picture 3" descr="https://zhengludwig.files.wordpress.com/2015/07/collect_train_data.jpg?w=660&amp;h=2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2748756"/>
            <a:ext cx="6286500" cy="25050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44600" y="2946400"/>
            <a:ext cx="3073400" cy="2092881"/>
          </a:xfrm>
          <a:prstGeom prst="rect">
            <a:avLst/>
          </a:prstGeom>
          <a:noFill/>
        </p:spPr>
        <p:txBody>
          <a:bodyPr wrap="square" rtlCol="0">
            <a:spAutoFit/>
          </a:bodyPr>
          <a:lstStyle/>
          <a:p>
            <a:r>
              <a:rPr lang="en-GB" dirty="0" smtClean="0"/>
              <a:t>How Zheng Whang neural net transfers images to keystrokes in </a:t>
            </a:r>
            <a:r>
              <a:rPr lang="en-GB" dirty="0" err="1" smtClean="0"/>
              <a:t>pygame</a:t>
            </a:r>
            <a:r>
              <a:rPr lang="en-GB" dirty="0" smtClean="0"/>
              <a:t> to control the RC car. </a:t>
            </a:r>
          </a:p>
          <a:p>
            <a:r>
              <a:rPr lang="en-GB" sz="1100" dirty="0" smtClean="0">
                <a:hlinkClick r:id="rId5"/>
              </a:rPr>
              <a:t>https</a:t>
            </a:r>
            <a:r>
              <a:rPr lang="en-GB" sz="1100" dirty="0">
                <a:hlinkClick r:id="rId5"/>
              </a:rPr>
              <a:t>://zhengludwig.wordpress.com/projects/self-driving-rc-car</a:t>
            </a:r>
            <a:r>
              <a:rPr lang="en-GB" sz="1100" dirty="0" smtClean="0">
                <a:hlinkClick r:id="rId5"/>
              </a:rPr>
              <a:t>/</a:t>
            </a:r>
            <a:endParaRPr lang="en-GB" sz="1100" dirty="0" smtClean="0"/>
          </a:p>
          <a:p>
            <a:endParaRPr lang="en-GB" dirty="0" smtClean="0"/>
          </a:p>
          <a:p>
            <a:endParaRPr lang="en-GB" dirty="0"/>
          </a:p>
        </p:txBody>
      </p:sp>
      <p:sp>
        <p:nvSpPr>
          <p:cNvPr id="5" name="TextBox 4"/>
          <p:cNvSpPr txBox="1"/>
          <p:nvPr/>
        </p:nvSpPr>
        <p:spPr>
          <a:xfrm>
            <a:off x="7029450" y="5848350"/>
            <a:ext cx="3784600" cy="923330"/>
          </a:xfrm>
          <a:prstGeom prst="rect">
            <a:avLst/>
          </a:prstGeom>
          <a:noFill/>
        </p:spPr>
        <p:txBody>
          <a:bodyPr wrap="square" rtlCol="0">
            <a:spAutoFit/>
          </a:bodyPr>
          <a:lstStyle/>
          <a:p>
            <a:r>
              <a:rPr lang="en-GB" dirty="0" smtClean="0"/>
              <a:t>Camera view seen by the car.</a:t>
            </a:r>
          </a:p>
          <a:p>
            <a:r>
              <a:rPr lang="en-GB" dirty="0" smtClean="0"/>
              <a:t>Location of the human driver </a:t>
            </a:r>
          </a:p>
          <a:p>
            <a:endParaRPr lang="en-GB" dirty="0"/>
          </a:p>
        </p:txBody>
      </p:sp>
    </p:spTree>
    <p:extLst>
      <p:ext uri="{BB962C8B-B14F-4D97-AF65-F5344CB8AC3E}">
        <p14:creationId xmlns:p14="http://schemas.microsoft.com/office/powerpoint/2010/main" val="4177923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9075"/>
            <a:ext cx="10515600" cy="1325563"/>
          </a:xfrm>
        </p:spPr>
        <p:txBody>
          <a:bodyPr>
            <a:normAutofit/>
          </a:bodyPr>
          <a:lstStyle/>
          <a:p>
            <a:r>
              <a:rPr lang="en-GB" sz="2000" dirty="0" smtClean="0"/>
              <a:t>How self driving car works with slam </a:t>
            </a:r>
            <a:endParaRPr lang="en-GB"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210" y="757309"/>
            <a:ext cx="5893390" cy="5061382"/>
          </a:xfrm>
          <a:prstGeom prst="rect">
            <a:avLst/>
          </a:prstGeom>
        </p:spPr>
      </p:pic>
      <p:sp>
        <p:nvSpPr>
          <p:cNvPr id="2" name="TextBox 1"/>
          <p:cNvSpPr txBox="1"/>
          <p:nvPr/>
        </p:nvSpPr>
        <p:spPr>
          <a:xfrm>
            <a:off x="254000" y="533400"/>
            <a:ext cx="3289300" cy="3785652"/>
          </a:xfrm>
          <a:prstGeom prst="rect">
            <a:avLst/>
          </a:prstGeom>
          <a:noFill/>
        </p:spPr>
        <p:txBody>
          <a:bodyPr wrap="square" rtlCol="0">
            <a:spAutoFit/>
          </a:bodyPr>
          <a:lstStyle/>
          <a:p>
            <a:endParaRPr lang="en-GB" sz="1600" dirty="0"/>
          </a:p>
          <a:p>
            <a:endParaRPr lang="en-GB" sz="1600" dirty="0"/>
          </a:p>
          <a:p>
            <a:r>
              <a:rPr lang="en-GB" sz="1600" dirty="0" smtClean="0"/>
              <a:t>Cars such as Tesla, Google, </a:t>
            </a:r>
            <a:r>
              <a:rPr lang="en-GB" sz="1600" dirty="0" err="1" smtClean="0"/>
              <a:t>Nvidia</a:t>
            </a:r>
            <a:r>
              <a:rPr lang="en-GB" sz="1600" dirty="0" smtClean="0"/>
              <a:t> and open sources projects such as comma AI are all working to achieve self driving vehicles by simulating how the bran sees and moves. </a:t>
            </a:r>
          </a:p>
          <a:p>
            <a:endParaRPr lang="en-GB" sz="1600" dirty="0"/>
          </a:p>
          <a:p>
            <a:r>
              <a:rPr lang="en-GB" sz="1600" dirty="0" smtClean="0"/>
              <a:t>[Include picture of brain, eyeballs seeing to moving]</a:t>
            </a:r>
          </a:p>
          <a:p>
            <a:endParaRPr lang="en-GB" sz="1600" dirty="0"/>
          </a:p>
          <a:p>
            <a:r>
              <a:rPr lang="en-GB" sz="1600" dirty="0" smtClean="0"/>
              <a:t>[using vision as the eyes and neural net as the brain we’ll train the car to move ]</a:t>
            </a:r>
            <a:endParaRPr lang="en-GB" sz="1600" dirty="0"/>
          </a:p>
          <a:p>
            <a:endParaRPr lang="en-GB" sz="1600" dirty="0"/>
          </a:p>
        </p:txBody>
      </p:sp>
    </p:spTree>
    <p:extLst>
      <p:ext uri="{BB962C8B-B14F-4D97-AF65-F5344CB8AC3E}">
        <p14:creationId xmlns:p14="http://schemas.microsoft.com/office/powerpoint/2010/main" val="3173460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200" y="466725"/>
            <a:ext cx="8077200" cy="765175"/>
          </a:xfrm>
        </p:spPr>
        <p:txBody>
          <a:bodyPr>
            <a:normAutofit/>
          </a:bodyPr>
          <a:lstStyle/>
          <a:p>
            <a:r>
              <a:rPr lang="en-GB" sz="3600" b="1" dirty="0" smtClean="0"/>
              <a:t>Maths behind how neural network works </a:t>
            </a:r>
            <a:endParaRPr lang="en-GB" sz="3600" b="1" dirty="0"/>
          </a:p>
        </p:txBody>
      </p:sp>
      <p:sp>
        <p:nvSpPr>
          <p:cNvPr id="3" name="Content Placeholder 2"/>
          <p:cNvSpPr>
            <a:spLocks noGrp="1"/>
          </p:cNvSpPr>
          <p:nvPr>
            <p:ph idx="1"/>
          </p:nvPr>
        </p:nvSpPr>
        <p:spPr>
          <a:xfrm>
            <a:off x="838200" y="1570038"/>
            <a:ext cx="5842000" cy="4351338"/>
          </a:xfrm>
        </p:spPr>
        <p:txBody>
          <a:bodyPr>
            <a:normAutofit fontScale="92500" lnSpcReduction="20000"/>
          </a:bodyPr>
          <a:lstStyle/>
          <a:p>
            <a:r>
              <a:rPr lang="en-GB" dirty="0" smtClean="0"/>
              <a:t>Feedforward neural network is an adjustable function that models how the brain works. Comparing the predicted model with our ACTUAL model. [handwriting example] </a:t>
            </a:r>
          </a:p>
          <a:p>
            <a:r>
              <a:rPr lang="en-GB" dirty="0" smtClean="0"/>
              <a:t>Uses back propagation to train our model. </a:t>
            </a:r>
          </a:p>
          <a:p>
            <a:r>
              <a:rPr lang="en-GB" dirty="0"/>
              <a:t>By adjusting the weights (W), you can make the function behave differently.</a:t>
            </a:r>
            <a:br>
              <a:rPr lang="en-GB" dirty="0"/>
            </a:br>
            <a:r>
              <a:rPr lang="en-GB" b="1" dirty="0" smtClean="0"/>
              <a:t>Backpropagation </a:t>
            </a:r>
            <a:r>
              <a:rPr lang="en-GB" dirty="0" smtClean="0"/>
              <a:t>is a method of adjusting that error to find the correct value for our weights through numerous iterations. </a:t>
            </a:r>
          </a:p>
          <a:p>
            <a:endParaRPr lang="en-GB" dirty="0" smtClean="0"/>
          </a:p>
          <a:p>
            <a:endParaRPr lang="en-GB" dirty="0"/>
          </a:p>
          <a:p>
            <a:endParaRPr lang="en-GB" dirty="0"/>
          </a:p>
        </p:txBody>
      </p:sp>
      <p:pic>
        <p:nvPicPr>
          <p:cNvPr id="2050" name="Picture 2" descr="enter image description he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250" y="3558381"/>
            <a:ext cx="4438650" cy="1924051"/>
          </a:xfrm>
          <a:prstGeom prst="rect">
            <a:avLst/>
          </a:prstGeom>
          <a:noFill/>
          <a:extLst>
            <a:ext uri="{909E8E84-426E-40DD-AFC4-6F175D3DCCD1}">
              <a14:hiddenFill xmlns:a14="http://schemas.microsoft.com/office/drawing/2010/main">
                <a:solidFill>
                  <a:srgbClr val="FFFFFF"/>
                </a:solidFill>
              </a14:hiddenFill>
            </a:ext>
          </a:extLst>
        </p:spPr>
      </p:pic>
      <p:pic>
        <p:nvPicPr>
          <p:cNvPr id="5" name="Shape 332" descr="neuron_axon_dendrite.png"/>
          <p:cNvPicPr preferRelativeResize="0"/>
          <p:nvPr/>
        </p:nvPicPr>
        <p:blipFill>
          <a:blip r:embed="rId3">
            <a:alphaModFix/>
          </a:blip>
          <a:stretch>
            <a:fillRect/>
          </a:stretch>
        </p:blipFill>
        <p:spPr>
          <a:xfrm>
            <a:off x="6588125" y="1054100"/>
            <a:ext cx="4625975" cy="2203450"/>
          </a:xfrm>
          <a:prstGeom prst="rect">
            <a:avLst/>
          </a:prstGeom>
          <a:noFill/>
          <a:ln>
            <a:noFill/>
          </a:ln>
        </p:spPr>
      </p:pic>
    </p:spTree>
    <p:extLst>
      <p:ext uri="{BB962C8B-B14F-4D97-AF65-F5344CB8AC3E}">
        <p14:creationId xmlns:p14="http://schemas.microsoft.com/office/powerpoint/2010/main" val="347085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Scenarios for the VIVA</a:t>
            </a:r>
            <a:endParaRPr lang="en-GB" dirty="0"/>
          </a:p>
        </p:txBody>
      </p:sp>
      <p:sp>
        <p:nvSpPr>
          <p:cNvPr id="3" name="Content Placeholder 2"/>
          <p:cNvSpPr>
            <a:spLocks noGrp="1"/>
          </p:cNvSpPr>
          <p:nvPr>
            <p:ph idx="1"/>
          </p:nvPr>
        </p:nvSpPr>
        <p:spPr/>
        <p:txBody>
          <a:bodyPr/>
          <a:lstStyle/>
          <a:p>
            <a:r>
              <a:rPr lang="en-GB" dirty="0"/>
              <a:t>Scenario –</a:t>
            </a:r>
            <a:br>
              <a:rPr lang="en-GB" dirty="0"/>
            </a:br>
            <a:r>
              <a:rPr lang="en-GB" dirty="0" err="1"/>
              <a:t>nural</a:t>
            </a:r>
            <a:r>
              <a:rPr lang="en-GB" dirty="0"/>
              <a:t> </a:t>
            </a:r>
            <a:r>
              <a:rPr lang="en-GB" dirty="0" smtClean="0"/>
              <a:t>net: simulate </a:t>
            </a:r>
            <a:r>
              <a:rPr lang="en-GB" dirty="0"/>
              <a:t>lane keeping on a </a:t>
            </a:r>
            <a:r>
              <a:rPr lang="en-GB" dirty="0" smtClean="0"/>
              <a:t>racetrack and park in area at the en</a:t>
            </a:r>
            <a:r>
              <a:rPr lang="en-GB" dirty="0" smtClean="0"/>
              <a:t>d of </a:t>
            </a:r>
            <a:r>
              <a:rPr lang="en-GB" dirty="0" err="1" smtClean="0"/>
              <a:t>thecourse</a:t>
            </a:r>
            <a:r>
              <a:rPr lang="en-GB" dirty="0" smtClean="0"/>
              <a:t>. </a:t>
            </a:r>
            <a:r>
              <a:rPr lang="en-GB" dirty="0" smtClean="0"/>
              <a:t> </a:t>
            </a:r>
            <a:endParaRPr lang="en-GB" dirty="0" smtClean="0"/>
          </a:p>
          <a:p>
            <a:r>
              <a:rPr lang="en-GB" dirty="0" smtClean="0"/>
              <a:t>Preprogramed routines: auto-park</a:t>
            </a:r>
          </a:p>
        </p:txBody>
      </p:sp>
    </p:spTree>
    <p:extLst>
      <p:ext uri="{BB962C8B-B14F-4D97-AF65-F5344CB8AC3E}">
        <p14:creationId xmlns:p14="http://schemas.microsoft.com/office/powerpoint/2010/main" val="3379820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700" dirty="0" smtClean="0"/>
              <a:t>Features of today’s self </a:t>
            </a:r>
            <a:r>
              <a:rPr lang="en-GB" sz="2700" dirty="0"/>
              <a:t>driving cars. </a:t>
            </a:r>
            <a:br>
              <a:rPr lang="en-GB" sz="2700" dirty="0"/>
            </a:br>
            <a:r>
              <a:rPr lang="en-GB" sz="1400" dirty="0">
                <a:hlinkClick r:id="rId2"/>
              </a:rPr>
              <a:t>http://</a:t>
            </a:r>
            <a:r>
              <a:rPr lang="en-GB" sz="1400" dirty="0" smtClean="0">
                <a:hlinkClick r:id="rId2"/>
              </a:rPr>
              <a:t>www.economist.com/blogs/economist-explains/2013/04/economist-explains-how-self-driving-car-works-driverless</a:t>
            </a:r>
            <a:r>
              <a:rPr lang="en-GB" sz="1400" dirty="0" smtClean="0"/>
              <a:t/>
            </a:r>
            <a:br>
              <a:rPr lang="en-GB" sz="1400" dirty="0" smtClean="0"/>
            </a:br>
            <a:r>
              <a:rPr lang="en-GB" sz="1400" dirty="0" smtClean="0"/>
              <a:t>how </a:t>
            </a:r>
            <a:r>
              <a:rPr lang="en-GB" sz="1400" dirty="0" err="1" smtClean="0"/>
              <a:t>sef</a:t>
            </a:r>
            <a:r>
              <a:rPr lang="en-GB" sz="1400" dirty="0" smtClean="0"/>
              <a:t> driving cars work </a:t>
            </a:r>
            <a:r>
              <a:rPr lang="en-GB" sz="2400" dirty="0" smtClean="0"/>
              <a:t> </a:t>
            </a:r>
            <a:endParaRPr lang="en-GB" sz="2400" dirty="0"/>
          </a:p>
        </p:txBody>
      </p:sp>
      <p:sp>
        <p:nvSpPr>
          <p:cNvPr id="3" name="Content Placeholder 2"/>
          <p:cNvSpPr>
            <a:spLocks noGrp="1"/>
          </p:cNvSpPr>
          <p:nvPr>
            <p:ph idx="1"/>
          </p:nvPr>
        </p:nvSpPr>
        <p:spPr/>
        <p:txBody>
          <a:bodyPr/>
          <a:lstStyle/>
          <a:p>
            <a:r>
              <a:rPr lang="en-GB" dirty="0"/>
              <a:t>reading signs </a:t>
            </a:r>
            <a:endParaRPr lang="en-GB" dirty="0" smtClean="0"/>
          </a:p>
          <a:p>
            <a:r>
              <a:rPr lang="en-GB" dirty="0" smtClean="0"/>
              <a:t>traffic </a:t>
            </a:r>
            <a:r>
              <a:rPr lang="en-GB" dirty="0"/>
              <a:t>lights </a:t>
            </a:r>
            <a:endParaRPr lang="en-GB" dirty="0" smtClean="0"/>
          </a:p>
          <a:p>
            <a:r>
              <a:rPr lang="en-GB" dirty="0" smtClean="0"/>
              <a:t>Identifying pedestrians</a:t>
            </a:r>
          </a:p>
          <a:p>
            <a:r>
              <a:rPr lang="en-GB" dirty="0"/>
              <a:t>Ultrasonic detectors provide more accurate mapping of the surroundings at short range</a:t>
            </a:r>
          </a:p>
        </p:txBody>
      </p:sp>
    </p:spTree>
    <p:extLst>
      <p:ext uri="{BB962C8B-B14F-4D97-AF65-F5344CB8AC3E}">
        <p14:creationId xmlns:p14="http://schemas.microsoft.com/office/powerpoint/2010/main" val="317902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en-GB" dirty="0" smtClean="0"/>
              <a:t>Genetic algorithm vs machine learning </a:t>
            </a:r>
            <a:endParaRPr lang="en-GB" dirty="0"/>
          </a:p>
        </p:txBody>
      </p:sp>
      <p:sp>
        <p:nvSpPr>
          <p:cNvPr id="3" name="Content Placeholder 2"/>
          <p:cNvSpPr>
            <a:spLocks noGrp="1"/>
          </p:cNvSpPr>
          <p:nvPr>
            <p:ph idx="1"/>
          </p:nvPr>
        </p:nvSpPr>
        <p:spPr>
          <a:xfrm>
            <a:off x="838200" y="1254125"/>
            <a:ext cx="9906000" cy="3584575"/>
          </a:xfrm>
        </p:spPr>
        <p:txBody>
          <a:bodyPr>
            <a:normAutofit/>
          </a:bodyPr>
          <a:lstStyle/>
          <a:p>
            <a:r>
              <a:rPr lang="en-GB" sz="1400" dirty="0">
                <a:hlinkClick r:id="rId2"/>
              </a:rPr>
              <a:t>https://</a:t>
            </a:r>
            <a:r>
              <a:rPr lang="en-GB" sz="1400" dirty="0" smtClean="0">
                <a:hlinkClick r:id="rId2"/>
              </a:rPr>
              <a:t>en.wikipedia.org/wiki/Evolutionary_algorithm</a:t>
            </a:r>
            <a:endParaRPr lang="en-GB" sz="1400" dirty="0" smtClean="0"/>
          </a:p>
          <a:p>
            <a:r>
              <a:rPr lang="en-GB" sz="1200" b="1" dirty="0" smtClean="0"/>
              <a:t>What is the difference between genetic algorithms for approximation and modelling vs artificial neural networks - </a:t>
            </a:r>
            <a:r>
              <a:rPr lang="en-GB" sz="1200" dirty="0">
                <a:hlinkClick r:id="rId3"/>
              </a:rPr>
              <a:t>https://www.quora.com/What-is-the-difference-between-genetic-algorithms-and-artificial-neural-networks</a:t>
            </a:r>
            <a:r>
              <a:rPr lang="en-GB" sz="1200" dirty="0"/>
              <a:t> </a:t>
            </a:r>
          </a:p>
          <a:p>
            <a:r>
              <a:rPr lang="en-GB" sz="1200" dirty="0" smtClean="0"/>
              <a:t>Artificial intelligence – Initial approach was to use genetic algorithms which is a type of “evolution algorithms”, to which are  optimisation </a:t>
            </a:r>
            <a:r>
              <a:rPr lang="en-GB" sz="1200" dirty="0" err="1" smtClean="0"/>
              <a:t>algoritm</a:t>
            </a:r>
            <a:r>
              <a:rPr lang="en-GB" sz="1200" dirty="0" smtClean="0"/>
              <a:t> based on sensor data from ultrasonic sensors. This mimics some </a:t>
            </a:r>
            <a:r>
              <a:rPr lang="en-GB" sz="1200" dirty="0" err="1" smtClean="0"/>
              <a:t>functios</a:t>
            </a:r>
            <a:r>
              <a:rPr lang="en-GB" sz="1200" dirty="0" smtClean="0"/>
              <a:t> of what a self driving car can do. </a:t>
            </a:r>
          </a:p>
          <a:p>
            <a:r>
              <a:rPr lang="en-GB" sz="1200" dirty="0" smtClean="0"/>
              <a:t>Results worked well in approximating solution based on knowing the parameters of the given environment. This algorithm is used to model and mimic functions of a car such as in a convoy on a motorway following an object (car) that is directly in front of it. </a:t>
            </a:r>
          </a:p>
          <a:p>
            <a:r>
              <a:rPr lang="en-GB" sz="1200" dirty="0" smtClean="0"/>
              <a:t>Artificial neural network is a type of machine learning technique inspire by how the </a:t>
            </a:r>
            <a:r>
              <a:rPr lang="en-GB" sz="1200" dirty="0" err="1" smtClean="0"/>
              <a:t>the</a:t>
            </a:r>
            <a:r>
              <a:rPr lang="en-GB" sz="1200" dirty="0" smtClean="0"/>
              <a:t> biological brain processes signals using </a:t>
            </a:r>
            <a:r>
              <a:rPr lang="en-GB" sz="1200" dirty="0" err="1" smtClean="0"/>
              <a:t>nerons</a:t>
            </a:r>
            <a:r>
              <a:rPr lang="en-GB" sz="1200" dirty="0" smtClean="0"/>
              <a:t>. Neural </a:t>
            </a:r>
            <a:r>
              <a:rPr lang="en-GB" sz="1200" dirty="0" err="1" smtClean="0"/>
              <a:t>netowors</a:t>
            </a:r>
            <a:r>
              <a:rPr lang="en-GB" sz="1200" dirty="0" smtClean="0"/>
              <a:t> have successfully been implemented in areas for speech recognition and computer vision problems.</a:t>
            </a:r>
          </a:p>
          <a:p>
            <a:r>
              <a:rPr lang="en-GB" sz="1200" b="1" u="sng" dirty="0" smtClean="0">
                <a:solidFill>
                  <a:srgbClr val="FF0000"/>
                </a:solidFill>
              </a:rPr>
              <a:t>Problems facing genetic algorithms.</a:t>
            </a:r>
            <a:r>
              <a:rPr lang="en-GB" sz="1200" dirty="0" smtClean="0"/>
              <a:t> Genetic algorithms don’t scale well with automating complex tasks which require more human intelligence in environments such as speech recognition or diagnosing diseases or self-driving vehicles</a:t>
            </a:r>
            <a:r>
              <a:rPr lang="en-GB" sz="1200" dirty="0"/>
              <a:t>. Neural Network approach is something that has existed for decades however Recent progress in computational technology means we are able to process better machine learning algorithms to simulate how a biologically inspired computing technology. </a:t>
            </a:r>
          </a:p>
          <a:p>
            <a:r>
              <a:rPr lang="en-GB" sz="1200" dirty="0" smtClean="0"/>
              <a:t>Today </a:t>
            </a:r>
            <a:r>
              <a:rPr lang="en-GB" sz="1200" dirty="0" err="1" smtClean="0"/>
              <a:t>agoogle’s</a:t>
            </a:r>
            <a:r>
              <a:rPr lang="en-GB" sz="1200" dirty="0" smtClean="0"/>
              <a:t> deep neural network algorithms are capable of learning to play games by itself. </a:t>
            </a:r>
          </a:p>
          <a:p>
            <a:r>
              <a:rPr lang="en-GB" sz="1200" dirty="0" smtClean="0"/>
              <a:t>With genetic algorithm the conditions have to be perfect and precise. The software is merely carrying out a set of instructions. However </a:t>
            </a:r>
          </a:p>
          <a:p>
            <a:endParaRPr lang="en-GB" sz="1200" dirty="0"/>
          </a:p>
        </p:txBody>
      </p:sp>
      <p:sp>
        <p:nvSpPr>
          <p:cNvPr id="5" name="TextBox 4"/>
          <p:cNvSpPr txBox="1"/>
          <p:nvPr/>
        </p:nvSpPr>
        <p:spPr>
          <a:xfrm>
            <a:off x="1574800" y="5410200"/>
            <a:ext cx="3073400" cy="1200329"/>
          </a:xfrm>
          <a:prstGeom prst="rect">
            <a:avLst/>
          </a:prstGeom>
          <a:noFill/>
        </p:spPr>
        <p:txBody>
          <a:bodyPr wrap="square" rtlCol="0">
            <a:spAutoFit/>
          </a:bodyPr>
          <a:lstStyle/>
          <a:p>
            <a:r>
              <a:rPr lang="en-GB" dirty="0" smtClean="0"/>
              <a:t>Genetic algorithm is used to find exact approximations and </a:t>
            </a:r>
            <a:r>
              <a:rPr lang="en-GB" dirty="0" err="1" smtClean="0"/>
              <a:t>and</a:t>
            </a:r>
            <a:r>
              <a:rPr lang="en-GB" dirty="0"/>
              <a:t> </a:t>
            </a:r>
            <a:r>
              <a:rPr lang="en-GB" dirty="0" smtClean="0"/>
              <a:t>can be optimised to fit a model </a:t>
            </a:r>
            <a:endParaRPr lang="en-GB" dirty="0"/>
          </a:p>
        </p:txBody>
      </p:sp>
      <p:sp>
        <p:nvSpPr>
          <p:cNvPr id="6" name="TextBox 5"/>
          <p:cNvSpPr txBox="1"/>
          <p:nvPr/>
        </p:nvSpPr>
        <p:spPr>
          <a:xfrm>
            <a:off x="6756400" y="5410199"/>
            <a:ext cx="3073400" cy="1477328"/>
          </a:xfrm>
          <a:prstGeom prst="rect">
            <a:avLst/>
          </a:prstGeom>
          <a:noFill/>
        </p:spPr>
        <p:txBody>
          <a:bodyPr wrap="square" rtlCol="0">
            <a:spAutoFit/>
          </a:bodyPr>
          <a:lstStyle/>
          <a:p>
            <a:r>
              <a:rPr lang="en-GB" dirty="0" smtClean="0"/>
              <a:t>Supervised machine learning takes </a:t>
            </a:r>
            <a:r>
              <a:rPr lang="en-GB" b="1" dirty="0" smtClean="0"/>
              <a:t>input </a:t>
            </a:r>
            <a:r>
              <a:rPr lang="en-GB" dirty="0" smtClean="0"/>
              <a:t>and </a:t>
            </a:r>
            <a:r>
              <a:rPr lang="en-GB" b="1" dirty="0" smtClean="0"/>
              <a:t>output </a:t>
            </a:r>
            <a:r>
              <a:rPr lang="en-GB" dirty="0" smtClean="0"/>
              <a:t>to find patterns.</a:t>
            </a:r>
          </a:p>
          <a:p>
            <a:r>
              <a:rPr lang="en-GB" dirty="0" smtClean="0"/>
              <a:t>Takes data and uses neural network to sort data.</a:t>
            </a:r>
            <a:endParaRPr lang="en-GB" dirty="0"/>
          </a:p>
        </p:txBody>
      </p:sp>
    </p:spTree>
    <p:extLst>
      <p:ext uri="{BB962C8B-B14F-4D97-AF65-F5344CB8AC3E}">
        <p14:creationId xmlns:p14="http://schemas.microsoft.com/office/powerpoint/2010/main" val="1322511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approaches to machine learning</a:t>
            </a:r>
            <a:endParaRPr lang="en-GB" dirty="0"/>
          </a:p>
        </p:txBody>
      </p:sp>
      <p:sp>
        <p:nvSpPr>
          <p:cNvPr id="3" name="Content Placeholder 2"/>
          <p:cNvSpPr>
            <a:spLocks noGrp="1"/>
          </p:cNvSpPr>
          <p:nvPr>
            <p:ph idx="1"/>
          </p:nvPr>
        </p:nvSpPr>
        <p:spPr/>
        <p:txBody>
          <a:bodyPr/>
          <a:lstStyle/>
          <a:p>
            <a:r>
              <a:rPr lang="en-GB" sz="1400" dirty="0">
                <a:hlinkClick r:id="rId2"/>
              </a:rPr>
              <a:t>https://</a:t>
            </a:r>
            <a:r>
              <a:rPr lang="en-GB" sz="1400" dirty="0" smtClean="0">
                <a:hlinkClick r:id="rId2"/>
              </a:rPr>
              <a:t>stats.stackexchange.com/questions/144154/supervised-learning-unsupervised-learning-and-reinforcement-learning-workflow</a:t>
            </a:r>
            <a:endParaRPr lang="en-GB" sz="1400" dirty="0" smtClean="0"/>
          </a:p>
          <a:p>
            <a:r>
              <a:rPr lang="en-GB" sz="1400" dirty="0">
                <a:hlinkClick r:id="rId3"/>
              </a:rPr>
              <a:t>http://www.techworld.com/big-data/why-does-google-need-deep-neural-network-deep-learning-3623340</a:t>
            </a:r>
            <a:r>
              <a:rPr lang="en-GB" sz="1400" dirty="0" smtClean="0">
                <a:hlinkClick r:id="rId3"/>
              </a:rPr>
              <a:t>/</a:t>
            </a:r>
            <a:endParaRPr lang="en-GB" sz="900" dirty="0" smtClean="0"/>
          </a:p>
          <a:p>
            <a:r>
              <a:rPr lang="en-GB" sz="1400" dirty="0">
                <a:hlinkClick r:id="rId4"/>
              </a:rPr>
              <a:t>https://www.forbes.com/sites/bernardmarr/2016/12/08/what-is-the-difference-between-deep-learning-machine-learning-and-ai/3/#</a:t>
            </a:r>
            <a:r>
              <a:rPr lang="en-GB" sz="1400" dirty="0" smtClean="0">
                <a:hlinkClick r:id="rId4"/>
              </a:rPr>
              <a:t>9b2de6d58344</a:t>
            </a:r>
            <a:endParaRPr lang="en-GB" sz="1400" dirty="0" smtClean="0"/>
          </a:p>
          <a:p>
            <a:endParaRPr lang="en-GB" sz="1400" dirty="0"/>
          </a:p>
        </p:txBody>
      </p:sp>
      <p:pic>
        <p:nvPicPr>
          <p:cNvPr id="4098" name="Picture 2" descr="https://i.gyazo.com/a5470b04ffbc47e9b53fb2c8f4e96b6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027906"/>
            <a:ext cx="6810375"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8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 selection</a:t>
            </a:r>
            <a:endParaRPr lang="en-GB" dirty="0"/>
          </a:p>
        </p:txBody>
      </p:sp>
      <p:sp>
        <p:nvSpPr>
          <p:cNvPr id="3" name="Content Placeholder 2"/>
          <p:cNvSpPr>
            <a:spLocks noGrp="1"/>
          </p:cNvSpPr>
          <p:nvPr>
            <p:ph idx="1"/>
          </p:nvPr>
        </p:nvSpPr>
        <p:spPr/>
        <p:txBody>
          <a:bodyPr/>
          <a:lstStyle/>
          <a:p>
            <a:r>
              <a:rPr lang="en-GB" dirty="0" smtClean="0"/>
              <a:t>Supervised machine learning algorithm</a:t>
            </a:r>
          </a:p>
          <a:p>
            <a:r>
              <a:rPr lang="en-GB" dirty="0" smtClean="0"/>
              <a:t>Feed forward artificial neural network </a:t>
            </a:r>
          </a:p>
          <a:p>
            <a:r>
              <a:rPr lang="en-GB" dirty="0" smtClean="0"/>
              <a:t>1 hidden layer </a:t>
            </a:r>
          </a:p>
          <a:p>
            <a:endParaRPr lang="en-GB" dirty="0" smtClean="0"/>
          </a:p>
          <a:p>
            <a:endParaRPr lang="en-GB" dirty="0"/>
          </a:p>
          <a:p>
            <a:r>
              <a:rPr lang="en-GB" dirty="0">
                <a:hlinkClick r:id="rId2"/>
              </a:rPr>
              <a:t>https://</a:t>
            </a:r>
            <a:r>
              <a:rPr lang="en-GB" dirty="0" smtClean="0">
                <a:hlinkClick r:id="rId2"/>
              </a:rPr>
              <a:t>en.wikipedia.org/wiki/Artificial_neural_network</a:t>
            </a:r>
            <a:endParaRPr lang="en-GB" dirty="0" smtClean="0"/>
          </a:p>
          <a:p>
            <a:r>
              <a:rPr lang="en-GB" dirty="0">
                <a:hlinkClick r:id="rId3"/>
              </a:rPr>
              <a:t>https://</a:t>
            </a:r>
            <a:r>
              <a:rPr lang="en-GB" dirty="0" smtClean="0">
                <a:hlinkClick r:id="rId3"/>
              </a:rPr>
              <a:t>en.wikipedia.org/wiki/Feedforward_neural_network</a:t>
            </a:r>
            <a:endParaRPr lang="en-GB" dirty="0" smtClean="0"/>
          </a:p>
          <a:p>
            <a:endParaRPr lang="en-GB" dirty="0"/>
          </a:p>
        </p:txBody>
      </p:sp>
    </p:spTree>
    <p:extLst>
      <p:ext uri="{BB962C8B-B14F-4D97-AF65-F5344CB8AC3E}">
        <p14:creationId xmlns:p14="http://schemas.microsoft.com/office/powerpoint/2010/main" val="282933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supervised machine learning works - </a:t>
            </a:r>
            <a:endParaRPr lang="en-GB" dirty="0"/>
          </a:p>
        </p:txBody>
      </p:sp>
      <p:sp>
        <p:nvSpPr>
          <p:cNvPr id="3" name="Content Placeholder 2"/>
          <p:cNvSpPr>
            <a:spLocks noGrp="1"/>
          </p:cNvSpPr>
          <p:nvPr>
            <p:ph idx="1"/>
          </p:nvPr>
        </p:nvSpPr>
        <p:spPr/>
        <p:txBody>
          <a:bodyPr/>
          <a:lstStyle/>
          <a:p>
            <a:r>
              <a:rPr lang="en-GB" dirty="0" err="1" smtClean="0"/>
              <a:t>Udacity</a:t>
            </a:r>
            <a:r>
              <a:rPr lang="en-GB" dirty="0" smtClean="0"/>
              <a:t> course </a:t>
            </a:r>
            <a:r>
              <a:rPr lang="en-GB" dirty="0" err="1" smtClean="0"/>
              <a:t>onneral</a:t>
            </a:r>
            <a:r>
              <a:rPr lang="en-GB" dirty="0" smtClean="0"/>
              <a:t> nets </a:t>
            </a:r>
            <a:r>
              <a:rPr lang="en-GB" sz="1800" dirty="0">
                <a:hlinkClick r:id="rId2"/>
              </a:rPr>
              <a:t>https://www.youtube.com/playlist?list=PLCYjDrbXmogriIF6R9Lu0u0UvgqXq3NBn</a:t>
            </a:r>
            <a:endParaRPr lang="en-GB" sz="1800" dirty="0"/>
          </a:p>
          <a:p>
            <a:r>
              <a:rPr lang="en-GB" dirty="0" err="1" smtClean="0"/>
              <a:t>Udemy</a:t>
            </a:r>
            <a:r>
              <a:rPr lang="en-GB" dirty="0" smtClean="0"/>
              <a:t> course on neural nets</a:t>
            </a:r>
          </a:p>
          <a:p>
            <a:r>
              <a:rPr lang="en-GB" dirty="0" smtClean="0"/>
              <a:t>Make your own neural net – </a:t>
            </a:r>
            <a:r>
              <a:rPr lang="en-GB" dirty="0" err="1" smtClean="0"/>
              <a:t>tariq</a:t>
            </a:r>
            <a:r>
              <a:rPr lang="en-GB" dirty="0" smtClean="0"/>
              <a:t>. </a:t>
            </a:r>
            <a:endParaRPr lang="en-GB" dirty="0"/>
          </a:p>
        </p:txBody>
      </p:sp>
    </p:spTree>
    <p:extLst>
      <p:ext uri="{BB962C8B-B14F-4D97-AF65-F5344CB8AC3E}">
        <p14:creationId xmlns:p14="http://schemas.microsoft.com/office/powerpoint/2010/main" val="409786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 propagation – form of gradient descent</a:t>
            </a:r>
            <a:endParaRPr lang="en-GB" dirty="0"/>
          </a:p>
        </p:txBody>
      </p:sp>
      <p:sp>
        <p:nvSpPr>
          <p:cNvPr id="3" name="Content Placeholder 2"/>
          <p:cNvSpPr>
            <a:spLocks noGrp="1"/>
          </p:cNvSpPr>
          <p:nvPr>
            <p:ph idx="1"/>
          </p:nvPr>
        </p:nvSpPr>
        <p:spPr/>
        <p:txBody>
          <a:bodyPr/>
          <a:lstStyle/>
          <a:p>
            <a:r>
              <a:rPr lang="en-GB" dirty="0" smtClean="0"/>
              <a:t>back</a:t>
            </a:r>
            <a:endParaRPr lang="en-GB" dirty="0"/>
          </a:p>
        </p:txBody>
      </p:sp>
    </p:spTree>
    <p:extLst>
      <p:ext uri="{BB962C8B-B14F-4D97-AF65-F5344CB8AC3E}">
        <p14:creationId xmlns:p14="http://schemas.microsoft.com/office/powerpoint/2010/main" val="1627275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2734</TotalTime>
  <Words>1737</Words>
  <Application>Microsoft Office PowerPoint</Application>
  <PresentationFormat>Widescreen</PresentationFormat>
  <Paragraphs>152</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Wingdings</vt:lpstr>
      <vt:lpstr>Office Theme</vt:lpstr>
      <vt:lpstr>PowerPoint Presentation</vt:lpstr>
      <vt:lpstr>How self driving cars work in one picture</vt:lpstr>
      <vt:lpstr>How self driving car works with slam </vt:lpstr>
      <vt:lpstr>Features of today’s self driving cars.  http://www.economist.com/blogs/economist-explains/2013/04/economist-explains-how-self-driving-car-works-driverless how sef driving cars work  </vt:lpstr>
      <vt:lpstr>Genetic algorithm vs machine learning </vt:lpstr>
      <vt:lpstr>Different approaches to machine learning</vt:lpstr>
      <vt:lpstr>Machine learning selection</vt:lpstr>
      <vt:lpstr>How supervised machine learning works - </vt:lpstr>
      <vt:lpstr>Back propagation – form of gradient descent</vt:lpstr>
      <vt:lpstr>CURRENT SELF DRIVING CARS </vt:lpstr>
      <vt:lpstr>Nvidia video on how its BB8  AI car drives</vt:lpstr>
      <vt:lpstr>GOOGLE self-driving car</vt:lpstr>
      <vt:lpstr>How George hottz built a self driving car in his garage.  https://www.youtube.com/watch?v=w8PR5wKT9VA </vt:lpstr>
      <vt:lpstr>Build a Self Driving Car in 5 Min - Fresh Machine Learning #6 - https://www.youtube.com/watch?v=hBedCdzCoWM&amp;t=123s </vt:lpstr>
      <vt:lpstr>Build a Self Driving Car in 5 Min - Fresh Machine Learning #6 - https://www.youtube.com/watch?v=hBedCdzCoWM&amp;t=123s </vt:lpstr>
      <vt:lpstr>METHODOLOGY –  HOW MY RC CAR SELF DRIVES</vt:lpstr>
      <vt:lpstr>Neural network layout</vt:lpstr>
      <vt:lpstr>Hardware of  the system </vt:lpstr>
      <vt:lpstr>Motor driver wiring to car </vt:lpstr>
      <vt:lpstr>SOFTWARE</vt:lpstr>
      <vt:lpstr>Pygame </vt:lpstr>
      <vt:lpstr>Streaming camera pi to laptop via sockets  </vt:lpstr>
      <vt:lpstr>PowerPoint Presentation</vt:lpstr>
      <vt:lpstr>PowerPoint Presentation</vt:lpstr>
      <vt:lpstr>REASEACH TOPCIS </vt:lpstr>
      <vt:lpstr>Udemy computer vision </vt:lpstr>
      <vt:lpstr>PowerPoint Presentation</vt:lpstr>
      <vt:lpstr>Client server connection </vt:lpstr>
      <vt:lpstr>Training neural network using MLP in opencv  http://docs.opencv.org/2.4/modules/ml/doc/neural_networks.html# this is the guide on how to use ANN functions in opencv </vt:lpstr>
      <vt:lpstr>Maths behind how neural network works </vt:lpstr>
      <vt:lpstr>Scenarios for the VIVA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self driving cars work in one picture</dc:title>
  <dc:creator>Kwaku Ankobia</dc:creator>
  <cp:lastModifiedBy>Kwaku Ankobia</cp:lastModifiedBy>
  <cp:revision>43</cp:revision>
  <dcterms:created xsi:type="dcterms:W3CDTF">2017-04-27T16:09:56Z</dcterms:created>
  <dcterms:modified xsi:type="dcterms:W3CDTF">2017-05-01T19:46:38Z</dcterms:modified>
</cp:coreProperties>
</file>