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6" r:id="rId3"/>
    <p:sldId id="287" r:id="rId4"/>
    <p:sldId id="301" r:id="rId5"/>
    <p:sldId id="288" r:id="rId6"/>
    <p:sldId id="289" r:id="rId7"/>
    <p:sldId id="290" r:id="rId8"/>
    <p:sldId id="291" r:id="rId9"/>
    <p:sldId id="292" r:id="rId10"/>
    <p:sldId id="293" r:id="rId11"/>
    <p:sldId id="294" r:id="rId12"/>
    <p:sldId id="295" r:id="rId13"/>
    <p:sldId id="296" r:id="rId14"/>
    <p:sldId id="297" r:id="rId15"/>
    <p:sldId id="302" r:id="rId16"/>
    <p:sldId id="298" r:id="rId17"/>
    <p:sldId id="303" r:id="rId18"/>
    <p:sldId id="299" r:id="rId19"/>
    <p:sldId id="306" r:id="rId20"/>
    <p:sldId id="300" r:id="rId21"/>
    <p:sldId id="304" r:id="rId22"/>
    <p:sldId id="307" r:id="rId23"/>
    <p:sldId id="305"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9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81000" y="6245352"/>
            <a:ext cx="954024" cy="274320"/>
          </a:xfrm>
          <a:prstGeom prst="rect">
            <a:avLst/>
          </a:prstGeom>
        </p:spPr>
      </p:pic>
      <p:sp>
        <p:nvSpPr>
          <p:cNvPr id="17" name="bg object 17"/>
          <p:cNvSpPr/>
          <p:nvPr/>
        </p:nvSpPr>
        <p:spPr>
          <a:xfrm>
            <a:off x="361188" y="1758695"/>
            <a:ext cx="11265535" cy="3055620"/>
          </a:xfrm>
          <a:custGeom>
            <a:avLst/>
            <a:gdLst/>
            <a:ahLst/>
            <a:cxnLst/>
            <a:rect l="l" t="t" r="r" b="b"/>
            <a:pathLst>
              <a:path w="11265535" h="3055620">
                <a:moveTo>
                  <a:pt x="0" y="3055620"/>
                </a:moveTo>
                <a:lnTo>
                  <a:pt x="11265408" y="3055620"/>
                </a:lnTo>
                <a:lnTo>
                  <a:pt x="11265408" y="0"/>
                </a:lnTo>
                <a:lnTo>
                  <a:pt x="0" y="0"/>
                </a:lnTo>
                <a:lnTo>
                  <a:pt x="0" y="3055620"/>
                </a:lnTo>
                <a:close/>
              </a:path>
            </a:pathLst>
          </a:custGeom>
          <a:ln w="57150">
            <a:solidFill>
              <a:srgbClr val="7EF8E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5572" y="844296"/>
            <a:ext cx="685800" cy="55244"/>
          </a:xfrm>
          <a:custGeom>
            <a:avLst/>
            <a:gdLst/>
            <a:ahLst/>
            <a:cxnLst/>
            <a:rect l="l" t="t" r="r" b="b"/>
            <a:pathLst>
              <a:path w="685800" h="55244">
                <a:moveTo>
                  <a:pt x="685800" y="0"/>
                </a:moveTo>
                <a:lnTo>
                  <a:pt x="0" y="0"/>
                </a:lnTo>
                <a:lnTo>
                  <a:pt x="0" y="54863"/>
                </a:lnTo>
                <a:lnTo>
                  <a:pt x="685800" y="54863"/>
                </a:lnTo>
                <a:lnTo>
                  <a:pt x="685800" y="0"/>
                </a:lnTo>
                <a:close/>
              </a:path>
            </a:pathLst>
          </a:custGeom>
          <a:solidFill>
            <a:srgbClr val="00A982"/>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381000" y="6245352"/>
            <a:ext cx="954024" cy="274320"/>
          </a:xfrm>
          <a:prstGeom prst="rect">
            <a:avLst/>
          </a:prstGeom>
        </p:spPr>
      </p:pic>
      <p:sp>
        <p:nvSpPr>
          <p:cNvPr id="2" name="Holder 2"/>
          <p:cNvSpPr>
            <a:spLocks noGrp="1"/>
          </p:cNvSpPr>
          <p:nvPr>
            <p:ph type="title"/>
          </p:nvPr>
        </p:nvSpPr>
        <p:spPr>
          <a:xfrm>
            <a:off x="659383" y="2172461"/>
            <a:ext cx="10873232" cy="2129154"/>
          </a:xfrm>
          <a:prstGeom prst="rect">
            <a:avLst/>
          </a:prstGeom>
        </p:spPr>
        <p:txBody>
          <a:bodyPr wrap="square" lIns="0" tIns="0" rIns="0" bIns="0">
            <a:spAutoFit/>
          </a:bodyPr>
          <a:lstStyle>
            <a:lvl1pPr>
              <a:defRPr sz="3000" b="0"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sribharath.doopati@hpe.com"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265B8-F613-D0A4-C5D1-F98DEEF89982}"/>
              </a:ext>
            </a:extLst>
          </p:cNvPr>
          <p:cNvSpPr txBox="1"/>
          <p:nvPr/>
        </p:nvSpPr>
        <p:spPr>
          <a:xfrm>
            <a:off x="457200" y="2590800"/>
            <a:ext cx="6032421" cy="584775"/>
          </a:xfrm>
          <a:prstGeom prst="rect">
            <a:avLst/>
          </a:prstGeom>
          <a:noFill/>
        </p:spPr>
        <p:txBody>
          <a:bodyPr wrap="none" rtlCol="0">
            <a:spAutoFit/>
          </a:bodyPr>
          <a:lstStyle/>
          <a:p>
            <a:r>
              <a:rPr lang="en-US" sz="3200" b="1" dirty="0">
                <a:solidFill>
                  <a:schemeClr val="bg1"/>
                </a:solidFill>
                <a:latin typeface="Poppins" panose="00000500000000000000" pitchFamily="2" charset="0"/>
                <a:cs typeface="Poppins" panose="00000500000000000000" pitchFamily="2" charset="0"/>
              </a:rPr>
              <a:t>AI Powered Log Parsing Tool</a:t>
            </a:r>
          </a:p>
        </p:txBody>
      </p:sp>
      <p:sp>
        <p:nvSpPr>
          <p:cNvPr id="6" name="TextBox 5">
            <a:extLst>
              <a:ext uri="{FF2B5EF4-FFF2-40B4-BE49-F238E27FC236}">
                <a16:creationId xmlns:a16="http://schemas.microsoft.com/office/drawing/2014/main" id="{D59A9CA1-61EC-7B6E-9426-07D6D2786836}"/>
              </a:ext>
            </a:extLst>
          </p:cNvPr>
          <p:cNvSpPr txBox="1"/>
          <p:nvPr/>
        </p:nvSpPr>
        <p:spPr>
          <a:xfrm>
            <a:off x="457200" y="2006025"/>
            <a:ext cx="2191626" cy="461665"/>
          </a:xfrm>
          <a:prstGeom prst="rect">
            <a:avLst/>
          </a:prstGeom>
          <a:noFill/>
        </p:spPr>
        <p:txBody>
          <a:bodyPr wrap="none" rtlCol="0">
            <a:spAutoFit/>
          </a:bodyPr>
          <a:lstStyle/>
          <a:p>
            <a:r>
              <a:rPr lang="en-US" sz="2400" b="1" dirty="0">
                <a:solidFill>
                  <a:schemeClr val="bg1"/>
                </a:solidFill>
                <a:latin typeface="Poppins" panose="00000500000000000000" pitchFamily="2" charset="0"/>
                <a:cs typeface="Poppins" panose="00000500000000000000" pitchFamily="2" charset="0"/>
              </a:rPr>
              <a:t>Project Title: </a:t>
            </a:r>
          </a:p>
        </p:txBody>
      </p:sp>
      <p:sp>
        <p:nvSpPr>
          <p:cNvPr id="7" name="TextBox 6">
            <a:extLst>
              <a:ext uri="{FF2B5EF4-FFF2-40B4-BE49-F238E27FC236}">
                <a16:creationId xmlns:a16="http://schemas.microsoft.com/office/drawing/2014/main" id="{357F5DC6-C1B4-92B8-B813-D578E73C9DA2}"/>
              </a:ext>
            </a:extLst>
          </p:cNvPr>
          <p:cNvSpPr txBox="1"/>
          <p:nvPr/>
        </p:nvSpPr>
        <p:spPr>
          <a:xfrm>
            <a:off x="495300" y="4038600"/>
            <a:ext cx="1851789" cy="461665"/>
          </a:xfrm>
          <a:prstGeom prst="rect">
            <a:avLst/>
          </a:prstGeom>
          <a:noFill/>
        </p:spPr>
        <p:txBody>
          <a:bodyPr wrap="none" rtlCol="0">
            <a:spAutoFit/>
          </a:bodyPr>
          <a:lstStyle/>
          <a:p>
            <a:r>
              <a:rPr lang="en-US" sz="2400" b="1" dirty="0">
                <a:solidFill>
                  <a:schemeClr val="bg1"/>
                </a:solidFill>
                <a:latin typeface="Poppins" panose="00000500000000000000" pitchFamily="2" charset="0"/>
                <a:cs typeface="Poppins" panose="00000500000000000000" pitchFamily="2" charset="0"/>
              </a:rPr>
              <a:t>Objective: </a:t>
            </a:r>
          </a:p>
        </p:txBody>
      </p:sp>
      <p:sp>
        <p:nvSpPr>
          <p:cNvPr id="12" name="TextBox 11">
            <a:extLst>
              <a:ext uri="{FF2B5EF4-FFF2-40B4-BE49-F238E27FC236}">
                <a16:creationId xmlns:a16="http://schemas.microsoft.com/office/drawing/2014/main" id="{D1C747D3-D9FC-D6D8-693F-DF67D46B0742}"/>
              </a:ext>
            </a:extLst>
          </p:cNvPr>
          <p:cNvSpPr txBox="1"/>
          <p:nvPr/>
        </p:nvSpPr>
        <p:spPr>
          <a:xfrm>
            <a:off x="495300" y="4648200"/>
            <a:ext cx="5448300" cy="1477328"/>
          </a:xfrm>
          <a:prstGeom prst="rect">
            <a:avLst/>
          </a:prstGeom>
          <a:noFill/>
        </p:spPr>
        <p:txBody>
          <a:bodyPr wrap="square">
            <a:spAutoFit/>
          </a:bodyPr>
          <a:lstStyle/>
          <a:p>
            <a:pPr algn="just"/>
            <a:r>
              <a:rPr lang="en-US" dirty="0">
                <a:solidFill>
                  <a:schemeClr val="bg1"/>
                </a:solidFill>
                <a:latin typeface="Poppins" panose="00000500000000000000" pitchFamily="2" charset="0"/>
                <a:cs typeface="Poppins" panose="00000500000000000000" pitchFamily="2" charset="0"/>
              </a:rPr>
              <a:t>To develop a robust AI-powered solution that utilizes LLMs to parse device logs, identify patterns and anomalies, and provide actionable insights to diagnose network issues.</a:t>
            </a:r>
          </a:p>
        </p:txBody>
      </p:sp>
      <p:sp>
        <p:nvSpPr>
          <p:cNvPr id="13" name="TextBox 12">
            <a:extLst>
              <a:ext uri="{FF2B5EF4-FFF2-40B4-BE49-F238E27FC236}">
                <a16:creationId xmlns:a16="http://schemas.microsoft.com/office/drawing/2014/main" id="{37004B4C-7B21-D57E-6B7A-3105A21E1EF3}"/>
              </a:ext>
            </a:extLst>
          </p:cNvPr>
          <p:cNvSpPr txBox="1"/>
          <p:nvPr/>
        </p:nvSpPr>
        <p:spPr>
          <a:xfrm>
            <a:off x="10418805" y="6227408"/>
            <a:ext cx="1563248" cy="461665"/>
          </a:xfrm>
          <a:prstGeom prst="rect">
            <a:avLst/>
          </a:prstGeom>
          <a:noFill/>
        </p:spPr>
        <p:txBody>
          <a:bodyPr wrap="none" rtlCol="0">
            <a:spAutoFit/>
          </a:bodyPr>
          <a:lstStyle/>
          <a:p>
            <a:r>
              <a:rPr lang="en-US" sz="2400" b="1" dirty="0">
                <a:solidFill>
                  <a:schemeClr val="bg1"/>
                </a:solidFill>
                <a:latin typeface="Poppins" panose="00000500000000000000" pitchFamily="2" charset="0"/>
                <a:cs typeface="Poppins" panose="00000500000000000000" pitchFamily="2" charset="0"/>
              </a:rPr>
              <a:t>Team 04</a:t>
            </a:r>
          </a:p>
        </p:txBody>
      </p:sp>
      <p:pic>
        <p:nvPicPr>
          <p:cNvPr id="15" name="Picture 14">
            <a:extLst>
              <a:ext uri="{FF2B5EF4-FFF2-40B4-BE49-F238E27FC236}">
                <a16:creationId xmlns:a16="http://schemas.microsoft.com/office/drawing/2014/main" id="{DF0D512C-47E6-6ABC-487F-3D5A3E9876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C4391-D52C-028A-163D-AFF1AC207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0727" y="2057400"/>
            <a:ext cx="5330546" cy="3941067"/>
          </a:xfrm>
          <a:prstGeom prst="rect">
            <a:avLst/>
          </a:prstGeom>
        </p:spPr>
      </p:pic>
      <p:sp>
        <p:nvSpPr>
          <p:cNvPr id="5" name="TextBox 4">
            <a:extLst>
              <a:ext uri="{FF2B5EF4-FFF2-40B4-BE49-F238E27FC236}">
                <a16:creationId xmlns:a16="http://schemas.microsoft.com/office/drawing/2014/main" id="{C26FD976-DB93-4959-0FA6-A6B10DD06A18}"/>
              </a:ext>
            </a:extLst>
          </p:cNvPr>
          <p:cNvSpPr txBox="1"/>
          <p:nvPr/>
        </p:nvSpPr>
        <p:spPr>
          <a:xfrm>
            <a:off x="381000" y="1085788"/>
            <a:ext cx="10744200" cy="468590"/>
          </a:xfrm>
          <a:prstGeom prst="rect">
            <a:avLst/>
          </a:prstGeom>
          <a:noFill/>
        </p:spPr>
        <p:txBody>
          <a:bodyPr wrap="square">
            <a:spAutoFit/>
          </a:bodyPr>
          <a:lstStyle/>
          <a:p>
            <a:pPr marL="342900" indent="-342900">
              <a:lnSpc>
                <a:spcPct val="150000"/>
              </a:lnSpc>
              <a:buClr>
                <a:srgbClr val="01A982"/>
              </a:buClr>
              <a:buFont typeface="+mj-lt"/>
              <a:buAutoNum type="arabicPeriod" startAt="5"/>
            </a:pPr>
            <a:r>
              <a:rPr lang="en-US" b="1" dirty="0">
                <a:latin typeface="Poppins" panose="00000500000000000000" pitchFamily="2" charset="0"/>
                <a:cs typeface="Poppins" panose="00000500000000000000" pitchFamily="2" charset="0"/>
              </a:rPr>
              <a:t>Configure a Llama3-70B-8192, a Llama 3 model, as the generative model. </a:t>
            </a:r>
          </a:p>
        </p:txBody>
      </p:sp>
      <p:pic>
        <p:nvPicPr>
          <p:cNvPr id="6" name="Picture 5">
            <a:extLst>
              <a:ext uri="{FF2B5EF4-FFF2-40B4-BE49-F238E27FC236}">
                <a16:creationId xmlns:a16="http://schemas.microsoft.com/office/drawing/2014/main" id="{FA92897A-2B5D-CE2A-107A-61D777DB66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183871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B48B1-2200-3C6F-5971-CE195E3B1280}"/>
              </a:ext>
            </a:extLst>
          </p:cNvPr>
          <p:cNvSpPr txBox="1"/>
          <p:nvPr/>
        </p:nvSpPr>
        <p:spPr>
          <a:xfrm>
            <a:off x="304800" y="1381641"/>
            <a:ext cx="5334001" cy="884088"/>
          </a:xfrm>
          <a:prstGeom prst="rect">
            <a:avLst/>
          </a:prstGeom>
          <a:noFill/>
        </p:spPr>
        <p:txBody>
          <a:bodyPr wrap="square">
            <a:spAutoFit/>
          </a:bodyPr>
          <a:lstStyle/>
          <a:p>
            <a:pPr marL="342900" indent="-342900">
              <a:lnSpc>
                <a:spcPct val="150000"/>
              </a:lnSpc>
              <a:buClr>
                <a:srgbClr val="01A982"/>
              </a:buClr>
              <a:buFont typeface="+mj-lt"/>
              <a:buAutoNum type="arabicPeriod" startAt="6"/>
            </a:pPr>
            <a:r>
              <a:rPr lang="en-US" b="1" dirty="0">
                <a:latin typeface="Poppins" panose="00000500000000000000" pitchFamily="2" charset="0"/>
                <a:cs typeface="Poppins" panose="00000500000000000000" pitchFamily="2" charset="0"/>
              </a:rPr>
              <a:t>Define the prompt template suitable for the corresponding model. </a:t>
            </a:r>
          </a:p>
        </p:txBody>
      </p:sp>
      <p:sp>
        <p:nvSpPr>
          <p:cNvPr id="5" name="TextBox 4">
            <a:extLst>
              <a:ext uri="{FF2B5EF4-FFF2-40B4-BE49-F238E27FC236}">
                <a16:creationId xmlns:a16="http://schemas.microsoft.com/office/drawing/2014/main" id="{30E7707C-2858-DAF3-BFC1-E64BEE0BA230}"/>
              </a:ext>
            </a:extLst>
          </p:cNvPr>
          <p:cNvSpPr txBox="1"/>
          <p:nvPr/>
        </p:nvSpPr>
        <p:spPr>
          <a:xfrm>
            <a:off x="6400800" y="1384425"/>
            <a:ext cx="5638800" cy="884088"/>
          </a:xfrm>
          <a:prstGeom prst="rect">
            <a:avLst/>
          </a:prstGeom>
          <a:noFill/>
        </p:spPr>
        <p:txBody>
          <a:bodyPr wrap="square">
            <a:spAutoFit/>
          </a:bodyPr>
          <a:lstStyle/>
          <a:p>
            <a:pPr marL="342900" indent="-342900">
              <a:lnSpc>
                <a:spcPct val="150000"/>
              </a:lnSpc>
              <a:buClr>
                <a:srgbClr val="01A982"/>
              </a:buClr>
              <a:buFont typeface="+mj-lt"/>
              <a:buAutoNum type="arabicPeriod" startAt="7"/>
            </a:pPr>
            <a:r>
              <a:rPr lang="en-US" b="1" dirty="0">
                <a:latin typeface="Poppins" panose="00000500000000000000" pitchFamily="2" charset="0"/>
                <a:cs typeface="Poppins" panose="00000500000000000000" pitchFamily="2" charset="0"/>
              </a:rPr>
              <a:t>Define a document chain using the LLM and the prompt. </a:t>
            </a:r>
          </a:p>
        </p:txBody>
      </p:sp>
      <p:pic>
        <p:nvPicPr>
          <p:cNvPr id="7" name="Picture 6">
            <a:extLst>
              <a:ext uri="{FF2B5EF4-FFF2-40B4-BE49-F238E27FC236}">
                <a16:creationId xmlns:a16="http://schemas.microsoft.com/office/drawing/2014/main" id="{2E73DEE7-5509-DA22-60B7-F4E331CFEC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3201023"/>
            <a:ext cx="3657600" cy="2074223"/>
          </a:xfrm>
          <a:prstGeom prst="rect">
            <a:avLst/>
          </a:prstGeom>
        </p:spPr>
      </p:pic>
      <p:pic>
        <p:nvPicPr>
          <p:cNvPr id="9" name="Picture 8">
            <a:extLst>
              <a:ext uri="{FF2B5EF4-FFF2-40B4-BE49-F238E27FC236}">
                <a16:creationId xmlns:a16="http://schemas.microsoft.com/office/drawing/2014/main" id="{F1D5EF9F-81D5-1E02-F156-EB00F12EB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514600"/>
            <a:ext cx="2438400" cy="3699641"/>
          </a:xfrm>
          <a:prstGeom prst="rect">
            <a:avLst/>
          </a:prstGeom>
        </p:spPr>
      </p:pic>
      <p:pic>
        <p:nvPicPr>
          <p:cNvPr id="10" name="Picture 9">
            <a:extLst>
              <a:ext uri="{FF2B5EF4-FFF2-40B4-BE49-F238E27FC236}">
                <a16:creationId xmlns:a16="http://schemas.microsoft.com/office/drawing/2014/main" id="{79340BD3-A12E-8DF4-C618-1AD1A4F8EF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373284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6797F5-44A9-A073-BCA9-AF7BF50BFBF2}"/>
              </a:ext>
            </a:extLst>
          </p:cNvPr>
          <p:cNvSpPr txBox="1"/>
          <p:nvPr/>
        </p:nvSpPr>
        <p:spPr>
          <a:xfrm>
            <a:off x="304800" y="1066800"/>
            <a:ext cx="11506200" cy="468590"/>
          </a:xfrm>
          <a:prstGeom prst="rect">
            <a:avLst/>
          </a:prstGeom>
          <a:noFill/>
        </p:spPr>
        <p:txBody>
          <a:bodyPr wrap="square">
            <a:spAutoFit/>
          </a:bodyPr>
          <a:lstStyle/>
          <a:p>
            <a:pPr marL="342900" indent="-342900">
              <a:lnSpc>
                <a:spcPct val="150000"/>
              </a:lnSpc>
              <a:buClr>
                <a:srgbClr val="01A982"/>
              </a:buClr>
              <a:buFont typeface="+mj-lt"/>
              <a:buAutoNum type="arabicPeriod" startAt="8"/>
            </a:pPr>
            <a:r>
              <a:rPr lang="en-US" b="1" dirty="0">
                <a:latin typeface="Poppins" panose="00000500000000000000" pitchFamily="2" charset="0"/>
                <a:cs typeface="Poppins" panose="00000500000000000000" pitchFamily="2" charset="0"/>
              </a:rPr>
              <a:t>Configure and use a retriever to retrieve the top k (2) semantically similar chunks as context. </a:t>
            </a:r>
          </a:p>
        </p:txBody>
      </p:sp>
      <p:pic>
        <p:nvPicPr>
          <p:cNvPr id="5" name="Picture 4">
            <a:extLst>
              <a:ext uri="{FF2B5EF4-FFF2-40B4-BE49-F238E27FC236}">
                <a16:creationId xmlns:a16="http://schemas.microsoft.com/office/drawing/2014/main" id="{824469A1-BF74-3970-C836-81FE50421B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00" y="1981200"/>
            <a:ext cx="8763000" cy="4194917"/>
          </a:xfrm>
          <a:prstGeom prst="rect">
            <a:avLst/>
          </a:prstGeom>
        </p:spPr>
      </p:pic>
      <p:pic>
        <p:nvPicPr>
          <p:cNvPr id="6" name="Picture 5">
            <a:extLst>
              <a:ext uri="{FF2B5EF4-FFF2-40B4-BE49-F238E27FC236}">
                <a16:creationId xmlns:a16="http://schemas.microsoft.com/office/drawing/2014/main" id="{ADD6DEC3-23DF-CDC2-1FBD-9F98F27EA4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354816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BD1DB-20E0-034A-3F32-6C178ED10700}"/>
              </a:ext>
            </a:extLst>
          </p:cNvPr>
          <p:cNvSpPr txBox="1"/>
          <p:nvPr/>
        </p:nvSpPr>
        <p:spPr>
          <a:xfrm>
            <a:off x="419100" y="1143000"/>
            <a:ext cx="11353800" cy="884088"/>
          </a:xfrm>
          <a:prstGeom prst="rect">
            <a:avLst/>
          </a:prstGeom>
          <a:noFill/>
        </p:spPr>
        <p:txBody>
          <a:bodyPr wrap="square">
            <a:spAutoFit/>
          </a:bodyPr>
          <a:lstStyle/>
          <a:p>
            <a:pPr marL="342900" indent="-342900">
              <a:lnSpc>
                <a:spcPct val="150000"/>
              </a:lnSpc>
              <a:buClr>
                <a:srgbClr val="01A982"/>
              </a:buClr>
              <a:buFont typeface="+mj-lt"/>
              <a:buAutoNum type="arabicPeriod" startAt="9"/>
            </a:pPr>
            <a:r>
              <a:rPr lang="en-US" b="1" dirty="0">
                <a:latin typeface="Poppins" panose="00000500000000000000" pitchFamily="2" charset="0"/>
                <a:cs typeface="Poppins" panose="00000500000000000000" pitchFamily="2" charset="0"/>
              </a:rPr>
              <a:t>Configure a retrieval chain using the retriever and document chain to answer any query related to the provided logs using a </a:t>
            </a:r>
            <a:r>
              <a:rPr lang="en-US" b="1" dirty="0" err="1">
                <a:latin typeface="Poppins" panose="00000500000000000000" pitchFamily="2" charset="0"/>
                <a:cs typeface="Poppins" panose="00000500000000000000" pitchFamily="2" charset="0"/>
              </a:rPr>
              <a:t>Streamlit</a:t>
            </a:r>
            <a:r>
              <a:rPr lang="en-US" b="1" dirty="0">
                <a:latin typeface="Poppins" panose="00000500000000000000" pitchFamily="2" charset="0"/>
                <a:cs typeface="Poppins" panose="00000500000000000000" pitchFamily="2" charset="0"/>
              </a:rPr>
              <a:t> UI. </a:t>
            </a:r>
          </a:p>
        </p:txBody>
      </p:sp>
      <p:pic>
        <p:nvPicPr>
          <p:cNvPr id="7" name="Picture 6">
            <a:extLst>
              <a:ext uri="{FF2B5EF4-FFF2-40B4-BE49-F238E27FC236}">
                <a16:creationId xmlns:a16="http://schemas.microsoft.com/office/drawing/2014/main" id="{A30C24D0-EA28-B9B9-03B0-FA5CEC872E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2514600"/>
            <a:ext cx="5981701" cy="3538196"/>
          </a:xfrm>
          <a:prstGeom prst="rect">
            <a:avLst/>
          </a:prstGeom>
        </p:spPr>
      </p:pic>
      <p:pic>
        <p:nvPicPr>
          <p:cNvPr id="8" name="Picture 7">
            <a:extLst>
              <a:ext uri="{FF2B5EF4-FFF2-40B4-BE49-F238E27FC236}">
                <a16:creationId xmlns:a16="http://schemas.microsoft.com/office/drawing/2014/main" id="{E59B3F29-B8D8-AC45-44CC-61D35189C1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6570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974A65-2759-FF4A-F607-5F42350182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919" y="1521105"/>
            <a:ext cx="8196161" cy="3815790"/>
          </a:xfrm>
          <a:prstGeom prst="rect">
            <a:avLst/>
          </a:prstGeom>
        </p:spPr>
      </p:pic>
      <p:pic>
        <p:nvPicPr>
          <p:cNvPr id="2" name="Picture 1">
            <a:extLst>
              <a:ext uri="{FF2B5EF4-FFF2-40B4-BE49-F238E27FC236}">
                <a16:creationId xmlns:a16="http://schemas.microsoft.com/office/drawing/2014/main" id="{19278F0F-38D5-3D49-B76A-E09ECE500A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298929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265B8-F613-D0A4-C5D1-F98DEEF89982}"/>
              </a:ext>
            </a:extLst>
          </p:cNvPr>
          <p:cNvSpPr txBox="1"/>
          <p:nvPr/>
        </p:nvSpPr>
        <p:spPr>
          <a:xfrm>
            <a:off x="457200" y="3136612"/>
            <a:ext cx="4788490" cy="584775"/>
          </a:xfrm>
          <a:prstGeom prst="rect">
            <a:avLst/>
          </a:prstGeom>
          <a:noFill/>
        </p:spPr>
        <p:txBody>
          <a:bodyPr wrap="none" rtlCol="0">
            <a:spAutoFit/>
          </a:bodyPr>
          <a:lstStyle/>
          <a:p>
            <a:r>
              <a:rPr lang="en-US" sz="3200" b="1" dirty="0">
                <a:solidFill>
                  <a:schemeClr val="bg1"/>
                </a:solidFill>
                <a:latin typeface="Poppins" panose="00000500000000000000" pitchFamily="2" charset="0"/>
                <a:cs typeface="Poppins" panose="00000500000000000000" pitchFamily="2" charset="0"/>
              </a:rPr>
              <a:t>Abstract Architecture</a:t>
            </a:r>
          </a:p>
        </p:txBody>
      </p:sp>
      <p:pic>
        <p:nvPicPr>
          <p:cNvPr id="2" name="Picture 1">
            <a:extLst>
              <a:ext uri="{FF2B5EF4-FFF2-40B4-BE49-F238E27FC236}">
                <a16:creationId xmlns:a16="http://schemas.microsoft.com/office/drawing/2014/main" id="{5318E40B-7E19-8982-9B28-6314DA1ABA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107860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874D84-0502-586D-640D-BBE9D46ADF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5570" y="1219200"/>
            <a:ext cx="5140859" cy="4978736"/>
          </a:xfrm>
          <a:prstGeom prst="rect">
            <a:avLst/>
          </a:prstGeom>
        </p:spPr>
      </p:pic>
      <p:sp>
        <p:nvSpPr>
          <p:cNvPr id="4" name="TextBox 3">
            <a:extLst>
              <a:ext uri="{FF2B5EF4-FFF2-40B4-BE49-F238E27FC236}">
                <a16:creationId xmlns:a16="http://schemas.microsoft.com/office/drawing/2014/main" id="{96E9B74A-3904-5859-8F3E-7C3447705594}"/>
              </a:ext>
            </a:extLst>
          </p:cNvPr>
          <p:cNvSpPr txBox="1"/>
          <p:nvPr/>
        </p:nvSpPr>
        <p:spPr>
          <a:xfrm>
            <a:off x="228600" y="304800"/>
            <a:ext cx="6096000" cy="400110"/>
          </a:xfrm>
          <a:prstGeom prst="rect">
            <a:avLst/>
          </a:prstGeom>
          <a:noFill/>
        </p:spPr>
        <p:txBody>
          <a:bodyPr wrap="square">
            <a:spAutoFit/>
          </a:bodyPr>
          <a:lstStyle/>
          <a:p>
            <a:r>
              <a:rPr lang="en-US" sz="2000" b="1" dirty="0">
                <a:solidFill>
                  <a:srgbClr val="01A982"/>
                </a:solidFill>
                <a:latin typeface="Poppins" panose="00000500000000000000" pitchFamily="2" charset="0"/>
                <a:cs typeface="Poppins" panose="00000500000000000000" pitchFamily="2" charset="0"/>
              </a:rPr>
              <a:t>Abstract Architecture</a:t>
            </a:r>
          </a:p>
        </p:txBody>
      </p:sp>
      <p:pic>
        <p:nvPicPr>
          <p:cNvPr id="5" name="Picture 4">
            <a:extLst>
              <a:ext uri="{FF2B5EF4-FFF2-40B4-BE49-F238E27FC236}">
                <a16:creationId xmlns:a16="http://schemas.microsoft.com/office/drawing/2014/main" id="{4C8F031B-1AED-9F19-E6A7-B39D3CB969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1361862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265B8-F613-D0A4-C5D1-F98DEEF89982}"/>
              </a:ext>
            </a:extLst>
          </p:cNvPr>
          <p:cNvSpPr txBox="1"/>
          <p:nvPr/>
        </p:nvSpPr>
        <p:spPr>
          <a:xfrm>
            <a:off x="457200" y="3136612"/>
            <a:ext cx="2491388" cy="584775"/>
          </a:xfrm>
          <a:prstGeom prst="rect">
            <a:avLst/>
          </a:prstGeom>
          <a:noFill/>
        </p:spPr>
        <p:txBody>
          <a:bodyPr wrap="none" rtlCol="0">
            <a:spAutoFit/>
          </a:bodyPr>
          <a:lstStyle/>
          <a:p>
            <a:r>
              <a:rPr lang="en-US" sz="3200" b="1" dirty="0">
                <a:solidFill>
                  <a:schemeClr val="bg1"/>
                </a:solidFill>
                <a:latin typeface="Poppins" panose="00000500000000000000" pitchFamily="2" charset="0"/>
                <a:cs typeface="Poppins" panose="00000500000000000000" pitchFamily="2" charset="0"/>
              </a:rPr>
              <a:t>Tech Stack</a:t>
            </a:r>
          </a:p>
        </p:txBody>
      </p:sp>
      <p:pic>
        <p:nvPicPr>
          <p:cNvPr id="2" name="Picture 1">
            <a:extLst>
              <a:ext uri="{FF2B5EF4-FFF2-40B4-BE49-F238E27FC236}">
                <a16:creationId xmlns:a16="http://schemas.microsoft.com/office/drawing/2014/main" id="{D53C16C3-ABDF-E779-8015-A88A951EAA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91048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D2B0E-1F6E-BEDB-783F-B47BE4EFEE62}"/>
              </a:ext>
            </a:extLst>
          </p:cNvPr>
          <p:cNvSpPr txBox="1"/>
          <p:nvPr/>
        </p:nvSpPr>
        <p:spPr>
          <a:xfrm>
            <a:off x="228600" y="304800"/>
            <a:ext cx="6096000" cy="400110"/>
          </a:xfrm>
          <a:prstGeom prst="rect">
            <a:avLst/>
          </a:prstGeom>
          <a:noFill/>
        </p:spPr>
        <p:txBody>
          <a:bodyPr wrap="square">
            <a:spAutoFit/>
          </a:bodyPr>
          <a:lstStyle/>
          <a:p>
            <a:r>
              <a:rPr lang="en-US" sz="2000" b="1" dirty="0">
                <a:solidFill>
                  <a:srgbClr val="01A982"/>
                </a:solidFill>
                <a:latin typeface="Poppins" panose="00000500000000000000" pitchFamily="2" charset="0"/>
                <a:cs typeface="Poppins" panose="00000500000000000000" pitchFamily="2" charset="0"/>
              </a:rPr>
              <a:t>Tech Stack</a:t>
            </a:r>
          </a:p>
        </p:txBody>
      </p:sp>
      <p:graphicFrame>
        <p:nvGraphicFramePr>
          <p:cNvPr id="3" name="Table 2">
            <a:extLst>
              <a:ext uri="{FF2B5EF4-FFF2-40B4-BE49-F238E27FC236}">
                <a16:creationId xmlns:a16="http://schemas.microsoft.com/office/drawing/2014/main" id="{B1501E8C-BFFD-676D-EC71-99AB1BFD7D11}"/>
              </a:ext>
            </a:extLst>
          </p:cNvPr>
          <p:cNvGraphicFramePr>
            <a:graphicFrameLocks noGrp="1"/>
          </p:cNvGraphicFramePr>
          <p:nvPr>
            <p:extLst>
              <p:ext uri="{D42A27DB-BD31-4B8C-83A1-F6EECF244321}">
                <p14:modId xmlns:p14="http://schemas.microsoft.com/office/powerpoint/2010/main" val="801824701"/>
              </p:ext>
            </p:extLst>
          </p:nvPr>
        </p:nvGraphicFramePr>
        <p:xfrm>
          <a:off x="1371600" y="1524000"/>
          <a:ext cx="8128000" cy="3708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954617810"/>
                    </a:ext>
                  </a:extLst>
                </a:gridCol>
                <a:gridCol w="4064000">
                  <a:extLst>
                    <a:ext uri="{9D8B030D-6E8A-4147-A177-3AD203B41FA5}">
                      <a16:colId xmlns:a16="http://schemas.microsoft.com/office/drawing/2014/main" val="3236729652"/>
                    </a:ext>
                  </a:extLst>
                </a:gridCol>
              </a:tblGrid>
              <a:tr h="370840">
                <a:tc>
                  <a:txBody>
                    <a:bodyPr/>
                    <a:lstStyle/>
                    <a:p>
                      <a:r>
                        <a:rPr lang="en-US" sz="1800" b="1" dirty="0">
                          <a:solidFill>
                            <a:srgbClr val="01A982"/>
                          </a:solidFill>
                          <a:latin typeface="Poppins" panose="00000500000000000000" pitchFamily="2" charset="0"/>
                          <a:cs typeface="Poppins" panose="00000500000000000000" pitchFamily="2" charset="0"/>
                        </a:rPr>
                        <a:t>Programming Language</a:t>
                      </a:r>
                    </a:p>
                  </a:txBody>
                  <a:tcPr/>
                </a:tc>
                <a:tc>
                  <a:txBody>
                    <a:bodyPr/>
                    <a:lstStyle/>
                    <a:p>
                      <a:r>
                        <a:rPr lang="en-US" sz="1800" b="1" dirty="0">
                          <a:latin typeface="Poppins" panose="00000500000000000000" pitchFamily="2" charset="0"/>
                          <a:cs typeface="Poppins" panose="00000500000000000000" pitchFamily="2" charset="0"/>
                        </a:rPr>
                        <a:t>Python</a:t>
                      </a:r>
                    </a:p>
                  </a:txBody>
                  <a:tcPr/>
                </a:tc>
                <a:extLst>
                  <a:ext uri="{0D108BD9-81ED-4DB2-BD59-A6C34878D82A}">
                    <a16:rowId xmlns:a16="http://schemas.microsoft.com/office/drawing/2014/main" val="4059479716"/>
                  </a:ext>
                </a:extLst>
              </a:tr>
            </a:tbl>
          </a:graphicData>
        </a:graphic>
      </p:graphicFrame>
      <p:graphicFrame>
        <p:nvGraphicFramePr>
          <p:cNvPr id="4" name="Table 3">
            <a:extLst>
              <a:ext uri="{FF2B5EF4-FFF2-40B4-BE49-F238E27FC236}">
                <a16:creationId xmlns:a16="http://schemas.microsoft.com/office/drawing/2014/main" id="{4340D9E8-17EA-E1AC-3FEC-C4A4CB75920A}"/>
              </a:ext>
            </a:extLst>
          </p:cNvPr>
          <p:cNvGraphicFramePr>
            <a:graphicFrameLocks noGrp="1"/>
          </p:cNvGraphicFramePr>
          <p:nvPr>
            <p:extLst>
              <p:ext uri="{D42A27DB-BD31-4B8C-83A1-F6EECF244321}">
                <p14:modId xmlns:p14="http://schemas.microsoft.com/office/powerpoint/2010/main" val="2314554627"/>
              </p:ext>
            </p:extLst>
          </p:nvPr>
        </p:nvGraphicFramePr>
        <p:xfrm>
          <a:off x="1371600" y="3544630"/>
          <a:ext cx="8128000" cy="7416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954617810"/>
                    </a:ext>
                  </a:extLst>
                </a:gridCol>
                <a:gridCol w="4064000">
                  <a:extLst>
                    <a:ext uri="{9D8B030D-6E8A-4147-A177-3AD203B41FA5}">
                      <a16:colId xmlns:a16="http://schemas.microsoft.com/office/drawing/2014/main" val="3236729652"/>
                    </a:ext>
                  </a:extLst>
                </a:gridCol>
              </a:tblGrid>
              <a:tr h="370840">
                <a:tc>
                  <a:txBody>
                    <a:bodyPr/>
                    <a:lstStyle/>
                    <a:p>
                      <a:r>
                        <a:rPr lang="en-US" sz="1800" b="1" dirty="0">
                          <a:solidFill>
                            <a:srgbClr val="01A982"/>
                          </a:solidFill>
                          <a:latin typeface="Poppins" panose="00000500000000000000" pitchFamily="2" charset="0"/>
                          <a:cs typeface="Poppins" panose="00000500000000000000" pitchFamily="2" charset="0"/>
                        </a:rPr>
                        <a:t>Embedding Model</a:t>
                      </a:r>
                    </a:p>
                  </a:txBody>
                  <a:tcPr/>
                </a:tc>
                <a:tc>
                  <a:txBody>
                    <a:bodyPr/>
                    <a:lstStyle/>
                    <a:p>
                      <a:r>
                        <a:rPr lang="en-US" sz="1800" b="1" dirty="0">
                          <a:latin typeface="Poppins" panose="00000500000000000000" pitchFamily="2" charset="0"/>
                          <a:cs typeface="Poppins" panose="00000500000000000000" pitchFamily="2" charset="0"/>
                        </a:rPr>
                        <a:t>Embeddings-001</a:t>
                      </a:r>
                    </a:p>
                  </a:txBody>
                  <a:tcPr/>
                </a:tc>
                <a:extLst>
                  <a:ext uri="{0D108BD9-81ED-4DB2-BD59-A6C34878D82A}">
                    <a16:rowId xmlns:a16="http://schemas.microsoft.com/office/drawing/2014/main" val="4059479716"/>
                  </a:ext>
                </a:extLst>
              </a:tr>
              <a:tr h="370840">
                <a:tc>
                  <a:txBody>
                    <a:bodyPr/>
                    <a:lstStyle/>
                    <a:p>
                      <a:r>
                        <a:rPr lang="en-US" sz="1800" b="1" dirty="0">
                          <a:solidFill>
                            <a:srgbClr val="01A982"/>
                          </a:solidFill>
                          <a:latin typeface="Poppins" panose="00000500000000000000" pitchFamily="2" charset="0"/>
                          <a:cs typeface="Poppins" panose="00000500000000000000" pitchFamily="2" charset="0"/>
                        </a:rPr>
                        <a:t>Generative Model</a:t>
                      </a:r>
                    </a:p>
                  </a:txBody>
                  <a:tcPr/>
                </a:tc>
                <a:tc>
                  <a:txBody>
                    <a:bodyPr/>
                    <a:lstStyle/>
                    <a:p>
                      <a:r>
                        <a:rPr lang="en-US" sz="1800" b="1" dirty="0">
                          <a:latin typeface="Poppins" panose="00000500000000000000" pitchFamily="2" charset="0"/>
                          <a:cs typeface="Poppins" panose="00000500000000000000" pitchFamily="2" charset="0"/>
                        </a:rPr>
                        <a:t>Llama3-70B-8192</a:t>
                      </a:r>
                    </a:p>
                  </a:txBody>
                  <a:tcPr/>
                </a:tc>
                <a:extLst>
                  <a:ext uri="{0D108BD9-81ED-4DB2-BD59-A6C34878D82A}">
                    <a16:rowId xmlns:a16="http://schemas.microsoft.com/office/drawing/2014/main" val="1625646794"/>
                  </a:ext>
                </a:extLst>
              </a:tr>
            </a:tbl>
          </a:graphicData>
        </a:graphic>
      </p:graphicFrame>
      <p:graphicFrame>
        <p:nvGraphicFramePr>
          <p:cNvPr id="7" name="Table 6">
            <a:extLst>
              <a:ext uri="{FF2B5EF4-FFF2-40B4-BE49-F238E27FC236}">
                <a16:creationId xmlns:a16="http://schemas.microsoft.com/office/drawing/2014/main" id="{3AC77933-CC29-6148-D49C-81934352834D}"/>
              </a:ext>
            </a:extLst>
          </p:cNvPr>
          <p:cNvGraphicFramePr>
            <a:graphicFrameLocks noGrp="1"/>
          </p:cNvGraphicFramePr>
          <p:nvPr>
            <p:extLst>
              <p:ext uri="{D42A27DB-BD31-4B8C-83A1-F6EECF244321}">
                <p14:modId xmlns:p14="http://schemas.microsoft.com/office/powerpoint/2010/main" val="1269095970"/>
              </p:ext>
            </p:extLst>
          </p:nvPr>
        </p:nvGraphicFramePr>
        <p:xfrm>
          <a:off x="1371600" y="5150031"/>
          <a:ext cx="8128000" cy="3708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954617810"/>
                    </a:ext>
                  </a:extLst>
                </a:gridCol>
                <a:gridCol w="4064000">
                  <a:extLst>
                    <a:ext uri="{9D8B030D-6E8A-4147-A177-3AD203B41FA5}">
                      <a16:colId xmlns:a16="http://schemas.microsoft.com/office/drawing/2014/main" val="3236729652"/>
                    </a:ext>
                  </a:extLst>
                </a:gridCol>
              </a:tblGrid>
              <a:tr h="370840">
                <a:tc>
                  <a:txBody>
                    <a:bodyPr/>
                    <a:lstStyle/>
                    <a:p>
                      <a:r>
                        <a:rPr lang="en-US" sz="1800" b="1" dirty="0">
                          <a:solidFill>
                            <a:srgbClr val="01A982"/>
                          </a:solidFill>
                          <a:latin typeface="Poppins" panose="00000500000000000000" pitchFamily="2" charset="0"/>
                          <a:cs typeface="Poppins" panose="00000500000000000000" pitchFamily="2" charset="0"/>
                        </a:rPr>
                        <a:t>Deployment</a:t>
                      </a:r>
                    </a:p>
                  </a:txBody>
                  <a:tcPr/>
                </a:tc>
                <a:tc>
                  <a:txBody>
                    <a:bodyPr/>
                    <a:lstStyle/>
                    <a:p>
                      <a:r>
                        <a:rPr lang="en-US" sz="1800" b="1" dirty="0" err="1">
                          <a:latin typeface="Poppins" panose="00000500000000000000" pitchFamily="2" charset="0"/>
                          <a:cs typeface="Poppins" panose="00000500000000000000" pitchFamily="2" charset="0"/>
                        </a:rPr>
                        <a:t>Streamlit</a:t>
                      </a:r>
                      <a:endParaRPr lang="en-US" sz="1800" b="1"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4059479716"/>
                  </a:ext>
                </a:extLst>
              </a:tr>
            </a:tbl>
          </a:graphicData>
        </a:graphic>
      </p:graphicFrame>
      <p:graphicFrame>
        <p:nvGraphicFramePr>
          <p:cNvPr id="8" name="Table 7">
            <a:extLst>
              <a:ext uri="{FF2B5EF4-FFF2-40B4-BE49-F238E27FC236}">
                <a16:creationId xmlns:a16="http://schemas.microsoft.com/office/drawing/2014/main" id="{9DAA04A1-C7F4-4D37-B6F8-6C532B91DB04}"/>
              </a:ext>
            </a:extLst>
          </p:cNvPr>
          <p:cNvGraphicFramePr>
            <a:graphicFrameLocks noGrp="1"/>
          </p:cNvGraphicFramePr>
          <p:nvPr>
            <p:extLst>
              <p:ext uri="{D42A27DB-BD31-4B8C-83A1-F6EECF244321}">
                <p14:modId xmlns:p14="http://schemas.microsoft.com/office/powerpoint/2010/main" val="357833640"/>
              </p:ext>
            </p:extLst>
          </p:nvPr>
        </p:nvGraphicFramePr>
        <p:xfrm>
          <a:off x="1371600" y="2310069"/>
          <a:ext cx="8128000" cy="3708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954617810"/>
                    </a:ext>
                  </a:extLst>
                </a:gridCol>
                <a:gridCol w="4064000">
                  <a:extLst>
                    <a:ext uri="{9D8B030D-6E8A-4147-A177-3AD203B41FA5}">
                      <a16:colId xmlns:a16="http://schemas.microsoft.com/office/drawing/2014/main" val="3236729652"/>
                    </a:ext>
                  </a:extLst>
                </a:gridCol>
              </a:tblGrid>
              <a:tr h="370840">
                <a:tc>
                  <a:txBody>
                    <a:bodyPr/>
                    <a:lstStyle/>
                    <a:p>
                      <a:r>
                        <a:rPr lang="en-US" sz="1800" b="1" dirty="0">
                          <a:solidFill>
                            <a:srgbClr val="01A982"/>
                          </a:solidFill>
                          <a:latin typeface="Poppins" panose="00000500000000000000" pitchFamily="2" charset="0"/>
                          <a:cs typeface="Poppins" panose="00000500000000000000" pitchFamily="2" charset="0"/>
                        </a:rPr>
                        <a:t>Framework</a:t>
                      </a:r>
                    </a:p>
                  </a:txBody>
                  <a:tcPr/>
                </a:tc>
                <a:tc>
                  <a:txBody>
                    <a:bodyPr/>
                    <a:lstStyle/>
                    <a:p>
                      <a:r>
                        <a:rPr lang="en-US" sz="1800" b="1" dirty="0" err="1">
                          <a:latin typeface="Poppins" panose="00000500000000000000" pitchFamily="2" charset="0"/>
                          <a:cs typeface="Poppins" panose="00000500000000000000" pitchFamily="2" charset="0"/>
                        </a:rPr>
                        <a:t>Langchain</a:t>
                      </a:r>
                      <a:endParaRPr lang="en-US" sz="1800" b="1"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4059479716"/>
                  </a:ext>
                </a:extLst>
              </a:tr>
            </a:tbl>
          </a:graphicData>
        </a:graphic>
      </p:graphicFrame>
      <p:pic>
        <p:nvPicPr>
          <p:cNvPr id="9" name="Picture 8">
            <a:extLst>
              <a:ext uri="{FF2B5EF4-FFF2-40B4-BE49-F238E27FC236}">
                <a16:creationId xmlns:a16="http://schemas.microsoft.com/office/drawing/2014/main" id="{E7400A6A-D27B-6B62-8926-000C14F2EC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81507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265B8-F613-D0A4-C5D1-F98DEEF89982}"/>
              </a:ext>
            </a:extLst>
          </p:cNvPr>
          <p:cNvSpPr txBox="1"/>
          <p:nvPr/>
        </p:nvSpPr>
        <p:spPr>
          <a:xfrm>
            <a:off x="457200" y="3136612"/>
            <a:ext cx="2560316" cy="584775"/>
          </a:xfrm>
          <a:prstGeom prst="rect">
            <a:avLst/>
          </a:prstGeom>
          <a:noFill/>
        </p:spPr>
        <p:txBody>
          <a:bodyPr wrap="none" rtlCol="0">
            <a:spAutoFit/>
          </a:bodyPr>
          <a:lstStyle/>
          <a:p>
            <a:r>
              <a:rPr lang="en-US" sz="3200" b="1" dirty="0">
                <a:solidFill>
                  <a:schemeClr val="bg1"/>
                </a:solidFill>
                <a:latin typeface="Poppins" panose="00000500000000000000" pitchFamily="2" charset="0"/>
                <a:cs typeface="Poppins" panose="00000500000000000000" pitchFamily="2" charset="0"/>
              </a:rPr>
              <a:t>Limitations</a:t>
            </a:r>
          </a:p>
        </p:txBody>
      </p:sp>
      <p:pic>
        <p:nvPicPr>
          <p:cNvPr id="2" name="Picture 1">
            <a:extLst>
              <a:ext uri="{FF2B5EF4-FFF2-40B4-BE49-F238E27FC236}">
                <a16:creationId xmlns:a16="http://schemas.microsoft.com/office/drawing/2014/main" id="{D08A2364-31B3-F8DF-08B3-E2FE173110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235528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A3C31C-9815-2EAD-2017-F71BE0181AE6}"/>
              </a:ext>
            </a:extLst>
          </p:cNvPr>
          <p:cNvSpPr txBox="1"/>
          <p:nvPr/>
        </p:nvSpPr>
        <p:spPr>
          <a:xfrm>
            <a:off x="1066798" y="2295283"/>
            <a:ext cx="2246128" cy="400110"/>
          </a:xfrm>
          <a:prstGeom prst="rect">
            <a:avLst/>
          </a:prstGeom>
          <a:noFill/>
        </p:spPr>
        <p:txBody>
          <a:bodyPr wrap="none" rtlCol="0">
            <a:spAutoFit/>
          </a:bodyPr>
          <a:lstStyle/>
          <a:p>
            <a:r>
              <a:rPr lang="en-US" sz="2000" b="1" dirty="0">
                <a:solidFill>
                  <a:srgbClr val="01A982"/>
                </a:solidFill>
                <a:latin typeface="Poppins" panose="00000500000000000000" pitchFamily="2" charset="0"/>
                <a:cs typeface="Poppins" panose="00000500000000000000" pitchFamily="2" charset="0"/>
              </a:rPr>
              <a:t>Team Members</a:t>
            </a:r>
          </a:p>
        </p:txBody>
      </p:sp>
      <p:graphicFrame>
        <p:nvGraphicFramePr>
          <p:cNvPr id="3" name="Table 2">
            <a:extLst>
              <a:ext uri="{FF2B5EF4-FFF2-40B4-BE49-F238E27FC236}">
                <a16:creationId xmlns:a16="http://schemas.microsoft.com/office/drawing/2014/main" id="{A1B0C8F5-D7DC-47FA-D4E2-DC0B246BB5C7}"/>
              </a:ext>
            </a:extLst>
          </p:cNvPr>
          <p:cNvGraphicFramePr>
            <a:graphicFrameLocks noGrp="1"/>
          </p:cNvGraphicFramePr>
          <p:nvPr>
            <p:extLst>
              <p:ext uri="{D42A27DB-BD31-4B8C-83A1-F6EECF244321}">
                <p14:modId xmlns:p14="http://schemas.microsoft.com/office/powerpoint/2010/main" val="1966211546"/>
              </p:ext>
            </p:extLst>
          </p:nvPr>
        </p:nvGraphicFramePr>
        <p:xfrm>
          <a:off x="1066798" y="2828683"/>
          <a:ext cx="3886200" cy="2197735"/>
        </p:xfrm>
        <a:graphic>
          <a:graphicData uri="http://schemas.openxmlformats.org/drawingml/2006/table">
            <a:tbl>
              <a:tblPr firstRow="1" firstCol="1" bandRow="1">
                <a:tableStyleId>{2D5ABB26-0587-4C30-8999-92F81FD0307C}</a:tableStyleId>
              </a:tblPr>
              <a:tblGrid>
                <a:gridCol w="2286000">
                  <a:extLst>
                    <a:ext uri="{9D8B030D-6E8A-4147-A177-3AD203B41FA5}">
                      <a16:colId xmlns:a16="http://schemas.microsoft.com/office/drawing/2014/main" val="973322008"/>
                    </a:ext>
                  </a:extLst>
                </a:gridCol>
                <a:gridCol w="1600200">
                  <a:extLst>
                    <a:ext uri="{9D8B030D-6E8A-4147-A177-3AD203B41FA5}">
                      <a16:colId xmlns:a16="http://schemas.microsoft.com/office/drawing/2014/main" val="3511398093"/>
                    </a:ext>
                  </a:extLst>
                </a:gridCol>
              </a:tblGrid>
              <a:tr h="439547">
                <a:tc>
                  <a:txBody>
                    <a:bodyPr/>
                    <a:lstStyle/>
                    <a:p>
                      <a:pPr marL="0" marR="0" algn="just">
                        <a:lnSpc>
                          <a:spcPct val="115000"/>
                        </a:lnSpc>
                        <a:spcBef>
                          <a:spcPts val="0"/>
                        </a:spcBef>
                        <a:spcAft>
                          <a:spcPts val="0"/>
                        </a:spcAft>
                      </a:pPr>
                      <a:r>
                        <a:rPr lang="en-US" b="1" dirty="0" err="1">
                          <a:solidFill>
                            <a:schemeClr val="tx1"/>
                          </a:solidFill>
                        </a:rPr>
                        <a:t>Dhanushree</a:t>
                      </a:r>
                      <a:r>
                        <a:rPr lang="en-US" b="1" dirty="0">
                          <a:solidFill>
                            <a:schemeClr val="tx1"/>
                          </a:solidFill>
                        </a:rPr>
                        <a:t> B</a:t>
                      </a:r>
                    </a:p>
                  </a:txBody>
                  <a:tcPr marL="68580" marR="68580" marT="0" marB="0"/>
                </a:tc>
                <a:tc>
                  <a:txBody>
                    <a:bodyPr/>
                    <a:lstStyle/>
                    <a:p>
                      <a:pPr marL="0" marR="0" algn="just">
                        <a:lnSpc>
                          <a:spcPct val="115000"/>
                        </a:lnSpc>
                        <a:spcBef>
                          <a:spcPts val="0"/>
                        </a:spcBef>
                        <a:spcAft>
                          <a:spcPts val="0"/>
                        </a:spcAft>
                      </a:pPr>
                      <a:r>
                        <a:rPr lang="en-US" b="0" dirty="0"/>
                        <a:t>4VV21IS033</a:t>
                      </a:r>
                    </a:p>
                  </a:txBody>
                  <a:tcPr marL="68580" marR="68580" marT="0" marB="0"/>
                </a:tc>
                <a:extLst>
                  <a:ext uri="{0D108BD9-81ED-4DB2-BD59-A6C34878D82A}">
                    <a16:rowId xmlns:a16="http://schemas.microsoft.com/office/drawing/2014/main" val="440444948"/>
                  </a:ext>
                </a:extLst>
              </a:tr>
              <a:tr h="439547">
                <a:tc>
                  <a:txBody>
                    <a:bodyPr/>
                    <a:lstStyle/>
                    <a:p>
                      <a:pPr marL="0" marR="0" algn="just">
                        <a:lnSpc>
                          <a:spcPct val="115000"/>
                        </a:lnSpc>
                        <a:spcBef>
                          <a:spcPts val="0"/>
                        </a:spcBef>
                        <a:spcAft>
                          <a:spcPts val="0"/>
                        </a:spcAft>
                      </a:pPr>
                      <a:r>
                        <a:rPr lang="en-US" b="1" dirty="0">
                          <a:solidFill>
                            <a:schemeClr val="tx1"/>
                          </a:solidFill>
                        </a:rPr>
                        <a:t>Karthik R</a:t>
                      </a:r>
                    </a:p>
                  </a:txBody>
                  <a:tcPr marL="68580" marR="68580" marT="0" marB="0"/>
                </a:tc>
                <a:tc>
                  <a:txBody>
                    <a:bodyPr/>
                    <a:lstStyle/>
                    <a:p>
                      <a:pPr marL="0" marR="0" algn="just">
                        <a:lnSpc>
                          <a:spcPct val="115000"/>
                        </a:lnSpc>
                        <a:spcBef>
                          <a:spcPts val="0"/>
                        </a:spcBef>
                        <a:spcAft>
                          <a:spcPts val="0"/>
                        </a:spcAft>
                      </a:pPr>
                      <a:r>
                        <a:rPr lang="en-US" b="0" dirty="0"/>
                        <a:t>4VV21CS073</a:t>
                      </a:r>
                    </a:p>
                  </a:txBody>
                  <a:tcPr marL="68580" marR="68580" marT="0" marB="0"/>
                </a:tc>
                <a:extLst>
                  <a:ext uri="{0D108BD9-81ED-4DB2-BD59-A6C34878D82A}">
                    <a16:rowId xmlns:a16="http://schemas.microsoft.com/office/drawing/2014/main" val="2224418116"/>
                  </a:ext>
                </a:extLst>
              </a:tr>
              <a:tr h="439547">
                <a:tc>
                  <a:txBody>
                    <a:bodyPr/>
                    <a:lstStyle/>
                    <a:p>
                      <a:pPr marL="0" marR="0" algn="just">
                        <a:lnSpc>
                          <a:spcPct val="115000"/>
                        </a:lnSpc>
                        <a:spcBef>
                          <a:spcPts val="0"/>
                        </a:spcBef>
                        <a:spcAft>
                          <a:spcPts val="0"/>
                        </a:spcAft>
                      </a:pPr>
                      <a:r>
                        <a:rPr lang="en-US" b="1">
                          <a:solidFill>
                            <a:schemeClr val="tx1"/>
                          </a:solidFill>
                        </a:rPr>
                        <a:t>Khushi Kashinath</a:t>
                      </a:r>
                    </a:p>
                  </a:txBody>
                  <a:tcPr marL="68580" marR="68580" marT="0" marB="0"/>
                </a:tc>
                <a:tc>
                  <a:txBody>
                    <a:bodyPr/>
                    <a:lstStyle/>
                    <a:p>
                      <a:pPr marL="0" marR="0" algn="just">
                        <a:lnSpc>
                          <a:spcPct val="115000"/>
                        </a:lnSpc>
                        <a:spcBef>
                          <a:spcPts val="0"/>
                        </a:spcBef>
                        <a:spcAft>
                          <a:spcPts val="0"/>
                        </a:spcAft>
                      </a:pPr>
                      <a:r>
                        <a:rPr lang="en-US" b="0" dirty="0"/>
                        <a:t>4VV21CS078</a:t>
                      </a:r>
                    </a:p>
                  </a:txBody>
                  <a:tcPr marL="68580" marR="68580" marT="0" marB="0"/>
                </a:tc>
                <a:extLst>
                  <a:ext uri="{0D108BD9-81ED-4DB2-BD59-A6C34878D82A}">
                    <a16:rowId xmlns:a16="http://schemas.microsoft.com/office/drawing/2014/main" val="131565937"/>
                  </a:ext>
                </a:extLst>
              </a:tr>
              <a:tr h="439547">
                <a:tc>
                  <a:txBody>
                    <a:bodyPr/>
                    <a:lstStyle/>
                    <a:p>
                      <a:pPr marL="0" marR="0" algn="just">
                        <a:lnSpc>
                          <a:spcPct val="115000"/>
                        </a:lnSpc>
                        <a:spcBef>
                          <a:spcPts val="0"/>
                        </a:spcBef>
                        <a:spcAft>
                          <a:spcPts val="0"/>
                        </a:spcAft>
                      </a:pPr>
                      <a:r>
                        <a:rPr lang="en-US" b="1">
                          <a:solidFill>
                            <a:schemeClr val="tx1"/>
                          </a:solidFill>
                        </a:rPr>
                        <a:t>Rohan Vijay</a:t>
                      </a:r>
                    </a:p>
                  </a:txBody>
                  <a:tcPr marL="68580" marR="68580" marT="0" marB="0"/>
                </a:tc>
                <a:tc>
                  <a:txBody>
                    <a:bodyPr/>
                    <a:lstStyle/>
                    <a:p>
                      <a:pPr marL="0" marR="0" algn="just">
                        <a:lnSpc>
                          <a:spcPct val="115000"/>
                        </a:lnSpc>
                        <a:spcBef>
                          <a:spcPts val="0"/>
                        </a:spcBef>
                        <a:spcAft>
                          <a:spcPts val="0"/>
                        </a:spcAft>
                      </a:pPr>
                      <a:r>
                        <a:rPr lang="en-US" b="0" dirty="0"/>
                        <a:t>4VV21CI044</a:t>
                      </a:r>
                    </a:p>
                  </a:txBody>
                  <a:tcPr marL="68580" marR="68580" marT="0" marB="0"/>
                </a:tc>
                <a:extLst>
                  <a:ext uri="{0D108BD9-81ED-4DB2-BD59-A6C34878D82A}">
                    <a16:rowId xmlns:a16="http://schemas.microsoft.com/office/drawing/2014/main" val="1227156086"/>
                  </a:ext>
                </a:extLst>
              </a:tr>
              <a:tr h="439547">
                <a:tc>
                  <a:txBody>
                    <a:bodyPr/>
                    <a:lstStyle/>
                    <a:p>
                      <a:pPr marL="0" marR="0" algn="just">
                        <a:lnSpc>
                          <a:spcPct val="115000"/>
                        </a:lnSpc>
                        <a:spcBef>
                          <a:spcPts val="0"/>
                        </a:spcBef>
                        <a:spcAft>
                          <a:spcPts val="0"/>
                        </a:spcAft>
                      </a:pPr>
                      <a:r>
                        <a:rPr lang="en-US" b="1" dirty="0" err="1">
                          <a:solidFill>
                            <a:schemeClr val="tx1"/>
                          </a:solidFill>
                        </a:rPr>
                        <a:t>Yashas</a:t>
                      </a:r>
                      <a:r>
                        <a:rPr lang="en-US" b="1" dirty="0">
                          <a:solidFill>
                            <a:schemeClr val="tx1"/>
                          </a:solidFill>
                        </a:rPr>
                        <a:t> J Kumar</a:t>
                      </a:r>
                    </a:p>
                  </a:txBody>
                  <a:tcPr marL="68580" marR="68580" marT="0" marB="0"/>
                </a:tc>
                <a:tc>
                  <a:txBody>
                    <a:bodyPr/>
                    <a:lstStyle/>
                    <a:p>
                      <a:pPr marL="0" marR="0" algn="just">
                        <a:lnSpc>
                          <a:spcPct val="115000"/>
                        </a:lnSpc>
                        <a:spcBef>
                          <a:spcPts val="0"/>
                        </a:spcBef>
                        <a:spcAft>
                          <a:spcPts val="0"/>
                        </a:spcAft>
                      </a:pPr>
                      <a:r>
                        <a:rPr lang="en-US" b="0" dirty="0"/>
                        <a:t>4VV21CI059</a:t>
                      </a:r>
                    </a:p>
                  </a:txBody>
                  <a:tcPr marL="68580" marR="68580" marT="0" marB="0"/>
                </a:tc>
                <a:extLst>
                  <a:ext uri="{0D108BD9-81ED-4DB2-BD59-A6C34878D82A}">
                    <a16:rowId xmlns:a16="http://schemas.microsoft.com/office/drawing/2014/main" val="4214964375"/>
                  </a:ext>
                </a:extLst>
              </a:tr>
            </a:tbl>
          </a:graphicData>
        </a:graphic>
      </p:graphicFrame>
      <p:sp>
        <p:nvSpPr>
          <p:cNvPr id="6" name="TextBox 5">
            <a:extLst>
              <a:ext uri="{FF2B5EF4-FFF2-40B4-BE49-F238E27FC236}">
                <a16:creationId xmlns:a16="http://schemas.microsoft.com/office/drawing/2014/main" id="{C42C48B1-F1E8-DD09-E78F-97A285EB0A66}"/>
              </a:ext>
            </a:extLst>
          </p:cNvPr>
          <p:cNvSpPr txBox="1"/>
          <p:nvPr/>
        </p:nvSpPr>
        <p:spPr>
          <a:xfrm>
            <a:off x="6448423" y="3480995"/>
            <a:ext cx="4638675" cy="1545423"/>
          </a:xfrm>
          <a:prstGeom prst="rect">
            <a:avLst/>
          </a:prstGeom>
          <a:noFill/>
        </p:spPr>
        <p:txBody>
          <a:bodyPr wrap="square">
            <a:spAutoFit/>
          </a:bodyPr>
          <a:lstStyle/>
          <a:p>
            <a:pPr marL="0" marR="0" algn="r">
              <a:lnSpc>
                <a:spcPct val="300000"/>
              </a:lnSpc>
              <a:spcBef>
                <a:spcPts val="0"/>
              </a:spcBef>
              <a:spcAft>
                <a:spcPts val="0"/>
              </a:spcAft>
            </a:pPr>
            <a:r>
              <a:rPr lang="en-US" b="1" kern="100" dirty="0">
                <a:solidFill>
                  <a:srgbClr val="01A982"/>
                </a:solidFill>
                <a:effectLst/>
                <a:latin typeface="Poppins" panose="00000500000000000000" pitchFamily="2" charset="0"/>
                <a:cs typeface="Poppins" panose="00000500000000000000" pitchFamily="2" charset="0"/>
              </a:rPr>
              <a:t>College Mentor:</a:t>
            </a:r>
          </a:p>
          <a:p>
            <a:pPr marL="0" marR="0" algn="r">
              <a:lnSpc>
                <a:spcPct val="115000"/>
              </a:lnSpc>
              <a:spcBef>
                <a:spcPts val="0"/>
              </a:spcBef>
              <a:spcAft>
                <a:spcPts val="0"/>
              </a:spcAft>
            </a:pPr>
            <a:r>
              <a:rPr lang="en-US" b="1" kern="100" dirty="0" err="1">
                <a:effectLst/>
                <a:highlight>
                  <a:srgbClr val="FFFFFF"/>
                </a:highlight>
                <a:latin typeface="Poppins" panose="00000500000000000000" pitchFamily="2" charset="0"/>
                <a:cs typeface="Poppins" panose="00000500000000000000" pitchFamily="2" charset="0"/>
              </a:rPr>
              <a:t>Neeti</a:t>
            </a:r>
            <a:r>
              <a:rPr lang="en-US" b="1" kern="100" dirty="0">
                <a:effectLst/>
                <a:highlight>
                  <a:srgbClr val="FFFFFF"/>
                </a:highlight>
                <a:latin typeface="Poppins" panose="00000500000000000000" pitchFamily="2" charset="0"/>
                <a:cs typeface="Poppins" panose="00000500000000000000" pitchFamily="2" charset="0"/>
              </a:rPr>
              <a:t> Shukla</a:t>
            </a:r>
            <a:endParaRPr lang="en-US" b="1" kern="100" dirty="0">
              <a:highlight>
                <a:srgbClr val="FFFFFF"/>
              </a:highlight>
              <a:latin typeface="Poppins" panose="00000500000000000000" pitchFamily="2" charset="0"/>
              <a:cs typeface="Poppins" panose="00000500000000000000" pitchFamily="2" charset="0"/>
            </a:endParaRPr>
          </a:p>
          <a:p>
            <a:pPr marL="0" marR="0" algn="r">
              <a:lnSpc>
                <a:spcPct val="115000"/>
              </a:lnSpc>
              <a:spcBef>
                <a:spcPts val="0"/>
              </a:spcBef>
              <a:spcAft>
                <a:spcPts val="0"/>
              </a:spcAft>
            </a:pPr>
            <a:r>
              <a:rPr lang="en-US" kern="100" dirty="0">
                <a:effectLst/>
                <a:highlight>
                  <a:srgbClr val="FFFFFF"/>
                </a:highlight>
                <a:latin typeface="Poppins" panose="00000500000000000000" pitchFamily="2" charset="0"/>
                <a:cs typeface="Poppins" panose="00000500000000000000" pitchFamily="2" charset="0"/>
              </a:rPr>
              <a:t>Assistant Professor, Dept of ISE, VVCE</a:t>
            </a:r>
            <a:endParaRPr lang="en-US" kern="100" dirty="0">
              <a:effectLst/>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5555C135-72B8-2D88-96D4-2EE34A8A7DD0}"/>
              </a:ext>
            </a:extLst>
          </p:cNvPr>
          <p:cNvSpPr txBox="1"/>
          <p:nvPr/>
        </p:nvSpPr>
        <p:spPr>
          <a:xfrm>
            <a:off x="7239000" y="1905000"/>
            <a:ext cx="3838573" cy="1847365"/>
          </a:xfrm>
          <a:prstGeom prst="rect">
            <a:avLst/>
          </a:prstGeom>
          <a:noFill/>
        </p:spPr>
        <p:txBody>
          <a:bodyPr wrap="square">
            <a:spAutoFit/>
          </a:bodyPr>
          <a:lstStyle/>
          <a:p>
            <a:pPr marL="0" marR="0" algn="r">
              <a:lnSpc>
                <a:spcPct val="300000"/>
              </a:lnSpc>
              <a:spcBef>
                <a:spcPts val="0"/>
              </a:spcBef>
              <a:spcAft>
                <a:spcPts val="0"/>
              </a:spcAft>
            </a:pPr>
            <a:r>
              <a:rPr lang="en-US" sz="1800" b="1" kern="100" dirty="0">
                <a:solidFill>
                  <a:srgbClr val="01A982"/>
                </a:solidFill>
                <a:effectLst/>
                <a:latin typeface="Poppins" panose="00000500000000000000" pitchFamily="2" charset="0"/>
                <a:cs typeface="Poppins" panose="00000500000000000000" pitchFamily="2" charset="0"/>
              </a:rPr>
              <a:t>HPE Mentor:</a:t>
            </a:r>
            <a:endParaRPr lang="en-US" sz="1600" b="1" kern="100" dirty="0">
              <a:solidFill>
                <a:srgbClr val="01A982"/>
              </a:solidFill>
              <a:effectLst/>
              <a:latin typeface="Poppins" panose="00000500000000000000" pitchFamily="2" charset="0"/>
              <a:cs typeface="Poppins" panose="00000500000000000000" pitchFamily="2" charset="0"/>
            </a:endParaRPr>
          </a:p>
          <a:p>
            <a:pPr marL="0" marR="0" algn="r">
              <a:lnSpc>
                <a:spcPct val="115000"/>
              </a:lnSpc>
              <a:spcBef>
                <a:spcPts val="0"/>
              </a:spcBef>
              <a:spcAft>
                <a:spcPts val="0"/>
              </a:spcAft>
            </a:pPr>
            <a:r>
              <a:rPr lang="en-US" sz="1800" b="1" kern="100" dirty="0">
                <a:effectLst/>
                <a:latin typeface="Poppins" panose="00000500000000000000" pitchFamily="2" charset="0"/>
                <a:cs typeface="Poppins" panose="00000500000000000000" pitchFamily="2" charset="0"/>
              </a:rPr>
              <a:t>Mr. </a:t>
            </a:r>
            <a:r>
              <a:rPr lang="en-US" sz="1800" b="1" kern="100" dirty="0" err="1">
                <a:effectLst/>
                <a:latin typeface="Poppins" panose="00000500000000000000" pitchFamily="2" charset="0"/>
                <a:cs typeface="Poppins" panose="00000500000000000000" pitchFamily="2" charset="0"/>
              </a:rPr>
              <a:t>Sribharath</a:t>
            </a:r>
            <a:r>
              <a:rPr lang="en-US" sz="1800" b="1" kern="100" dirty="0">
                <a:effectLst/>
                <a:latin typeface="Poppins" panose="00000500000000000000" pitchFamily="2" charset="0"/>
                <a:cs typeface="Poppins" panose="00000500000000000000" pitchFamily="2" charset="0"/>
              </a:rPr>
              <a:t> </a:t>
            </a:r>
            <a:r>
              <a:rPr lang="en-US" sz="1800" b="1" kern="100" dirty="0" err="1">
                <a:effectLst/>
                <a:latin typeface="Poppins" panose="00000500000000000000" pitchFamily="2" charset="0"/>
                <a:cs typeface="Poppins" panose="00000500000000000000" pitchFamily="2" charset="0"/>
              </a:rPr>
              <a:t>Doopati</a:t>
            </a:r>
            <a:endParaRPr lang="en-US" sz="1600" b="1" kern="100" dirty="0">
              <a:effectLst/>
              <a:latin typeface="Poppins" panose="00000500000000000000" pitchFamily="2" charset="0"/>
              <a:cs typeface="Poppins" panose="00000500000000000000" pitchFamily="2" charset="0"/>
            </a:endParaRPr>
          </a:p>
          <a:p>
            <a:pPr marL="0" marR="0" algn="r">
              <a:lnSpc>
                <a:spcPct val="115000"/>
              </a:lnSpc>
              <a:spcBef>
                <a:spcPts val="0"/>
              </a:spcBef>
              <a:spcAft>
                <a:spcPts val="0"/>
              </a:spcAft>
            </a:pPr>
            <a:r>
              <a:rPr lang="en-US" sz="1800" u="sng" kern="100" dirty="0">
                <a:effectLst/>
                <a:latin typeface="Poppins" panose="00000500000000000000" pitchFamily="2" charset="0"/>
                <a:cs typeface="Poppins" panose="00000500000000000000" pitchFamily="2" charset="0"/>
                <a:hlinkClick r:id="rId2"/>
              </a:rPr>
              <a:t>sribharath.doopati@hpe.com</a:t>
            </a:r>
            <a:r>
              <a:rPr lang="en-US" sz="1800" kern="100" dirty="0">
                <a:effectLst/>
                <a:latin typeface="Poppins" panose="00000500000000000000" pitchFamily="2" charset="0"/>
                <a:cs typeface="Poppins" panose="00000500000000000000" pitchFamily="2" charset="0"/>
              </a:rPr>
              <a:t> </a:t>
            </a:r>
            <a:endParaRPr lang="en-US" sz="1600" kern="100" dirty="0">
              <a:effectLst/>
              <a:latin typeface="Poppins" panose="00000500000000000000" pitchFamily="2" charset="0"/>
              <a:cs typeface="Poppins" panose="00000500000000000000" pitchFamily="2" charset="0"/>
            </a:endParaRPr>
          </a:p>
          <a:p>
            <a:pPr marL="0" marR="0" algn="just">
              <a:lnSpc>
                <a:spcPct val="107000"/>
              </a:lnSpc>
              <a:spcBef>
                <a:spcPts val="0"/>
              </a:spcBef>
              <a:spcAft>
                <a:spcPts val="0"/>
              </a:spcAft>
            </a:pPr>
            <a:r>
              <a:rPr lang="en-US" sz="1800" kern="100" dirty="0">
                <a:effectLst/>
                <a:latin typeface="Poppins" panose="00000500000000000000" pitchFamily="2" charset="0"/>
                <a:cs typeface="Poppins" panose="00000500000000000000" pitchFamily="2" charset="0"/>
              </a:rPr>
              <a:t> </a:t>
            </a:r>
            <a:endParaRPr lang="en-US" sz="1600" kern="100" dirty="0">
              <a:effectLst/>
              <a:latin typeface="Poppins" panose="00000500000000000000" pitchFamily="2" charset="0"/>
              <a:ea typeface="Calibri" panose="020F0502020204030204" pitchFamily="34" charset="0"/>
              <a:cs typeface="Poppins" panose="00000500000000000000" pitchFamily="2" charset="0"/>
            </a:endParaRPr>
          </a:p>
        </p:txBody>
      </p:sp>
      <p:sp>
        <p:nvSpPr>
          <p:cNvPr id="9" name="TextBox 8">
            <a:extLst>
              <a:ext uri="{FF2B5EF4-FFF2-40B4-BE49-F238E27FC236}">
                <a16:creationId xmlns:a16="http://schemas.microsoft.com/office/drawing/2014/main" id="{F64D69A3-FA41-6547-ED5A-13F78CE60952}"/>
              </a:ext>
            </a:extLst>
          </p:cNvPr>
          <p:cNvSpPr txBox="1"/>
          <p:nvPr/>
        </p:nvSpPr>
        <p:spPr>
          <a:xfrm>
            <a:off x="304800" y="304800"/>
            <a:ext cx="1088760" cy="461665"/>
          </a:xfrm>
          <a:prstGeom prst="rect">
            <a:avLst/>
          </a:prstGeom>
          <a:noFill/>
        </p:spPr>
        <p:txBody>
          <a:bodyPr wrap="none" rtlCol="0">
            <a:spAutoFit/>
          </a:bodyPr>
          <a:lstStyle/>
          <a:p>
            <a:r>
              <a:rPr lang="en-US" sz="2400" b="1" dirty="0">
                <a:solidFill>
                  <a:srgbClr val="01A982"/>
                </a:solidFill>
                <a:latin typeface="Poppins" panose="00000500000000000000" pitchFamily="2" charset="0"/>
                <a:cs typeface="Poppins" panose="00000500000000000000" pitchFamily="2" charset="0"/>
              </a:rPr>
              <a:t>Team</a:t>
            </a:r>
          </a:p>
        </p:txBody>
      </p:sp>
      <p:pic>
        <p:nvPicPr>
          <p:cNvPr id="10" name="Picture 9">
            <a:extLst>
              <a:ext uri="{FF2B5EF4-FFF2-40B4-BE49-F238E27FC236}">
                <a16:creationId xmlns:a16="http://schemas.microsoft.com/office/drawing/2014/main" id="{F97EFF72-0312-551F-549E-F502D06282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726442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C9834-60B2-44A4-BF2C-19B303DF69C1}"/>
              </a:ext>
            </a:extLst>
          </p:cNvPr>
          <p:cNvSpPr txBox="1"/>
          <p:nvPr/>
        </p:nvSpPr>
        <p:spPr>
          <a:xfrm>
            <a:off x="228600" y="304800"/>
            <a:ext cx="6096000" cy="400110"/>
          </a:xfrm>
          <a:prstGeom prst="rect">
            <a:avLst/>
          </a:prstGeom>
          <a:noFill/>
        </p:spPr>
        <p:txBody>
          <a:bodyPr wrap="square">
            <a:spAutoFit/>
          </a:bodyPr>
          <a:lstStyle/>
          <a:p>
            <a:r>
              <a:rPr lang="en-US" sz="2000" b="1" dirty="0">
                <a:solidFill>
                  <a:srgbClr val="01A982"/>
                </a:solidFill>
                <a:latin typeface="Poppins" panose="00000500000000000000" pitchFamily="2" charset="0"/>
                <a:cs typeface="Poppins" panose="00000500000000000000" pitchFamily="2" charset="0"/>
              </a:rPr>
              <a:t>Limitations</a:t>
            </a:r>
          </a:p>
        </p:txBody>
      </p:sp>
      <p:sp>
        <p:nvSpPr>
          <p:cNvPr id="4" name="TextBox 3">
            <a:extLst>
              <a:ext uri="{FF2B5EF4-FFF2-40B4-BE49-F238E27FC236}">
                <a16:creationId xmlns:a16="http://schemas.microsoft.com/office/drawing/2014/main" id="{2515EFDD-4F7C-E151-3E0D-3AC4DF0ABCCC}"/>
              </a:ext>
            </a:extLst>
          </p:cNvPr>
          <p:cNvSpPr txBox="1"/>
          <p:nvPr/>
        </p:nvSpPr>
        <p:spPr>
          <a:xfrm>
            <a:off x="609600" y="1295400"/>
            <a:ext cx="10287000" cy="4801314"/>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Poppins" panose="00000500000000000000" pitchFamily="2" charset="0"/>
                <a:cs typeface="Poppins" panose="00000500000000000000" pitchFamily="2" charset="0"/>
              </a:rPr>
              <a:t>Scalability and Performance: </a:t>
            </a:r>
            <a:r>
              <a:rPr lang="en-US" dirty="0">
                <a:latin typeface="Poppins" panose="00000500000000000000" pitchFamily="2" charset="0"/>
                <a:cs typeface="Poppins" panose="00000500000000000000" pitchFamily="2" charset="0"/>
              </a:rPr>
              <a:t>Embedding models and FAISS for vector storage and retrieval can be resource-intensive as data grows, leading to increased latency. Deploying the Llama3-70B-8192 model on GROQ Cloud may face computational resource and throughput constraints, affecting performance during peak usage.</a:t>
            </a:r>
          </a:p>
          <a:p>
            <a:pPr marL="285750" indent="-285750" algn="jus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b="1" dirty="0">
                <a:latin typeface="Poppins" panose="00000500000000000000" pitchFamily="2" charset="0"/>
                <a:cs typeface="Poppins" panose="00000500000000000000" pitchFamily="2" charset="0"/>
              </a:rPr>
              <a:t>Model and API Dependency: </a:t>
            </a:r>
            <a:r>
              <a:rPr lang="en-US" dirty="0">
                <a:latin typeface="Poppins" panose="00000500000000000000" pitchFamily="2" charset="0"/>
                <a:cs typeface="Poppins" panose="00000500000000000000" pitchFamily="2" charset="0"/>
              </a:rPr>
              <a:t>Relying on the Llama3-70B-8192 model and GROQ Cloud API introduces vulnerabilities due to external dependencies. Service disruptions, API access policy changes, or cloud infrastructure limitations could impact functionality and reliability, posing challenges to maintaining consistent performance and long-term project sustainability.</a:t>
            </a:r>
          </a:p>
          <a:p>
            <a:pPr marL="285750" indent="-285750" algn="jus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b="1" dirty="0">
                <a:latin typeface="Poppins" panose="00000500000000000000" pitchFamily="2" charset="0"/>
                <a:cs typeface="Poppins" panose="00000500000000000000" pitchFamily="2" charset="0"/>
              </a:rPr>
              <a:t>Contextual Answer Limitation: </a:t>
            </a:r>
            <a:r>
              <a:rPr lang="en-US" dirty="0">
                <a:latin typeface="Poppins" panose="00000500000000000000" pitchFamily="2" charset="0"/>
                <a:cs typeface="Poppins" panose="00000500000000000000" pitchFamily="2" charset="0"/>
              </a:rPr>
              <a:t>The Retrieval-Augmented Generation (RAG) approach depends on retrieving context from semantically similar chunks. If relevant information is spread across multiple chunks, the model's efficiency decreases, potentially leading to incomplete or less precise answers. Ensuring comprehensive context coverage is challenging, especially with fragmented information in large documents.</a:t>
            </a:r>
          </a:p>
        </p:txBody>
      </p:sp>
      <p:pic>
        <p:nvPicPr>
          <p:cNvPr id="5" name="Picture 4">
            <a:extLst>
              <a:ext uri="{FF2B5EF4-FFF2-40B4-BE49-F238E27FC236}">
                <a16:creationId xmlns:a16="http://schemas.microsoft.com/office/drawing/2014/main" id="{8B2CD4B6-AB3E-E7DD-1F4A-272CCABF0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235731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265B8-F613-D0A4-C5D1-F98DEEF89982}"/>
              </a:ext>
            </a:extLst>
          </p:cNvPr>
          <p:cNvSpPr txBox="1"/>
          <p:nvPr/>
        </p:nvSpPr>
        <p:spPr>
          <a:xfrm>
            <a:off x="457200" y="3136612"/>
            <a:ext cx="2573140" cy="584775"/>
          </a:xfrm>
          <a:prstGeom prst="rect">
            <a:avLst/>
          </a:prstGeom>
          <a:noFill/>
        </p:spPr>
        <p:txBody>
          <a:bodyPr wrap="none" rtlCol="0">
            <a:spAutoFit/>
          </a:bodyPr>
          <a:lstStyle/>
          <a:p>
            <a:r>
              <a:rPr lang="en-US" sz="3200" b="1" dirty="0">
                <a:solidFill>
                  <a:schemeClr val="bg1"/>
                </a:solidFill>
                <a:latin typeface="Poppins" panose="00000500000000000000" pitchFamily="2" charset="0"/>
                <a:cs typeface="Poppins" panose="00000500000000000000" pitchFamily="2" charset="0"/>
              </a:rPr>
              <a:t>Conclusion</a:t>
            </a:r>
          </a:p>
        </p:txBody>
      </p:sp>
      <p:pic>
        <p:nvPicPr>
          <p:cNvPr id="2" name="Picture 1">
            <a:extLst>
              <a:ext uri="{FF2B5EF4-FFF2-40B4-BE49-F238E27FC236}">
                <a16:creationId xmlns:a16="http://schemas.microsoft.com/office/drawing/2014/main" id="{D08A2364-31B3-F8DF-08B3-E2FE173110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2309569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C9834-60B2-44A4-BF2C-19B303DF69C1}"/>
              </a:ext>
            </a:extLst>
          </p:cNvPr>
          <p:cNvSpPr txBox="1"/>
          <p:nvPr/>
        </p:nvSpPr>
        <p:spPr>
          <a:xfrm>
            <a:off x="228600" y="304800"/>
            <a:ext cx="6096000" cy="400110"/>
          </a:xfrm>
          <a:prstGeom prst="rect">
            <a:avLst/>
          </a:prstGeom>
          <a:noFill/>
        </p:spPr>
        <p:txBody>
          <a:bodyPr wrap="square">
            <a:spAutoFit/>
          </a:bodyPr>
          <a:lstStyle/>
          <a:p>
            <a:r>
              <a:rPr lang="en-US" sz="2000" b="1" dirty="0">
                <a:solidFill>
                  <a:srgbClr val="01A982"/>
                </a:solidFill>
                <a:latin typeface="Poppins" panose="00000500000000000000" pitchFamily="2" charset="0"/>
                <a:cs typeface="Poppins" panose="00000500000000000000" pitchFamily="2" charset="0"/>
              </a:rPr>
              <a:t>Conclusion</a:t>
            </a:r>
          </a:p>
        </p:txBody>
      </p:sp>
      <p:sp>
        <p:nvSpPr>
          <p:cNvPr id="4" name="TextBox 3">
            <a:extLst>
              <a:ext uri="{FF2B5EF4-FFF2-40B4-BE49-F238E27FC236}">
                <a16:creationId xmlns:a16="http://schemas.microsoft.com/office/drawing/2014/main" id="{2515EFDD-4F7C-E151-3E0D-3AC4DF0ABCCC}"/>
              </a:ext>
            </a:extLst>
          </p:cNvPr>
          <p:cNvSpPr txBox="1"/>
          <p:nvPr/>
        </p:nvSpPr>
        <p:spPr>
          <a:xfrm>
            <a:off x="609600" y="1582340"/>
            <a:ext cx="10287000" cy="369331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Poppins" panose="00000500000000000000" pitchFamily="2" charset="0"/>
                <a:cs typeface="Poppins" panose="00000500000000000000" pitchFamily="2" charset="0"/>
              </a:rPr>
              <a:t>In conclusion, this project leverages advanced natural language processing techniques and modern machine learning models to efficiently analyze and process log data. By converting logs into structured formats and utilizing embedding models for vectorization, the system facilitates effective retrieval and contextual understanding of log information. </a:t>
            </a:r>
          </a:p>
          <a:p>
            <a:pPr marL="285750" indent="-285750" algn="jus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dirty="0">
                <a:latin typeface="Poppins" panose="00000500000000000000" pitchFamily="2" charset="0"/>
                <a:cs typeface="Poppins" panose="00000500000000000000" pitchFamily="2" charset="0"/>
              </a:rPr>
              <a:t>The integration of a powerful LLM, coupled with a responsive </a:t>
            </a:r>
            <a:r>
              <a:rPr lang="en-US" dirty="0" err="1">
                <a:latin typeface="Poppins" panose="00000500000000000000" pitchFamily="2" charset="0"/>
                <a:cs typeface="Poppins" panose="00000500000000000000" pitchFamily="2" charset="0"/>
              </a:rPr>
              <a:t>Streamlit</a:t>
            </a:r>
            <a:r>
              <a:rPr lang="en-US" dirty="0">
                <a:latin typeface="Poppins" panose="00000500000000000000" pitchFamily="2" charset="0"/>
                <a:cs typeface="Poppins" panose="00000500000000000000" pitchFamily="2" charset="0"/>
              </a:rPr>
              <a:t> UI, enables interactive querying and insightful analysis. However, the project faces challenges related to scalability and external dependencies, which must be addressed to ensure robust and sustainable performance. </a:t>
            </a:r>
          </a:p>
          <a:p>
            <a:pPr marL="285750" indent="-285750" algn="jus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dirty="0">
                <a:latin typeface="Poppins" panose="00000500000000000000" pitchFamily="2" charset="0"/>
                <a:cs typeface="Poppins" panose="00000500000000000000" pitchFamily="2" charset="0"/>
              </a:rPr>
              <a:t>Overall, this project represents a significant step forward in automating and enhancing log analysis through cutting-edge AI technologies. </a:t>
            </a:r>
          </a:p>
        </p:txBody>
      </p:sp>
      <p:pic>
        <p:nvPicPr>
          <p:cNvPr id="5" name="Picture 4">
            <a:extLst>
              <a:ext uri="{FF2B5EF4-FFF2-40B4-BE49-F238E27FC236}">
                <a16:creationId xmlns:a16="http://schemas.microsoft.com/office/drawing/2014/main" id="{8B2CD4B6-AB3E-E7DD-1F4A-272CCABF0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3851160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265B8-F613-D0A4-C5D1-F98DEEF89982}"/>
              </a:ext>
            </a:extLst>
          </p:cNvPr>
          <p:cNvSpPr txBox="1"/>
          <p:nvPr/>
        </p:nvSpPr>
        <p:spPr>
          <a:xfrm>
            <a:off x="457200" y="3136612"/>
            <a:ext cx="2398413" cy="584775"/>
          </a:xfrm>
          <a:prstGeom prst="rect">
            <a:avLst/>
          </a:prstGeom>
          <a:noFill/>
        </p:spPr>
        <p:txBody>
          <a:bodyPr wrap="none" rtlCol="0">
            <a:spAutoFit/>
          </a:bodyPr>
          <a:lstStyle/>
          <a:p>
            <a:r>
              <a:rPr lang="en-US" sz="3200" b="1" dirty="0">
                <a:solidFill>
                  <a:schemeClr val="bg1"/>
                </a:solidFill>
                <a:latin typeface="Poppins" panose="00000500000000000000" pitchFamily="2" charset="0"/>
                <a:cs typeface="Poppins" panose="00000500000000000000" pitchFamily="2" charset="0"/>
              </a:rPr>
              <a:t>Thank you</a:t>
            </a:r>
          </a:p>
        </p:txBody>
      </p:sp>
      <p:pic>
        <p:nvPicPr>
          <p:cNvPr id="2" name="Picture 1">
            <a:extLst>
              <a:ext uri="{FF2B5EF4-FFF2-40B4-BE49-F238E27FC236}">
                <a16:creationId xmlns:a16="http://schemas.microsoft.com/office/drawing/2014/main" id="{B545324E-65C2-2FB4-7688-3CC8F81020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75454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CD80D-C853-963D-0E21-FEFFCF30B436}"/>
              </a:ext>
            </a:extLst>
          </p:cNvPr>
          <p:cNvSpPr txBox="1"/>
          <p:nvPr/>
        </p:nvSpPr>
        <p:spPr>
          <a:xfrm>
            <a:off x="304800" y="304800"/>
            <a:ext cx="3209533" cy="461665"/>
          </a:xfrm>
          <a:prstGeom prst="rect">
            <a:avLst/>
          </a:prstGeom>
          <a:noFill/>
        </p:spPr>
        <p:txBody>
          <a:bodyPr wrap="none" rtlCol="0">
            <a:spAutoFit/>
          </a:bodyPr>
          <a:lstStyle/>
          <a:p>
            <a:r>
              <a:rPr lang="en-US" sz="2400" b="1" dirty="0">
                <a:solidFill>
                  <a:srgbClr val="01A982"/>
                </a:solidFill>
                <a:latin typeface="Poppins" panose="00000500000000000000" pitchFamily="2" charset="0"/>
                <a:cs typeface="Poppins" panose="00000500000000000000" pitchFamily="2" charset="0"/>
              </a:rPr>
              <a:t>Background Works</a:t>
            </a:r>
          </a:p>
        </p:txBody>
      </p:sp>
      <p:pic>
        <p:nvPicPr>
          <p:cNvPr id="3" name="Picture 2">
            <a:extLst>
              <a:ext uri="{FF2B5EF4-FFF2-40B4-BE49-F238E27FC236}">
                <a16:creationId xmlns:a16="http://schemas.microsoft.com/office/drawing/2014/main" id="{F27BDBFE-210D-2A79-29C9-41FC1CABF1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
        <p:nvSpPr>
          <p:cNvPr id="4" name="TextBox 3">
            <a:extLst>
              <a:ext uri="{FF2B5EF4-FFF2-40B4-BE49-F238E27FC236}">
                <a16:creationId xmlns:a16="http://schemas.microsoft.com/office/drawing/2014/main" id="{AB5368E5-497D-E53D-3623-F2E7D4297188}"/>
              </a:ext>
            </a:extLst>
          </p:cNvPr>
          <p:cNvSpPr txBox="1"/>
          <p:nvPr/>
        </p:nvSpPr>
        <p:spPr>
          <a:xfrm>
            <a:off x="457200" y="1289953"/>
            <a:ext cx="10896600" cy="4278094"/>
          </a:xfrm>
          <a:prstGeom prst="rect">
            <a:avLst/>
          </a:prstGeom>
          <a:noFill/>
        </p:spPr>
        <p:txBody>
          <a:bodyPr wrap="square">
            <a:spAutoFit/>
          </a:bodyPr>
          <a:lstStyle/>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Collaborated with </a:t>
            </a:r>
            <a:r>
              <a:rPr lang="en-US" sz="1700" b="1" dirty="0">
                <a:latin typeface="Poppins" panose="00000500000000000000" pitchFamily="2" charset="0"/>
                <a:cs typeface="Poppins" panose="00000500000000000000" pitchFamily="2" charset="0"/>
              </a:rPr>
              <a:t>APIs of Chat-GPT, Gemini Pro</a:t>
            </a:r>
            <a:r>
              <a:rPr lang="en-US" sz="1700" dirty="0">
                <a:latin typeface="Poppins" panose="00000500000000000000" pitchFamily="2" charset="0"/>
                <a:cs typeface="Poppins" panose="00000500000000000000" pitchFamily="2" charset="0"/>
              </a:rPr>
              <a:t>, and other models, providing logs for inference.</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Explored diverse implementation methods such as </a:t>
            </a:r>
            <a:r>
              <a:rPr lang="en-US" sz="1700" b="1" dirty="0">
                <a:latin typeface="Poppins" panose="00000500000000000000" pitchFamily="2" charset="0"/>
                <a:cs typeface="Poppins" panose="00000500000000000000" pitchFamily="2" charset="0"/>
              </a:rPr>
              <a:t>NLP, RLHF</a:t>
            </a:r>
            <a:r>
              <a:rPr lang="en-US" sz="1700" dirty="0">
                <a:latin typeface="Poppins" panose="00000500000000000000" pitchFamily="2" charset="0"/>
                <a:cs typeface="Poppins" panose="00000500000000000000" pitchFamily="2" charset="0"/>
              </a:rPr>
              <a:t>, etc.</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Utilized the </a:t>
            </a:r>
            <a:r>
              <a:rPr lang="en-US" sz="1700" b="1" dirty="0">
                <a:latin typeface="Poppins" panose="00000500000000000000" pitchFamily="2" charset="0"/>
                <a:cs typeface="Poppins" panose="00000500000000000000" pitchFamily="2" charset="0"/>
              </a:rPr>
              <a:t>Hugging Face platform </a:t>
            </a:r>
            <a:r>
              <a:rPr lang="en-US" sz="1700" dirty="0">
                <a:latin typeface="Poppins" panose="00000500000000000000" pitchFamily="2" charset="0"/>
                <a:cs typeface="Poppins" panose="00000500000000000000" pitchFamily="2" charset="0"/>
              </a:rPr>
              <a:t>to experiment with various </a:t>
            </a:r>
            <a:r>
              <a:rPr lang="en-US" sz="1700" b="1" dirty="0">
                <a:latin typeface="Poppins" panose="00000500000000000000" pitchFamily="2" charset="0"/>
                <a:cs typeface="Poppins" panose="00000500000000000000" pitchFamily="2" charset="0"/>
              </a:rPr>
              <a:t>embedding</a:t>
            </a:r>
            <a:r>
              <a:rPr lang="en-US" sz="1700" dirty="0">
                <a:latin typeface="Poppins" panose="00000500000000000000" pitchFamily="2" charset="0"/>
                <a:cs typeface="Poppins" panose="00000500000000000000" pitchFamily="2" charset="0"/>
              </a:rPr>
              <a:t> and </a:t>
            </a:r>
            <a:r>
              <a:rPr lang="en-US" sz="1700" b="1" dirty="0">
                <a:latin typeface="Poppins" panose="00000500000000000000" pitchFamily="2" charset="0"/>
                <a:cs typeface="Poppins" panose="00000500000000000000" pitchFamily="2" charset="0"/>
              </a:rPr>
              <a:t>generative models.</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Studied the impact of </a:t>
            </a:r>
            <a:r>
              <a:rPr lang="en-US" sz="1700" b="1" dirty="0">
                <a:latin typeface="Poppins" panose="00000500000000000000" pitchFamily="2" charset="0"/>
                <a:cs typeface="Poppins" panose="00000500000000000000" pitchFamily="2" charset="0"/>
              </a:rPr>
              <a:t>generic</a:t>
            </a:r>
            <a:r>
              <a:rPr lang="en-US" sz="1700" dirty="0">
                <a:latin typeface="Poppins" panose="00000500000000000000" pitchFamily="2" charset="0"/>
                <a:cs typeface="Poppins" panose="00000500000000000000" pitchFamily="2" charset="0"/>
              </a:rPr>
              <a:t> and </a:t>
            </a:r>
            <a:r>
              <a:rPr lang="en-US" sz="1700" b="1" dirty="0">
                <a:latin typeface="Poppins" panose="00000500000000000000" pitchFamily="2" charset="0"/>
                <a:cs typeface="Poppins" panose="00000500000000000000" pitchFamily="2" charset="0"/>
              </a:rPr>
              <a:t>domain-specific models.</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Compared the efficiency of different LLMs, including </a:t>
            </a:r>
            <a:r>
              <a:rPr lang="en-US" sz="1700" b="1" dirty="0">
                <a:latin typeface="Poppins" panose="00000500000000000000" pitchFamily="2" charset="0"/>
                <a:cs typeface="Poppins" panose="00000500000000000000" pitchFamily="2" charset="0"/>
              </a:rPr>
              <a:t>Llama 2, Llama 3, Mistral v0.2 and 0.3, Google Phi</a:t>
            </a:r>
            <a:r>
              <a:rPr lang="en-US" sz="1700" dirty="0">
                <a:latin typeface="Poppins" panose="00000500000000000000" pitchFamily="2" charset="0"/>
                <a:cs typeface="Poppins" panose="00000500000000000000" pitchFamily="2" charset="0"/>
              </a:rPr>
              <a:t>, etc.</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Learned and implemented various fine-tuning techniques like </a:t>
            </a:r>
            <a:r>
              <a:rPr lang="en-US" sz="1700" b="1" dirty="0" err="1">
                <a:latin typeface="Poppins" panose="00000500000000000000" pitchFamily="2" charset="0"/>
                <a:cs typeface="Poppins" panose="00000500000000000000" pitchFamily="2" charset="0"/>
              </a:rPr>
              <a:t>LoRA</a:t>
            </a:r>
            <a:r>
              <a:rPr lang="en-US" sz="1700" b="1" dirty="0">
                <a:latin typeface="Poppins" panose="00000500000000000000" pitchFamily="2" charset="0"/>
                <a:cs typeface="Poppins" panose="00000500000000000000" pitchFamily="2" charset="0"/>
              </a:rPr>
              <a:t>, </a:t>
            </a:r>
            <a:r>
              <a:rPr lang="en-US" sz="1700" b="1" dirty="0" err="1">
                <a:latin typeface="Poppins" panose="00000500000000000000" pitchFamily="2" charset="0"/>
                <a:cs typeface="Poppins" panose="00000500000000000000" pitchFamily="2" charset="0"/>
              </a:rPr>
              <a:t>QLoRA</a:t>
            </a:r>
            <a:r>
              <a:rPr lang="en-US" sz="1700" b="1" dirty="0">
                <a:latin typeface="Poppins" panose="00000500000000000000" pitchFamily="2" charset="0"/>
                <a:cs typeface="Poppins" panose="00000500000000000000" pitchFamily="2" charset="0"/>
              </a:rPr>
              <a:t>, and PEFT</a:t>
            </a:r>
            <a:r>
              <a:rPr lang="en-US" sz="1700" dirty="0">
                <a:latin typeface="Poppins" panose="00000500000000000000" pitchFamily="2" charset="0"/>
                <a:cs typeface="Poppins" panose="00000500000000000000" pitchFamily="2" charset="0"/>
              </a:rPr>
              <a:t>.</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Implemented </a:t>
            </a:r>
            <a:r>
              <a:rPr lang="en-US" sz="1700" b="1" dirty="0">
                <a:latin typeface="Poppins" panose="00000500000000000000" pitchFamily="2" charset="0"/>
                <a:cs typeface="Poppins" panose="00000500000000000000" pitchFamily="2" charset="0"/>
              </a:rPr>
              <a:t>Retrieval-Augmented Generation (RAG)</a:t>
            </a:r>
            <a:r>
              <a:rPr lang="en-US" sz="1700" dirty="0">
                <a:latin typeface="Poppins" panose="00000500000000000000" pitchFamily="2" charset="0"/>
                <a:cs typeface="Poppins" panose="00000500000000000000" pitchFamily="2" charset="0"/>
              </a:rPr>
              <a:t> in multiple ways using different models and parameters.</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Used diverse environments such as </a:t>
            </a:r>
            <a:r>
              <a:rPr lang="en-US" sz="1700" b="1" dirty="0">
                <a:latin typeface="Poppins" panose="00000500000000000000" pitchFamily="2" charset="0"/>
                <a:cs typeface="Poppins" panose="00000500000000000000" pitchFamily="2" charset="0"/>
              </a:rPr>
              <a:t>Google </a:t>
            </a:r>
            <a:r>
              <a:rPr lang="en-US" sz="1700" b="1" dirty="0" err="1">
                <a:latin typeface="Poppins" panose="00000500000000000000" pitchFamily="2" charset="0"/>
                <a:cs typeface="Poppins" panose="00000500000000000000" pitchFamily="2" charset="0"/>
              </a:rPr>
              <a:t>Colab</a:t>
            </a:r>
            <a:r>
              <a:rPr lang="en-US" sz="1700" b="1" dirty="0">
                <a:latin typeface="Poppins" panose="00000500000000000000" pitchFamily="2" charset="0"/>
                <a:cs typeface="Poppins" panose="00000500000000000000" pitchFamily="2" charset="0"/>
              </a:rPr>
              <a:t>, Kaggle, and Azure VM </a:t>
            </a:r>
            <a:r>
              <a:rPr lang="en-US" sz="1700" dirty="0">
                <a:latin typeface="Poppins" panose="00000500000000000000" pitchFamily="2" charset="0"/>
                <a:cs typeface="Poppins" panose="00000500000000000000" pitchFamily="2" charset="0"/>
              </a:rPr>
              <a:t>to train and run the models.</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Ensured scalability and reliability of the solution for deployment in </a:t>
            </a:r>
            <a:r>
              <a:rPr lang="en-US" sz="1700" b="1" dirty="0">
                <a:latin typeface="Poppins" panose="00000500000000000000" pitchFamily="2" charset="0"/>
                <a:cs typeface="Poppins" panose="00000500000000000000" pitchFamily="2" charset="0"/>
              </a:rPr>
              <a:t>large-scale network environments</a:t>
            </a:r>
            <a:r>
              <a:rPr lang="en-US" sz="1700" dirty="0">
                <a:latin typeface="Poppins" panose="00000500000000000000" pitchFamily="2" charset="0"/>
                <a:cs typeface="Poppins" panose="00000500000000000000" pitchFamily="2" charset="0"/>
              </a:rPr>
              <a:t>.</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Explored Different types of </a:t>
            </a:r>
            <a:r>
              <a:rPr lang="en-US" sz="1700" b="1" dirty="0">
                <a:latin typeface="Poppins" panose="00000500000000000000" pitchFamily="2" charset="0"/>
                <a:cs typeface="Poppins" panose="00000500000000000000" pitchFamily="2" charset="0"/>
              </a:rPr>
              <a:t>Retrievers, Pipelines and Chains </a:t>
            </a:r>
            <a:r>
              <a:rPr lang="en-US" sz="1700" dirty="0">
                <a:latin typeface="Poppins" panose="00000500000000000000" pitchFamily="2" charset="0"/>
                <a:cs typeface="Poppins" panose="00000500000000000000" pitchFamily="2" charset="0"/>
              </a:rPr>
              <a:t>using in the RAG Application.</a:t>
            </a:r>
          </a:p>
          <a:p>
            <a:pPr marL="285750" indent="-285750" algn="just">
              <a:buFont typeface="Arial" panose="020B0604020202020204" pitchFamily="34" charset="0"/>
              <a:buChar char="•"/>
            </a:pPr>
            <a:r>
              <a:rPr lang="en-US" sz="1700" dirty="0">
                <a:latin typeface="Poppins" panose="00000500000000000000" pitchFamily="2" charset="0"/>
                <a:cs typeface="Poppins" panose="00000500000000000000" pitchFamily="2" charset="0"/>
              </a:rPr>
              <a:t>Explored Available Cloud Options to Deploy the project.</a:t>
            </a:r>
          </a:p>
        </p:txBody>
      </p:sp>
    </p:spTree>
    <p:extLst>
      <p:ext uri="{BB962C8B-B14F-4D97-AF65-F5344CB8AC3E}">
        <p14:creationId xmlns:p14="http://schemas.microsoft.com/office/powerpoint/2010/main" val="186220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265B8-F613-D0A4-C5D1-F98DEEF89982}"/>
              </a:ext>
            </a:extLst>
          </p:cNvPr>
          <p:cNvSpPr txBox="1"/>
          <p:nvPr/>
        </p:nvSpPr>
        <p:spPr>
          <a:xfrm>
            <a:off x="457200" y="3136612"/>
            <a:ext cx="4443845" cy="584775"/>
          </a:xfrm>
          <a:prstGeom prst="rect">
            <a:avLst/>
          </a:prstGeom>
          <a:noFill/>
        </p:spPr>
        <p:txBody>
          <a:bodyPr wrap="none" rtlCol="0">
            <a:spAutoFit/>
          </a:bodyPr>
          <a:lstStyle/>
          <a:p>
            <a:r>
              <a:rPr lang="en-US" sz="3200" b="1" dirty="0">
                <a:solidFill>
                  <a:schemeClr val="bg1"/>
                </a:solidFill>
                <a:latin typeface="Poppins" panose="00000500000000000000" pitchFamily="2" charset="0"/>
                <a:cs typeface="Poppins" panose="00000500000000000000" pitchFamily="2" charset="0"/>
              </a:rPr>
              <a:t>Technical Approach</a:t>
            </a:r>
          </a:p>
        </p:txBody>
      </p:sp>
      <p:pic>
        <p:nvPicPr>
          <p:cNvPr id="2" name="Picture 1">
            <a:extLst>
              <a:ext uri="{FF2B5EF4-FFF2-40B4-BE49-F238E27FC236}">
                <a16:creationId xmlns:a16="http://schemas.microsoft.com/office/drawing/2014/main" id="{CD53C8E3-A4E8-0D73-D29E-1F98F9C9B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421155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CD80D-C853-963D-0E21-FEFFCF30B436}"/>
              </a:ext>
            </a:extLst>
          </p:cNvPr>
          <p:cNvSpPr txBox="1"/>
          <p:nvPr/>
        </p:nvSpPr>
        <p:spPr>
          <a:xfrm>
            <a:off x="304800" y="304800"/>
            <a:ext cx="3369833" cy="461665"/>
          </a:xfrm>
          <a:prstGeom prst="rect">
            <a:avLst/>
          </a:prstGeom>
          <a:noFill/>
        </p:spPr>
        <p:txBody>
          <a:bodyPr wrap="none" rtlCol="0">
            <a:spAutoFit/>
          </a:bodyPr>
          <a:lstStyle/>
          <a:p>
            <a:r>
              <a:rPr lang="en-US" sz="2400" b="1" dirty="0">
                <a:solidFill>
                  <a:srgbClr val="01A982"/>
                </a:solidFill>
                <a:latin typeface="Poppins" panose="00000500000000000000" pitchFamily="2" charset="0"/>
                <a:cs typeface="Poppins" panose="00000500000000000000" pitchFamily="2" charset="0"/>
              </a:rPr>
              <a:t>Technical Approach</a:t>
            </a:r>
          </a:p>
        </p:txBody>
      </p:sp>
      <p:sp>
        <p:nvSpPr>
          <p:cNvPr id="4" name="TextBox 3">
            <a:extLst>
              <a:ext uri="{FF2B5EF4-FFF2-40B4-BE49-F238E27FC236}">
                <a16:creationId xmlns:a16="http://schemas.microsoft.com/office/drawing/2014/main" id="{037042FC-5337-951C-0FDF-03482C1F2A2C}"/>
              </a:ext>
            </a:extLst>
          </p:cNvPr>
          <p:cNvSpPr txBox="1"/>
          <p:nvPr/>
        </p:nvSpPr>
        <p:spPr>
          <a:xfrm>
            <a:off x="308429" y="2613353"/>
            <a:ext cx="10744200" cy="2800767"/>
          </a:xfrm>
          <a:prstGeom prst="rect">
            <a:avLst/>
          </a:prstGeom>
          <a:noFill/>
        </p:spPr>
        <p:txBody>
          <a:bodyPr wrap="square">
            <a:spAutoFit/>
          </a:bodyPr>
          <a:lstStyle/>
          <a:p>
            <a:pPr marL="285750" indent="-285750" algn="just">
              <a:buFont typeface="Arial" panose="020B0604020202020204" pitchFamily="34" charset="0"/>
              <a:buChar char="•"/>
            </a:pPr>
            <a:r>
              <a:rPr lang="en-US" sz="1600" b="1" dirty="0">
                <a:latin typeface="Poppins" panose="00000500000000000000" pitchFamily="2" charset="0"/>
                <a:cs typeface="Poppins" panose="00000500000000000000" pitchFamily="2" charset="0"/>
              </a:rPr>
              <a:t>Retrieval-Augmented Generation (RAG) </a:t>
            </a:r>
            <a:r>
              <a:rPr lang="en-US" sz="1600" dirty="0">
                <a:latin typeface="Poppins" panose="00000500000000000000" pitchFamily="2" charset="0"/>
                <a:cs typeface="Poppins" panose="00000500000000000000" pitchFamily="2" charset="0"/>
              </a:rPr>
              <a:t>is an advanced technique that combines information retrieval and generative modeling to enhance the performance of AI systems.</a:t>
            </a:r>
          </a:p>
          <a:p>
            <a:pPr algn="just"/>
            <a:endParaRPr lang="en-US" sz="16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sz="1600" dirty="0">
                <a:latin typeface="Poppins" panose="00000500000000000000" pitchFamily="2" charset="0"/>
                <a:cs typeface="Poppins" panose="00000500000000000000" pitchFamily="2" charset="0"/>
              </a:rPr>
              <a:t>RAG leverages the strengths of both approaches: it retrieves relevant documents or data points from a large corpus and then uses a generative model to process and produce contextually appropriate and coherent outputs based on the retrieved information.</a:t>
            </a:r>
          </a:p>
          <a:p>
            <a:pPr marL="285750" indent="-285750" algn="just">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sz="1600" dirty="0">
                <a:latin typeface="Poppins" panose="00000500000000000000" pitchFamily="2" charset="0"/>
                <a:cs typeface="Poppins" panose="00000500000000000000" pitchFamily="2" charset="0"/>
              </a:rPr>
              <a:t>RAG is particularly effective in complex tasks such as question answering, content creation, and problem-solving scenarios where access to diverse and structured information is crucial.</a:t>
            </a:r>
          </a:p>
        </p:txBody>
      </p:sp>
      <p:sp>
        <p:nvSpPr>
          <p:cNvPr id="5" name="TextBox 4">
            <a:extLst>
              <a:ext uri="{FF2B5EF4-FFF2-40B4-BE49-F238E27FC236}">
                <a16:creationId xmlns:a16="http://schemas.microsoft.com/office/drawing/2014/main" id="{B4B0CC89-B17E-CD36-51E0-A73473C725B9}"/>
              </a:ext>
            </a:extLst>
          </p:cNvPr>
          <p:cNvSpPr txBox="1"/>
          <p:nvPr/>
        </p:nvSpPr>
        <p:spPr>
          <a:xfrm>
            <a:off x="304800" y="1499800"/>
            <a:ext cx="4955203" cy="369332"/>
          </a:xfrm>
          <a:prstGeom prst="rect">
            <a:avLst/>
          </a:prstGeom>
          <a:noFill/>
        </p:spPr>
        <p:txBody>
          <a:bodyPr wrap="none" rtlCol="0">
            <a:spAutoFit/>
          </a:bodyPr>
          <a:lstStyle/>
          <a:p>
            <a:r>
              <a:rPr lang="en-US" b="1" dirty="0">
                <a:solidFill>
                  <a:srgbClr val="01A982"/>
                </a:solidFill>
                <a:latin typeface="Poppins" panose="00000500000000000000" pitchFamily="2" charset="0"/>
                <a:cs typeface="Poppins" panose="00000500000000000000" pitchFamily="2" charset="0"/>
              </a:rPr>
              <a:t>Retrieval-Augmented Generation (RAG)</a:t>
            </a:r>
          </a:p>
        </p:txBody>
      </p:sp>
      <p:pic>
        <p:nvPicPr>
          <p:cNvPr id="6" name="Picture 5">
            <a:extLst>
              <a:ext uri="{FF2B5EF4-FFF2-40B4-BE49-F238E27FC236}">
                <a16:creationId xmlns:a16="http://schemas.microsoft.com/office/drawing/2014/main" id="{475448BB-B060-61DF-6021-B46B5DA2E3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191640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391DD-1258-9504-2C6E-E6CD9D3E802C}"/>
              </a:ext>
            </a:extLst>
          </p:cNvPr>
          <p:cNvSpPr txBox="1"/>
          <p:nvPr/>
        </p:nvSpPr>
        <p:spPr>
          <a:xfrm>
            <a:off x="391885" y="1219200"/>
            <a:ext cx="11408229" cy="4623573"/>
          </a:xfrm>
          <a:prstGeom prst="rect">
            <a:avLst/>
          </a:prstGeom>
          <a:noFill/>
        </p:spPr>
        <p:txBody>
          <a:bodyPr wrap="square">
            <a:spAutoFit/>
          </a:bodyPr>
          <a:lstStyle/>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Load the log or text file. </a:t>
            </a:r>
          </a:p>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Split the data into a number of chunks. </a:t>
            </a:r>
          </a:p>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Use Embedding-001, an embedding model, to convert the text chunks into vectors. </a:t>
            </a:r>
          </a:p>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Store the vectors inside a FAISS vector database. </a:t>
            </a:r>
          </a:p>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Configure a Llama3-70B-8192, a Llama 3 model, as the generative model. </a:t>
            </a:r>
          </a:p>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Define the prompt template suitable for the corresponding model. </a:t>
            </a:r>
          </a:p>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Define a document chain using the LLM and the prompt. </a:t>
            </a:r>
          </a:p>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Configure and use a retriever to retrieve the top k (2) semantically similar chunks as context. </a:t>
            </a:r>
          </a:p>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Configure a retrieval chain using the retriever and document chain to answer any query related to the provided logs using a </a:t>
            </a:r>
            <a:r>
              <a:rPr lang="en-US" b="1" dirty="0" err="1">
                <a:latin typeface="Poppins" panose="00000500000000000000" pitchFamily="2" charset="0"/>
                <a:cs typeface="Poppins" panose="00000500000000000000" pitchFamily="2" charset="0"/>
              </a:rPr>
              <a:t>Streamlit</a:t>
            </a:r>
            <a:r>
              <a:rPr lang="en-US" b="1" dirty="0">
                <a:latin typeface="Poppins" panose="00000500000000000000" pitchFamily="2" charset="0"/>
                <a:cs typeface="Poppins" panose="00000500000000000000" pitchFamily="2" charset="0"/>
              </a:rPr>
              <a:t> UI. </a:t>
            </a:r>
          </a:p>
        </p:txBody>
      </p:sp>
      <p:sp>
        <p:nvSpPr>
          <p:cNvPr id="5" name="TextBox 4">
            <a:extLst>
              <a:ext uri="{FF2B5EF4-FFF2-40B4-BE49-F238E27FC236}">
                <a16:creationId xmlns:a16="http://schemas.microsoft.com/office/drawing/2014/main" id="{F9DE362A-FD66-8EE7-6C80-FD92B2537D13}"/>
              </a:ext>
            </a:extLst>
          </p:cNvPr>
          <p:cNvSpPr txBox="1"/>
          <p:nvPr/>
        </p:nvSpPr>
        <p:spPr>
          <a:xfrm>
            <a:off x="228600" y="304800"/>
            <a:ext cx="6096000" cy="400110"/>
          </a:xfrm>
          <a:prstGeom prst="rect">
            <a:avLst/>
          </a:prstGeom>
          <a:noFill/>
        </p:spPr>
        <p:txBody>
          <a:bodyPr wrap="square">
            <a:spAutoFit/>
          </a:bodyPr>
          <a:lstStyle/>
          <a:p>
            <a:r>
              <a:rPr lang="en-US" sz="2000" b="1" dirty="0">
                <a:solidFill>
                  <a:srgbClr val="01A982"/>
                </a:solidFill>
                <a:latin typeface="Poppins" panose="00000500000000000000" pitchFamily="2" charset="0"/>
                <a:cs typeface="Poppins" panose="00000500000000000000" pitchFamily="2" charset="0"/>
              </a:rPr>
              <a:t>Implementation of the RAG </a:t>
            </a:r>
          </a:p>
        </p:txBody>
      </p:sp>
      <p:pic>
        <p:nvPicPr>
          <p:cNvPr id="6" name="Picture 5">
            <a:extLst>
              <a:ext uri="{FF2B5EF4-FFF2-40B4-BE49-F238E27FC236}">
                <a16:creationId xmlns:a16="http://schemas.microsoft.com/office/drawing/2014/main" id="{7239844F-440C-4853-4F57-67906646D9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16236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16047E-0145-043F-B932-0F945EC52B7C}"/>
              </a:ext>
            </a:extLst>
          </p:cNvPr>
          <p:cNvSpPr txBox="1"/>
          <p:nvPr/>
        </p:nvSpPr>
        <p:spPr>
          <a:xfrm>
            <a:off x="381000" y="1143000"/>
            <a:ext cx="6096000" cy="468590"/>
          </a:xfrm>
          <a:prstGeom prst="rect">
            <a:avLst/>
          </a:prstGeom>
          <a:noFill/>
        </p:spPr>
        <p:txBody>
          <a:bodyPr wrap="square">
            <a:spAutoFit/>
          </a:bodyPr>
          <a:lstStyle/>
          <a:p>
            <a:pPr marL="342900" indent="-342900">
              <a:lnSpc>
                <a:spcPct val="150000"/>
              </a:lnSpc>
              <a:buClr>
                <a:srgbClr val="01A982"/>
              </a:buClr>
              <a:buAutoNum type="arabicPeriod"/>
            </a:pPr>
            <a:r>
              <a:rPr lang="en-US" b="1" dirty="0">
                <a:latin typeface="Poppins" panose="00000500000000000000" pitchFamily="2" charset="0"/>
                <a:cs typeface="Poppins" panose="00000500000000000000" pitchFamily="2" charset="0"/>
              </a:rPr>
              <a:t>Load the log or text file. </a:t>
            </a:r>
          </a:p>
        </p:txBody>
      </p:sp>
      <p:pic>
        <p:nvPicPr>
          <p:cNvPr id="7" name="Picture 6">
            <a:extLst>
              <a:ext uri="{FF2B5EF4-FFF2-40B4-BE49-F238E27FC236}">
                <a16:creationId xmlns:a16="http://schemas.microsoft.com/office/drawing/2014/main" id="{C90DE5B4-F75E-C867-3E27-3FFCD685F1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2966" y="1905000"/>
            <a:ext cx="9528067" cy="3584455"/>
          </a:xfrm>
          <a:prstGeom prst="rect">
            <a:avLst/>
          </a:prstGeom>
        </p:spPr>
      </p:pic>
      <p:pic>
        <p:nvPicPr>
          <p:cNvPr id="8" name="Picture 7">
            <a:extLst>
              <a:ext uri="{FF2B5EF4-FFF2-40B4-BE49-F238E27FC236}">
                <a16:creationId xmlns:a16="http://schemas.microsoft.com/office/drawing/2014/main" id="{98031D61-ACF0-6862-2AC2-17A5ED8D2E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217748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50B9D-26FC-F5B7-6D62-481522A5E73F}"/>
              </a:ext>
            </a:extLst>
          </p:cNvPr>
          <p:cNvSpPr txBox="1"/>
          <p:nvPr/>
        </p:nvSpPr>
        <p:spPr>
          <a:xfrm>
            <a:off x="304800" y="1066800"/>
            <a:ext cx="6096000" cy="468590"/>
          </a:xfrm>
          <a:prstGeom prst="rect">
            <a:avLst/>
          </a:prstGeom>
          <a:noFill/>
        </p:spPr>
        <p:txBody>
          <a:bodyPr wrap="square">
            <a:spAutoFit/>
          </a:bodyPr>
          <a:lstStyle/>
          <a:p>
            <a:pPr>
              <a:lnSpc>
                <a:spcPct val="150000"/>
              </a:lnSpc>
              <a:buClr>
                <a:srgbClr val="01A982"/>
              </a:buClr>
            </a:pPr>
            <a:r>
              <a:rPr lang="en-US" b="1" dirty="0">
                <a:latin typeface="Poppins" panose="00000500000000000000" pitchFamily="2" charset="0"/>
                <a:cs typeface="Poppins" panose="00000500000000000000" pitchFamily="2" charset="0"/>
              </a:rPr>
              <a:t>2.    Split the data into a number of chunks. </a:t>
            </a:r>
          </a:p>
        </p:txBody>
      </p:sp>
      <p:pic>
        <p:nvPicPr>
          <p:cNvPr id="5" name="Picture 4">
            <a:extLst>
              <a:ext uri="{FF2B5EF4-FFF2-40B4-BE49-F238E27FC236}">
                <a16:creationId xmlns:a16="http://schemas.microsoft.com/office/drawing/2014/main" id="{BEE8781A-C142-21B8-322D-FCE89DB9A1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3960" y="1981200"/>
            <a:ext cx="7044079" cy="3581400"/>
          </a:xfrm>
          <a:prstGeom prst="rect">
            <a:avLst/>
          </a:prstGeom>
        </p:spPr>
      </p:pic>
      <p:pic>
        <p:nvPicPr>
          <p:cNvPr id="6" name="Picture 5">
            <a:extLst>
              <a:ext uri="{FF2B5EF4-FFF2-40B4-BE49-F238E27FC236}">
                <a16:creationId xmlns:a16="http://schemas.microsoft.com/office/drawing/2014/main" id="{D4AC56BC-E1AF-C59D-9BAB-11F087CBB8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262024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CCC1FC-BB2D-4ED7-12C0-A249B6A2832B}"/>
              </a:ext>
            </a:extLst>
          </p:cNvPr>
          <p:cNvSpPr txBox="1"/>
          <p:nvPr/>
        </p:nvSpPr>
        <p:spPr>
          <a:xfrm>
            <a:off x="304800" y="990600"/>
            <a:ext cx="10896600" cy="884088"/>
          </a:xfrm>
          <a:prstGeom prst="rect">
            <a:avLst/>
          </a:prstGeom>
          <a:noFill/>
        </p:spPr>
        <p:txBody>
          <a:bodyPr wrap="square">
            <a:spAutoFit/>
          </a:bodyPr>
          <a:lstStyle/>
          <a:p>
            <a:pPr marL="342900" indent="-342900">
              <a:lnSpc>
                <a:spcPct val="150000"/>
              </a:lnSpc>
              <a:buClr>
                <a:srgbClr val="01A982"/>
              </a:buClr>
              <a:buFont typeface="+mj-lt"/>
              <a:buAutoNum type="arabicPeriod" startAt="3"/>
            </a:pPr>
            <a:r>
              <a:rPr lang="en-US" b="1" dirty="0">
                <a:latin typeface="Poppins" panose="00000500000000000000" pitchFamily="2" charset="0"/>
                <a:cs typeface="Poppins" panose="00000500000000000000" pitchFamily="2" charset="0"/>
              </a:rPr>
              <a:t>Use Embedding-001, an embedding model, to convert the text chunks into vectors. </a:t>
            </a:r>
          </a:p>
          <a:p>
            <a:pPr marL="342900" indent="-342900">
              <a:lnSpc>
                <a:spcPct val="150000"/>
              </a:lnSpc>
              <a:buClr>
                <a:srgbClr val="01A982"/>
              </a:buClr>
              <a:buFont typeface="+mj-lt"/>
              <a:buAutoNum type="arabicPeriod" startAt="3"/>
            </a:pPr>
            <a:r>
              <a:rPr lang="en-US" b="1" dirty="0">
                <a:latin typeface="Poppins" panose="00000500000000000000" pitchFamily="2" charset="0"/>
                <a:cs typeface="Poppins" panose="00000500000000000000" pitchFamily="2" charset="0"/>
              </a:rPr>
              <a:t>Store the vectors inside a FAISS vector database. </a:t>
            </a:r>
          </a:p>
        </p:txBody>
      </p:sp>
      <p:pic>
        <p:nvPicPr>
          <p:cNvPr id="7" name="Picture 6">
            <a:extLst>
              <a:ext uri="{FF2B5EF4-FFF2-40B4-BE49-F238E27FC236}">
                <a16:creationId xmlns:a16="http://schemas.microsoft.com/office/drawing/2014/main" id="{2BE3880D-273D-CF91-D90A-E2AD7F00B8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 y="2497742"/>
            <a:ext cx="11811000" cy="2924475"/>
          </a:xfrm>
          <a:prstGeom prst="rect">
            <a:avLst/>
          </a:prstGeom>
        </p:spPr>
      </p:pic>
      <p:pic>
        <p:nvPicPr>
          <p:cNvPr id="8" name="Picture 7">
            <a:extLst>
              <a:ext uri="{FF2B5EF4-FFF2-40B4-BE49-F238E27FC236}">
                <a16:creationId xmlns:a16="http://schemas.microsoft.com/office/drawing/2014/main" id="{72C1C620-3606-CB80-9026-F8D72B060A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168927"/>
            <a:ext cx="635510" cy="653443"/>
          </a:xfrm>
          <a:prstGeom prst="rect">
            <a:avLst/>
          </a:prstGeom>
        </p:spPr>
      </p:pic>
    </p:spTree>
    <p:extLst>
      <p:ext uri="{BB962C8B-B14F-4D97-AF65-F5344CB8AC3E}">
        <p14:creationId xmlns:p14="http://schemas.microsoft.com/office/powerpoint/2010/main" val="2891937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98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891</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HPE Standard 16:9 PowerPoint Template</dc:title>
  <dc:creator>Aniden</dc:creator>
  <cp:lastModifiedBy>Karthik R</cp:lastModifiedBy>
  <cp:revision>3</cp:revision>
  <dcterms:created xsi:type="dcterms:W3CDTF">2024-06-30T17:15:15Z</dcterms:created>
  <dcterms:modified xsi:type="dcterms:W3CDTF">2024-07-03T17:40:47Z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2021-09-13T00:00:00Z</vt:filetime>
  </property>
  <property fmtid="{D5CDD505-2E9C-101B-9397-08002B2CF9AE}" pid="3" name="Creator">
    <vt:lpwstr>Microsoft® PowerPoint® for Microsoft 365</vt:lpwstr>
  </property>
  <property fmtid="{D5CDD505-2E9C-101B-9397-08002B2CF9AE}" pid="4" name="LastSaved">
    <vt:filetime>2024-06-30T00:00:00Z</vt:filetime>
  </property>
</Properties>
</file>