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rzygotowanie danych do analizy"/>
          <p:cNvSpPr txBox="1"/>
          <p:nvPr>
            <p:ph type="ctr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Przygotowanie danych do analizy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owtarzane pomiar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Powtarzane pomiary</a:t>
            </a:r>
          </a:p>
        </p:txBody>
      </p:sp>
      <p:sp>
        <p:nvSpPr>
          <p:cNvPr id="143" name="Jeśli ktoś ma plan z powtarzanymi pomiarami, musi mieć dwie kolumny id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Jeśli ktoś ma plan z powtarzanymi pomiarami, musi mieć dwie kolumny id:</a:t>
            </a:r>
          </a:p>
          <a:p>
            <a:pPr/>
            <a:r>
              <a:rPr i="1"/>
              <a:t>id obserwacji</a:t>
            </a:r>
            <a:r>
              <a:t> (unikalne dla każdej obserwacji)</a:t>
            </a:r>
          </a:p>
          <a:p>
            <a:pPr/>
            <a:r>
              <a:rPr i="1"/>
              <a:t>id uczestnika</a:t>
            </a:r>
            <a:r>
              <a:t> (unikalne dla każdego uczestnika)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rzykład 4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Przykład 4</a:t>
            </a:r>
          </a:p>
        </p:txBody>
      </p:sp>
      <p:sp>
        <p:nvSpPr>
          <p:cNvPr id="146" name="N = 10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 = 10</a:t>
            </a:r>
          </a:p>
          <a:p>
            <a:pPr/>
            <a:r>
              <a:t>Plan prosty z powtarzanym pomiarem</a:t>
            </a:r>
          </a:p>
          <a:p>
            <a:pPr/>
            <a:r>
              <a:t>Zmienna zależna: wynik testu pamięci</a:t>
            </a:r>
          </a:p>
          <a:p>
            <a:pPr/>
            <a:r>
              <a:t>Czynnik: obecność dystraktora</a:t>
            </a:r>
          </a:p>
          <a:p>
            <a:pPr/>
            <a:r>
              <a:t>2 poziomy czynnika: dystraktor (d), brak dystraktora (bd)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8" name="Table"/>
          <p:cNvGraphicFramePr/>
          <p:nvPr/>
        </p:nvGraphicFramePr>
        <p:xfrm>
          <a:off x="952499" y="560372"/>
          <a:ext cx="11099801" cy="8632856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2774950"/>
                <a:gridCol w="2774950"/>
                <a:gridCol w="2774950"/>
                <a:gridCol w="2774950"/>
              </a:tblGrid>
              <a:tr h="41108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000">
                          <a:sym typeface="Helvetica Neue"/>
                        </a:rPr>
                        <a:t>id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000">
                          <a:sym typeface="Helvetica Neue"/>
                        </a:rPr>
                        <a:t>id_osoby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000">
                          <a:sym typeface="Helvetica Neue"/>
                        </a:rPr>
                        <a:t>pamiec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000">
                          <a:sym typeface="Helvetica Neue"/>
                        </a:rPr>
                        <a:t>dystraktor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41108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000"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000"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000">
                          <a:sym typeface="Helvetica Neue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000">
                          <a:sym typeface="Helvetica Neue"/>
                        </a:rPr>
                        <a:t>d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41108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000"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000"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000">
                          <a:sym typeface="Helvetica Neue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000">
                          <a:sym typeface="Helvetica Neue"/>
                        </a:rPr>
                        <a:t>bd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41108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000">
                          <a:sym typeface="Helvetica Neue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000"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000">
                          <a:sym typeface="Helvetica Neue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000">
                          <a:sym typeface="Helvetica Neue"/>
                        </a:rPr>
                        <a:t>d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41108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000">
                          <a:sym typeface="Helvetica Neue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000"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000"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000">
                          <a:sym typeface="Helvetica Neue"/>
                        </a:rPr>
                        <a:t>bd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41108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000">
                          <a:sym typeface="Helvetica Neue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000">
                          <a:sym typeface="Helvetica Neue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000">
                          <a:sym typeface="Helvetica Neue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000">
                          <a:sym typeface="Helvetica Neue"/>
                        </a:rPr>
                        <a:t>d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41108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000">
                          <a:sym typeface="Helvetica Neue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000">
                          <a:sym typeface="Helvetica Neue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000">
                          <a:sym typeface="Helvetica Neue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000">
                          <a:sym typeface="Helvetica Neue"/>
                        </a:rPr>
                        <a:t>bd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41108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000">
                          <a:sym typeface="Helvetica Neue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000">
                          <a:sym typeface="Helvetica Neue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000">
                          <a:sym typeface="Helvetica Neue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000">
                          <a:sym typeface="Helvetica Neue"/>
                        </a:rPr>
                        <a:t>d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41108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000">
                          <a:sym typeface="Helvetica Neue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000">
                          <a:sym typeface="Helvetica Neue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000">
                          <a:sym typeface="Helvetica Neue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000">
                          <a:sym typeface="Helvetica Neue"/>
                        </a:rPr>
                        <a:t>bd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41108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000">
                          <a:sym typeface="Helvetica Neue"/>
                        </a:rPr>
                        <a:t>9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000">
                          <a:sym typeface="Helvetica Neue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000">
                          <a:sym typeface="Helvetica Neue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000">
                          <a:sym typeface="Helvetica Neue"/>
                        </a:rPr>
                        <a:t>d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41108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000">
                          <a:sym typeface="Helvetica Neue"/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000">
                          <a:sym typeface="Helvetica Neue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000">
                          <a:sym typeface="Helvetica Neue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000">
                          <a:sym typeface="Helvetica Neue"/>
                        </a:rPr>
                        <a:t>bd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41108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000">
                          <a:sym typeface="Helvetica Neue"/>
                        </a:rPr>
                        <a:t>11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000">
                          <a:sym typeface="Helvetica Neue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000">
                          <a:sym typeface="Helvetica Neue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000">
                          <a:sym typeface="Helvetica Neue"/>
                        </a:rPr>
                        <a:t>d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41108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000">
                          <a:sym typeface="Helvetica Neue"/>
                        </a:rPr>
                        <a:t>12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000">
                          <a:sym typeface="Helvetica Neue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000"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000">
                          <a:sym typeface="Helvetica Neue"/>
                        </a:rPr>
                        <a:t>bd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41108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000">
                          <a:sym typeface="Helvetica Neue"/>
                        </a:rPr>
                        <a:t>13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000">
                          <a:sym typeface="Helvetica Neue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000">
                          <a:sym typeface="Helvetica Neue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000">
                          <a:sym typeface="Helvetica Neue"/>
                        </a:rPr>
                        <a:t>d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41108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000">
                          <a:sym typeface="Helvetica Neue"/>
                        </a:rPr>
                        <a:t>14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000">
                          <a:sym typeface="Helvetica Neue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000">
                          <a:sym typeface="Helvetica Neue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000">
                          <a:sym typeface="Helvetica Neue"/>
                        </a:rPr>
                        <a:t>bd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41108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000">
                          <a:sym typeface="Helvetica Neue"/>
                        </a:rPr>
                        <a:t>15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000">
                          <a:sym typeface="Helvetica Neue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000">
                          <a:sym typeface="Helvetica Neue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000">
                          <a:sym typeface="Helvetica Neue"/>
                        </a:rPr>
                        <a:t>d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41108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000">
                          <a:sym typeface="Helvetica Neue"/>
                        </a:rPr>
                        <a:t>16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000">
                          <a:sym typeface="Helvetica Neue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000">
                          <a:sym typeface="Helvetica Neue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000">
                          <a:sym typeface="Helvetica Neue"/>
                        </a:rPr>
                        <a:t>bd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41108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000">
                          <a:sym typeface="Helvetica Neue"/>
                        </a:rPr>
                        <a:t>17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000">
                          <a:sym typeface="Helvetica Neue"/>
                        </a:rPr>
                        <a:t>9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000">
                          <a:sym typeface="Helvetica Neue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000">
                          <a:sym typeface="Helvetica Neue"/>
                        </a:rPr>
                        <a:t>d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41108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000">
                          <a:sym typeface="Helvetica Neue"/>
                        </a:rPr>
                        <a:t>18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000">
                          <a:sym typeface="Helvetica Neue"/>
                        </a:rPr>
                        <a:t>9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000"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000">
                          <a:sym typeface="Helvetica Neue"/>
                        </a:rPr>
                        <a:t>bd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41108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000">
                          <a:sym typeface="Helvetica Neue"/>
                        </a:rPr>
                        <a:t>19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000">
                          <a:sym typeface="Helvetica Neue"/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000">
                          <a:sym typeface="Helvetica Neue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000">
                          <a:sym typeface="Helvetica Neue"/>
                        </a:rPr>
                        <a:t>d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41108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000">
                          <a:sym typeface="Helvetica Neue"/>
                        </a:rPr>
                        <a:t>20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000">
                          <a:sym typeface="Helvetica Neue"/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000">
                          <a:sym typeface="Helvetica Neue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000">
                          <a:sym typeface="Helvetica Neue"/>
                        </a:rPr>
                        <a:t>bd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rzykład 5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Przykład 5</a:t>
            </a:r>
          </a:p>
        </p:txBody>
      </p:sp>
      <p:sp>
        <p:nvSpPr>
          <p:cNvPr id="151" name="N = 10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35609" indent="-435609" defTabSz="572516">
              <a:spcBef>
                <a:spcPts val="4100"/>
              </a:spcBef>
              <a:defRPr sz="3136"/>
            </a:pPr>
            <a:r>
              <a:t>N = 10</a:t>
            </a:r>
          </a:p>
          <a:p>
            <a:pPr marL="435609" indent="-435609" defTabSz="572516">
              <a:spcBef>
                <a:spcPts val="4100"/>
              </a:spcBef>
              <a:defRPr sz="3136"/>
            </a:pPr>
            <a:r>
              <a:t>Plan złożony 2x2, powtarzany pomiar dla jednego czynnika (dystraktor)</a:t>
            </a:r>
          </a:p>
          <a:p>
            <a:pPr marL="435609" indent="-435609" defTabSz="572516">
              <a:spcBef>
                <a:spcPts val="4100"/>
              </a:spcBef>
              <a:defRPr sz="3136"/>
            </a:pPr>
            <a:r>
              <a:t>Zmienna zależna: wynik testu pamięci</a:t>
            </a:r>
          </a:p>
          <a:p>
            <a:pPr marL="435609" indent="-435609" defTabSz="572516">
              <a:spcBef>
                <a:spcPts val="4100"/>
              </a:spcBef>
              <a:defRPr sz="3136"/>
            </a:pPr>
            <a:r>
              <a:t>Czynniki: obecność dystraktora i płeć</a:t>
            </a:r>
          </a:p>
          <a:p>
            <a:pPr marL="435609" indent="-435609" defTabSz="572516">
              <a:spcBef>
                <a:spcPts val="4100"/>
              </a:spcBef>
              <a:defRPr sz="3136"/>
            </a:pPr>
            <a:r>
              <a:t>2 poziomy dystraktora: dystraktor (d), brak dystraktora (bd)</a:t>
            </a:r>
          </a:p>
          <a:p>
            <a:pPr marL="435609" indent="-435609" defTabSz="572516">
              <a:spcBef>
                <a:spcPts val="4100"/>
              </a:spcBef>
              <a:defRPr sz="3136"/>
            </a:pPr>
            <a:r>
              <a:t>2 poziomy płci: kobieta (k) i mężczyzna (m)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3" name="Table"/>
          <p:cNvGraphicFramePr/>
          <p:nvPr/>
        </p:nvGraphicFramePr>
        <p:xfrm>
          <a:off x="952499" y="560372"/>
          <a:ext cx="11099801" cy="8632856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2219960"/>
                <a:gridCol w="2219960"/>
                <a:gridCol w="2219960"/>
                <a:gridCol w="2219960"/>
                <a:gridCol w="2219960"/>
              </a:tblGrid>
              <a:tr h="41108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000">
                          <a:sym typeface="Helvetica Neue"/>
                        </a:rPr>
                        <a:t>id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000">
                          <a:sym typeface="Helvetica Neue"/>
                        </a:rPr>
                        <a:t>id_osoby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000">
                          <a:sym typeface="Helvetica Neue"/>
                        </a:rPr>
                        <a:t>pamiec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000">
                          <a:sym typeface="Helvetica Neue"/>
                        </a:rPr>
                        <a:t>dystraktor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000">
                          <a:sym typeface="Helvetica Neue"/>
                        </a:rPr>
                        <a:t>plec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41108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000"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000"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000">
                          <a:sym typeface="Helvetica Neue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000">
                          <a:sym typeface="Helvetica Neue"/>
                        </a:rPr>
                        <a:t>d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000">
                          <a:sym typeface="Helvetica Neue"/>
                        </a:rPr>
                        <a:t>m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41108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000"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000"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000">
                          <a:sym typeface="Helvetica Neue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000">
                          <a:sym typeface="Helvetica Neue"/>
                        </a:rPr>
                        <a:t>bd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000">
                          <a:sym typeface="Helvetica Neue"/>
                        </a:rPr>
                        <a:t>m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41108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000">
                          <a:sym typeface="Helvetica Neue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000"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000">
                          <a:sym typeface="Helvetica Neue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000">
                          <a:sym typeface="Helvetica Neue"/>
                        </a:rPr>
                        <a:t>d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000">
                          <a:sym typeface="Helvetica Neue"/>
                        </a:rPr>
                        <a:t>k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41108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000">
                          <a:sym typeface="Helvetica Neue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000"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000"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000">
                          <a:sym typeface="Helvetica Neue"/>
                        </a:rPr>
                        <a:t>bd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000">
                          <a:sym typeface="Helvetica Neue"/>
                        </a:rPr>
                        <a:t>k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41108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000">
                          <a:sym typeface="Helvetica Neue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000">
                          <a:sym typeface="Helvetica Neue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000">
                          <a:sym typeface="Helvetica Neue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000">
                          <a:sym typeface="Helvetica Neue"/>
                        </a:rPr>
                        <a:t>d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000">
                          <a:sym typeface="Helvetica Neue"/>
                        </a:rPr>
                        <a:t>m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41108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000">
                          <a:sym typeface="Helvetica Neue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000">
                          <a:sym typeface="Helvetica Neue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000">
                          <a:sym typeface="Helvetica Neue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000">
                          <a:sym typeface="Helvetica Neue"/>
                        </a:rPr>
                        <a:t>bd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000">
                          <a:sym typeface="Helvetica Neue"/>
                        </a:rPr>
                        <a:t>m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41108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000">
                          <a:sym typeface="Helvetica Neue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000">
                          <a:sym typeface="Helvetica Neue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000">
                          <a:sym typeface="Helvetica Neue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000">
                          <a:sym typeface="Helvetica Neue"/>
                        </a:rPr>
                        <a:t>d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000">
                          <a:sym typeface="Helvetica Neue"/>
                        </a:rPr>
                        <a:t>k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41108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000">
                          <a:sym typeface="Helvetica Neue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000">
                          <a:sym typeface="Helvetica Neue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000">
                          <a:sym typeface="Helvetica Neue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000">
                          <a:sym typeface="Helvetica Neue"/>
                        </a:rPr>
                        <a:t>bd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000">
                          <a:sym typeface="Helvetica Neue"/>
                        </a:rPr>
                        <a:t>k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41108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000">
                          <a:sym typeface="Helvetica Neue"/>
                        </a:rPr>
                        <a:t>9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000">
                          <a:sym typeface="Helvetica Neue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000">
                          <a:sym typeface="Helvetica Neue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000">
                          <a:sym typeface="Helvetica Neue"/>
                        </a:rPr>
                        <a:t>d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000">
                          <a:sym typeface="Helvetica Neue"/>
                        </a:rPr>
                        <a:t>m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41108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000">
                          <a:sym typeface="Helvetica Neue"/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000">
                          <a:sym typeface="Helvetica Neue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000">
                          <a:sym typeface="Helvetica Neue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000">
                          <a:sym typeface="Helvetica Neue"/>
                        </a:rPr>
                        <a:t>bd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000">
                          <a:sym typeface="Helvetica Neue"/>
                        </a:rPr>
                        <a:t>m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41108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000">
                          <a:sym typeface="Helvetica Neue"/>
                        </a:rPr>
                        <a:t>11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000">
                          <a:sym typeface="Helvetica Neue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000">
                          <a:sym typeface="Helvetica Neue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000">
                          <a:sym typeface="Helvetica Neue"/>
                        </a:rPr>
                        <a:t>d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000">
                          <a:sym typeface="Helvetica Neue"/>
                        </a:rPr>
                        <a:t>k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41108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000">
                          <a:sym typeface="Helvetica Neue"/>
                        </a:rPr>
                        <a:t>12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000">
                          <a:sym typeface="Helvetica Neue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000"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000">
                          <a:sym typeface="Helvetica Neue"/>
                        </a:rPr>
                        <a:t>bd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000">
                          <a:sym typeface="Helvetica Neue"/>
                        </a:rPr>
                        <a:t>k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41108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000">
                          <a:sym typeface="Helvetica Neue"/>
                        </a:rPr>
                        <a:t>13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000">
                          <a:sym typeface="Helvetica Neue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000">
                          <a:sym typeface="Helvetica Neue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000">
                          <a:sym typeface="Helvetica Neue"/>
                        </a:rPr>
                        <a:t>d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000">
                          <a:sym typeface="Helvetica Neue"/>
                        </a:rPr>
                        <a:t>m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41108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000">
                          <a:sym typeface="Helvetica Neue"/>
                        </a:rPr>
                        <a:t>14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000">
                          <a:sym typeface="Helvetica Neue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000">
                          <a:sym typeface="Helvetica Neue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000">
                          <a:sym typeface="Helvetica Neue"/>
                        </a:rPr>
                        <a:t>bd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000">
                          <a:sym typeface="Helvetica Neue"/>
                        </a:rPr>
                        <a:t>m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41108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000">
                          <a:sym typeface="Helvetica Neue"/>
                        </a:rPr>
                        <a:t>15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000">
                          <a:sym typeface="Helvetica Neue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000">
                          <a:sym typeface="Helvetica Neue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000">
                          <a:sym typeface="Helvetica Neue"/>
                        </a:rPr>
                        <a:t>d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000">
                          <a:sym typeface="Helvetica Neue"/>
                        </a:rPr>
                        <a:t>k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41108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000">
                          <a:sym typeface="Helvetica Neue"/>
                        </a:rPr>
                        <a:t>16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000">
                          <a:sym typeface="Helvetica Neue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000">
                          <a:sym typeface="Helvetica Neue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000">
                          <a:sym typeface="Helvetica Neue"/>
                        </a:rPr>
                        <a:t>bd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000">
                          <a:sym typeface="Helvetica Neue"/>
                        </a:rPr>
                        <a:t>k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41108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000">
                          <a:sym typeface="Helvetica Neue"/>
                        </a:rPr>
                        <a:t>17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000">
                          <a:sym typeface="Helvetica Neue"/>
                        </a:rPr>
                        <a:t>9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000">
                          <a:sym typeface="Helvetica Neue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000">
                          <a:sym typeface="Helvetica Neue"/>
                        </a:rPr>
                        <a:t>d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000">
                          <a:sym typeface="Helvetica Neue"/>
                        </a:rPr>
                        <a:t>m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41108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000">
                          <a:sym typeface="Helvetica Neue"/>
                        </a:rPr>
                        <a:t>18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000">
                          <a:sym typeface="Helvetica Neue"/>
                        </a:rPr>
                        <a:t>9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000"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000">
                          <a:sym typeface="Helvetica Neue"/>
                        </a:rPr>
                        <a:t>bd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000">
                          <a:sym typeface="Helvetica Neue"/>
                        </a:rPr>
                        <a:t>m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41108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000">
                          <a:sym typeface="Helvetica Neue"/>
                        </a:rPr>
                        <a:t>19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000">
                          <a:sym typeface="Helvetica Neue"/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000">
                          <a:sym typeface="Helvetica Neue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000">
                          <a:sym typeface="Helvetica Neue"/>
                        </a:rPr>
                        <a:t>d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000">
                          <a:sym typeface="Helvetica Neue"/>
                        </a:rPr>
                        <a:t>k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41108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000">
                          <a:sym typeface="Helvetica Neue"/>
                        </a:rPr>
                        <a:t>20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000">
                          <a:sym typeface="Helvetica Neue"/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000">
                          <a:sym typeface="Helvetica Neue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000">
                          <a:sym typeface="Helvetica Neue"/>
                        </a:rPr>
                        <a:t>bd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000">
                          <a:sym typeface="Helvetica Neue"/>
                        </a:rPr>
                        <a:t>k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Nazwy czynników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Nazwy czynników</a:t>
            </a:r>
          </a:p>
        </p:txBody>
      </p:sp>
      <p:sp>
        <p:nvSpPr>
          <p:cNvPr id="156" name="Nazwy czynników powinny być krótkie i pisane z małej litery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Nazwy czynników powinny być krótkie i pisane z małej litery</a:t>
            </a:r>
          </a:p>
          <a:p>
            <a:pPr/>
            <a:r>
              <a:t>Bardzo ważne, żeby dla wszystkich obserwacji były one spójne</a:t>
            </a:r>
          </a:p>
          <a:p>
            <a:pPr/>
            <a:r>
              <a:t>'rano', 'Rano', 'RANO' i 'rrano' to różne czynniki!</a:t>
            </a:r>
          </a:p>
          <a:p>
            <a:pPr/>
            <a:r>
              <a:t>Zmienne i czynniki powinny być opisane w treści maila, którego wysyłacie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Ogólne uwagi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Ogólne uwagi</a:t>
            </a:r>
          </a:p>
        </p:txBody>
      </p:sp>
      <p:sp>
        <p:nvSpPr>
          <p:cNvPr id="159" name="WSZYSTKO piszcie z małej litery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31165" indent="-431165" defTabSz="566674">
              <a:spcBef>
                <a:spcPts val="4000"/>
              </a:spcBef>
              <a:defRPr sz="3104"/>
            </a:pPr>
            <a:r>
              <a:t>WSZYSTKO piszcie z małej litery</a:t>
            </a:r>
          </a:p>
          <a:p>
            <a:pPr marL="431165" indent="-431165" defTabSz="566674">
              <a:spcBef>
                <a:spcPts val="4000"/>
              </a:spcBef>
              <a:defRPr sz="3104"/>
            </a:pPr>
            <a:r>
              <a:t>Nie używajcie polskich znaków, znaków specjalnych ani spacji (pamiętacie reguły nazywania zmiennych w Pythonie?)</a:t>
            </a:r>
          </a:p>
          <a:p>
            <a:pPr marL="431165" indent="-431165" defTabSz="566674">
              <a:spcBef>
                <a:spcPts val="4000"/>
              </a:spcBef>
              <a:defRPr sz="3104"/>
            </a:pPr>
            <a:r>
              <a:t>Nie korzystamy z jakiegokolwiek formatowania w Excelu (przyciemnianie wierszy w materiałach tylko dla czytelności)</a:t>
            </a:r>
          </a:p>
          <a:p>
            <a:pPr marL="431165" indent="-431165" defTabSz="566674">
              <a:spcBef>
                <a:spcPts val="4000"/>
              </a:spcBef>
              <a:defRPr sz="3104"/>
            </a:pPr>
            <a:r>
              <a:t>Jeśli wprowadzacie dane liczbowe do Excela, pilnujcie przecinków! (. i , pełnią różne funkcje w zależności od wersji językowej)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Najważniejsze!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Najważniejsze!</a:t>
            </a:r>
          </a:p>
        </p:txBody>
      </p:sp>
      <p:sp>
        <p:nvSpPr>
          <p:cNvPr id="162" name="Bądźcie pedantycznie poprawni!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Bądźcie pedantycznie poprawni! </a:t>
            </a:r>
          </a:p>
          <a:p>
            <a:pPr/>
            <a:r>
              <a:t>Nie mam czasu poprawiać waszych błędów</a:t>
            </a:r>
          </a:p>
          <a:p>
            <a:pPr/>
            <a:r>
              <a:t>Jeżeli przygotujecie zbiór niechlujnie, nie zrobię wam analizy!</a:t>
            </a:r>
          </a:p>
          <a:p>
            <a:pPr/>
            <a:r>
              <a:t>W razie wątpliwości, pytajcie się mailowo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Format pliku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Format pliku</a:t>
            </a:r>
          </a:p>
        </p:txBody>
      </p:sp>
      <p:sp>
        <p:nvSpPr>
          <p:cNvPr id="122" name="Excel (xls, xlsx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Excel (xls, xlsx)</a:t>
            </a:r>
          </a:p>
          <a:p>
            <a:pPr/>
            <a:r>
              <a:t>CSV (może być przedzielone przecinkiem albo średnikiem)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Ogólne zasad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Ogólne zasady</a:t>
            </a:r>
          </a:p>
        </p:txBody>
      </p:sp>
      <p:sp>
        <p:nvSpPr>
          <p:cNvPr id="125" name="Obserwacja to jeden pomiar zmiennej zależnej dla danego poziomu danego czynnika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Obserwacja to jeden pomiar zmiennej zależnej dla danego poziomu danego czynnika</a:t>
            </a:r>
          </a:p>
          <a:p>
            <a:pPr/>
            <a:r>
              <a:t>Jeden wiersz w tabeli to jedna obserwacja</a:t>
            </a:r>
          </a:p>
          <a:p>
            <a:pPr/>
            <a:r>
              <a:t>W pierwszym wierszu tabeli zawsze są nazwy zmiennych (kolumn)</a:t>
            </a:r>
          </a:p>
          <a:p>
            <a:pPr/>
            <a:r>
              <a:t>Każda obserwacja powinna mieć co najmniej </a:t>
            </a:r>
            <a:r>
              <a:rPr i="1"/>
              <a:t>id</a:t>
            </a:r>
            <a:r>
              <a:t> i wartość zmiennej zależnej</a:t>
            </a:r>
          </a:p>
          <a:p>
            <a:pPr/>
            <a:r>
              <a:t>Do tego w kolejnych kolumnach opisujemy czynniki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rzykład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Przykład 1</a:t>
            </a:r>
          </a:p>
        </p:txBody>
      </p:sp>
      <p:sp>
        <p:nvSpPr>
          <p:cNvPr id="128" name="Plan prosty, grupy niezależ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Plan prosty, grupy niezależne</a:t>
            </a:r>
          </a:p>
          <a:p>
            <a:pPr/>
            <a:r>
              <a:t>N = 10</a:t>
            </a:r>
          </a:p>
          <a:p>
            <a:pPr/>
            <a:r>
              <a:t>Zmienna zależna: wynik testu pamięci</a:t>
            </a:r>
          </a:p>
          <a:p>
            <a:pPr/>
            <a:r>
              <a:t>Czynnik: pora dnia </a:t>
            </a:r>
          </a:p>
          <a:p>
            <a:pPr/>
            <a:r>
              <a:t>2 poziomy - rano (r) i wieczorem (w)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0" name="Table"/>
          <p:cNvGraphicFramePr/>
          <p:nvPr/>
        </p:nvGraphicFramePr>
        <p:xfrm>
          <a:off x="952500" y="1733550"/>
          <a:ext cx="11099801" cy="62865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3699933"/>
                <a:gridCol w="3699933"/>
                <a:gridCol w="3699933"/>
              </a:tblGrid>
              <a:tr h="5715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id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pamiec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pora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5715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r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5715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r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5715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r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5715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r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5715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r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5715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w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5715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w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5715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w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5715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9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w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5715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w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rzykład 2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Przykład 2</a:t>
            </a:r>
          </a:p>
        </p:txBody>
      </p:sp>
      <p:sp>
        <p:nvSpPr>
          <p:cNvPr id="133" name="N = 18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 = 18</a:t>
            </a:r>
          </a:p>
          <a:p>
            <a:pPr/>
            <a:r>
              <a:t>Plan złożony 3x2, grupy niezależne</a:t>
            </a:r>
          </a:p>
          <a:p>
            <a:pPr/>
            <a:r>
              <a:t>Zmienna zależna: wynik testu pamięci</a:t>
            </a:r>
          </a:p>
          <a:p>
            <a:pPr/>
            <a:r>
              <a:t>Czynniki: pora dnia i manipulacja afektem</a:t>
            </a:r>
          </a:p>
          <a:p>
            <a:pPr/>
            <a:r>
              <a:t>3 poziomy pory dnia: rano (r), w południe (p) i wieczorem (w)</a:t>
            </a:r>
          </a:p>
          <a:p>
            <a:pPr/>
            <a:r>
              <a:t>2 poziomy afektu: pozytywny (p) i negatywny (n)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5" name="Table"/>
          <p:cNvGraphicFramePr/>
          <p:nvPr/>
        </p:nvGraphicFramePr>
        <p:xfrm>
          <a:off x="952500" y="710139"/>
          <a:ext cx="11099800" cy="8839384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2774950"/>
                <a:gridCol w="2774950"/>
                <a:gridCol w="2774950"/>
                <a:gridCol w="2774950"/>
              </a:tblGrid>
              <a:tr h="46523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sym typeface="Helvetica Neue"/>
                        </a:rPr>
                        <a:t>id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sym typeface="Helvetica Neue"/>
                        </a:rPr>
                        <a:t>pamiec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sym typeface="Helvetica Neue"/>
                        </a:rPr>
                        <a:t>pora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sym typeface="Helvetica Neue"/>
                        </a:rPr>
                        <a:t>afekt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46523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sym typeface="Helvetica Neue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sym typeface="Helvetica Neue"/>
                        </a:rPr>
                        <a:t>r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sym typeface="Helvetica Neue"/>
                        </a:rPr>
                        <a:t>p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46523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sym typeface="Helvetica Neue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sym typeface="Helvetica Neue"/>
                        </a:rPr>
                        <a:t>r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sym typeface="Helvetica Neue"/>
                        </a:rPr>
                        <a:t>p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46523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sym typeface="Helvetica Neue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sym typeface="Helvetica Neue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sym typeface="Helvetica Neue"/>
                        </a:rPr>
                        <a:t>r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sym typeface="Helvetica Neue"/>
                        </a:rPr>
                        <a:t>p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46523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sym typeface="Helvetica Neue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sym typeface="Helvetica Neue"/>
                        </a:rPr>
                        <a:t>r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sym typeface="Helvetica Neue"/>
                        </a:rPr>
                        <a:t>n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46523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sym typeface="Helvetica Neue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sym typeface="Helvetica Neue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sym typeface="Helvetica Neue"/>
                        </a:rPr>
                        <a:t>r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sym typeface="Helvetica Neue"/>
                        </a:rPr>
                        <a:t>n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46523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sym typeface="Helvetica Neue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sym typeface="Helvetica Neue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sym typeface="Helvetica Neue"/>
                        </a:rPr>
                        <a:t>r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sym typeface="Helvetica Neue"/>
                        </a:rPr>
                        <a:t>n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46523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sym typeface="Helvetica Neue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sym typeface="Helvetica Neue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sym typeface="Helvetica Neue"/>
                        </a:rPr>
                        <a:t>p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sym typeface="Helvetica Neue"/>
                        </a:rPr>
                        <a:t>p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46523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sym typeface="Helvetica Neue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sym typeface="Helvetica Neue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sym typeface="Helvetica Neue"/>
                        </a:rPr>
                        <a:t>p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sym typeface="Helvetica Neue"/>
                        </a:rPr>
                        <a:t>p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46523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sym typeface="Helvetica Neue"/>
                        </a:rPr>
                        <a:t>9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sym typeface="Helvetica Neue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sym typeface="Helvetica Neue"/>
                        </a:rPr>
                        <a:t>p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sym typeface="Helvetica Neue"/>
                        </a:rPr>
                        <a:t>p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46523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sym typeface="Helvetica Neue"/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sym typeface="Helvetica Neue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sym typeface="Helvetica Neue"/>
                        </a:rPr>
                        <a:t>p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sym typeface="Helvetica Neue"/>
                        </a:rPr>
                        <a:t>n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46523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sym typeface="Helvetica Neue"/>
                        </a:rPr>
                        <a:t>11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sym typeface="Helvetica Neue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sym typeface="Helvetica Neue"/>
                        </a:rPr>
                        <a:t>p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sym typeface="Helvetica Neue"/>
                        </a:rPr>
                        <a:t>n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46523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sym typeface="Helvetica Neue"/>
                        </a:rPr>
                        <a:t>12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sym typeface="Helvetica Neue"/>
                        </a:rPr>
                        <a:t>p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sym typeface="Helvetica Neue"/>
                        </a:rPr>
                        <a:t>n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46523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sym typeface="Helvetica Neue"/>
                        </a:rPr>
                        <a:t>13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sym typeface="Helvetica Neue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sym typeface="Helvetica Neue"/>
                        </a:rPr>
                        <a:t>w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sym typeface="Helvetica Neue"/>
                        </a:rPr>
                        <a:t>p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46523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sym typeface="Helvetica Neue"/>
                        </a:rPr>
                        <a:t>14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sym typeface="Helvetica Neue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sym typeface="Helvetica Neue"/>
                        </a:rPr>
                        <a:t>w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sym typeface="Helvetica Neue"/>
                        </a:rPr>
                        <a:t>p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46523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sym typeface="Helvetica Neue"/>
                        </a:rPr>
                        <a:t>15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sym typeface="Helvetica Neue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sym typeface="Helvetica Neue"/>
                        </a:rPr>
                        <a:t>w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sym typeface="Helvetica Neue"/>
                        </a:rPr>
                        <a:t>p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46523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sym typeface="Helvetica Neue"/>
                        </a:rPr>
                        <a:t>16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sym typeface="Helvetica Neue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sym typeface="Helvetica Neue"/>
                        </a:rPr>
                        <a:t>w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sym typeface="Helvetica Neue"/>
                        </a:rPr>
                        <a:t>n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46523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sym typeface="Helvetica Neue"/>
                        </a:rPr>
                        <a:t>17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sym typeface="Helvetica Neue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sym typeface="Helvetica Neue"/>
                        </a:rPr>
                        <a:t>w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sym typeface="Helvetica Neue"/>
                        </a:rPr>
                        <a:t>n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46523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sym typeface="Helvetica Neue"/>
                        </a:rPr>
                        <a:t>18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sym typeface="Helvetica Neue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sym typeface="Helvetica Neue"/>
                        </a:rPr>
                        <a:t>w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sym typeface="Helvetica Neue"/>
                        </a:rPr>
                        <a:t>n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rzykład 3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Przykład 3</a:t>
            </a:r>
          </a:p>
        </p:txBody>
      </p:sp>
      <p:sp>
        <p:nvSpPr>
          <p:cNvPr id="138" name="N = 16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13384" indent="-413384" defTabSz="543305">
              <a:spcBef>
                <a:spcPts val="3900"/>
              </a:spcBef>
              <a:defRPr sz="2976"/>
            </a:pPr>
            <a:r>
              <a:t>N = 16</a:t>
            </a:r>
          </a:p>
          <a:p>
            <a:pPr marL="413384" indent="-413384" defTabSz="543305">
              <a:spcBef>
                <a:spcPts val="3900"/>
              </a:spcBef>
              <a:defRPr sz="2976"/>
            </a:pPr>
            <a:r>
              <a:t>Plan złożony 2x2x2, grupy niezależne</a:t>
            </a:r>
          </a:p>
          <a:p>
            <a:pPr marL="413384" indent="-413384" defTabSz="543305">
              <a:spcBef>
                <a:spcPts val="3900"/>
              </a:spcBef>
              <a:defRPr sz="2976"/>
            </a:pPr>
            <a:r>
              <a:t>Zmienna zależna: wynik testu pamięci</a:t>
            </a:r>
          </a:p>
          <a:p>
            <a:pPr marL="413384" indent="-413384" defTabSz="543305">
              <a:spcBef>
                <a:spcPts val="3900"/>
              </a:spcBef>
              <a:defRPr sz="2976"/>
            </a:pPr>
            <a:r>
              <a:t>Czynniki: pora dnia, manipulacja afektem, płeć</a:t>
            </a:r>
          </a:p>
          <a:p>
            <a:pPr marL="413384" indent="-413384" defTabSz="543305">
              <a:spcBef>
                <a:spcPts val="3900"/>
              </a:spcBef>
              <a:defRPr sz="2976"/>
            </a:pPr>
            <a:r>
              <a:t>2 poziomy pory dnia: rano (r), w południe (p) i wiec</a:t>
            </a:r>
          </a:p>
          <a:p>
            <a:pPr marL="413384" indent="-413384" defTabSz="543305">
              <a:spcBef>
                <a:spcPts val="3900"/>
              </a:spcBef>
              <a:defRPr sz="2976"/>
            </a:pPr>
            <a:r>
              <a:t>2 poziomy afektu: pozytywny (p) i negatywny (n)</a:t>
            </a:r>
          </a:p>
          <a:p>
            <a:pPr marL="413384" indent="-413384" defTabSz="543305">
              <a:spcBef>
                <a:spcPts val="3900"/>
              </a:spcBef>
              <a:defRPr sz="2976"/>
            </a:pPr>
            <a:r>
              <a:t>2 poziomy płci: kobieta (k) i mężczyzna (m)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0" name="Table"/>
          <p:cNvGraphicFramePr/>
          <p:nvPr/>
        </p:nvGraphicFramePr>
        <p:xfrm>
          <a:off x="952500" y="710139"/>
          <a:ext cx="11099800" cy="8839384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2219960"/>
                <a:gridCol w="2219960"/>
                <a:gridCol w="2219960"/>
                <a:gridCol w="2219960"/>
                <a:gridCol w="2219960"/>
              </a:tblGrid>
              <a:tr h="51996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sym typeface="Helvetica Neue"/>
                        </a:rPr>
                        <a:t>id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sym typeface="Helvetica Neue"/>
                        </a:rPr>
                        <a:t>pamiec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sym typeface="Helvetica Neue"/>
                        </a:rPr>
                        <a:t>pora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sym typeface="Helvetica Neue"/>
                        </a:rPr>
                        <a:t>afekt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sym typeface="Helvetica Neue"/>
                        </a:rPr>
                        <a:t>plec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51996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sym typeface="Helvetica Neue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sym typeface="Helvetica Neue"/>
                        </a:rPr>
                        <a:t>r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sym typeface="Helvetica Neue"/>
                        </a:rPr>
                        <a:t>p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sym typeface="Helvetica Neue"/>
                        </a:rPr>
                        <a:t>k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51996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sym typeface="Helvetica Neue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sym typeface="Helvetica Neue"/>
                        </a:rPr>
                        <a:t>r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sym typeface="Helvetica Neue"/>
                        </a:rPr>
                        <a:t>p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sym typeface="Helvetica Neue"/>
                        </a:rPr>
                        <a:t>k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51996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sym typeface="Helvetica Neue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sym typeface="Helvetica Neue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sym typeface="Helvetica Neue"/>
                        </a:rPr>
                        <a:t>r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sym typeface="Helvetica Neue"/>
                        </a:rPr>
                        <a:t>p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sym typeface="Helvetica Neue"/>
                        </a:rPr>
                        <a:t>m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51996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sym typeface="Helvetica Neue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sym typeface="Helvetica Neue"/>
                        </a:rPr>
                        <a:t>r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sym typeface="Helvetica Neue"/>
                        </a:rPr>
                        <a:t>p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sym typeface="Helvetica Neue"/>
                        </a:rPr>
                        <a:t>m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51996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sym typeface="Helvetica Neue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sym typeface="Helvetica Neue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sym typeface="Helvetica Neue"/>
                        </a:rPr>
                        <a:t>r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sym typeface="Helvetica Neue"/>
                        </a:rPr>
                        <a:t>n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sym typeface="Helvetica Neue"/>
                        </a:rPr>
                        <a:t>k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51996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sym typeface="Helvetica Neue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sym typeface="Helvetica Neue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sym typeface="Helvetica Neue"/>
                        </a:rPr>
                        <a:t>r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sym typeface="Helvetica Neue"/>
                        </a:rPr>
                        <a:t>n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sym typeface="Helvetica Neue"/>
                        </a:rPr>
                        <a:t>k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51996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sym typeface="Helvetica Neue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sym typeface="Helvetica Neue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sym typeface="Helvetica Neue"/>
                        </a:rPr>
                        <a:t>r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sym typeface="Helvetica Neue"/>
                        </a:rPr>
                        <a:t>n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sym typeface="Helvetica Neue"/>
                        </a:rPr>
                        <a:t>m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51996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sym typeface="Helvetica Neue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sym typeface="Helvetica Neue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sym typeface="Helvetica Neue"/>
                        </a:rPr>
                        <a:t>r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sym typeface="Helvetica Neue"/>
                        </a:rPr>
                        <a:t>n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sym typeface="Helvetica Neue"/>
                        </a:rPr>
                        <a:t>m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51996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sym typeface="Helvetica Neue"/>
                        </a:rPr>
                        <a:t>9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sym typeface="Helvetica Neue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sym typeface="Helvetica Neue"/>
                        </a:rPr>
                        <a:t>w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sym typeface="Helvetica Neue"/>
                        </a:rPr>
                        <a:t>p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sym typeface="Helvetica Neue"/>
                        </a:rPr>
                        <a:t>k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51996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sym typeface="Helvetica Neue"/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sym typeface="Helvetica Neue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sym typeface="Helvetica Neue"/>
                        </a:rPr>
                        <a:t>w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sym typeface="Helvetica Neue"/>
                        </a:rPr>
                        <a:t>p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sym typeface="Helvetica Neue"/>
                        </a:rPr>
                        <a:t>k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51996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sym typeface="Helvetica Neue"/>
                        </a:rPr>
                        <a:t>11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sym typeface="Helvetica Neue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sym typeface="Helvetica Neue"/>
                        </a:rPr>
                        <a:t>w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sym typeface="Helvetica Neue"/>
                        </a:rPr>
                        <a:t>p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sym typeface="Helvetica Neue"/>
                        </a:rPr>
                        <a:t>m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51996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sym typeface="Helvetica Neue"/>
                        </a:rPr>
                        <a:t>12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sym typeface="Helvetica Neue"/>
                        </a:rPr>
                        <a:t>w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sym typeface="Helvetica Neue"/>
                        </a:rPr>
                        <a:t>p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sym typeface="Helvetica Neue"/>
                        </a:rPr>
                        <a:t>m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51996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sym typeface="Helvetica Neue"/>
                        </a:rPr>
                        <a:t>13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sym typeface="Helvetica Neue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sym typeface="Helvetica Neue"/>
                        </a:rPr>
                        <a:t>w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sym typeface="Helvetica Neue"/>
                        </a:rPr>
                        <a:t>n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sym typeface="Helvetica Neue"/>
                        </a:rPr>
                        <a:t>k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51996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sym typeface="Helvetica Neue"/>
                        </a:rPr>
                        <a:t>14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sym typeface="Helvetica Neue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sym typeface="Helvetica Neue"/>
                        </a:rPr>
                        <a:t>w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sym typeface="Helvetica Neue"/>
                        </a:rPr>
                        <a:t>n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sym typeface="Helvetica Neue"/>
                        </a:rPr>
                        <a:t>k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51996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sym typeface="Helvetica Neue"/>
                        </a:rPr>
                        <a:t>15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sym typeface="Helvetica Neue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sym typeface="Helvetica Neue"/>
                        </a:rPr>
                        <a:t>w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sym typeface="Helvetica Neue"/>
                        </a:rPr>
                        <a:t>n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sym typeface="Helvetica Neue"/>
                        </a:rPr>
                        <a:t>m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51996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sym typeface="Helvetica Neue"/>
                        </a:rPr>
                        <a:t>16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sym typeface="Helvetica Neue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sym typeface="Helvetica Neue"/>
                        </a:rPr>
                        <a:t>w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sym typeface="Helvetica Neue"/>
                        </a:rPr>
                        <a:t>n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sym typeface="Helvetica Neue"/>
                        </a:rPr>
                        <a:t>m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