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90" r:id="rId9"/>
    <p:sldId id="283" r:id="rId10"/>
    <p:sldId id="291" r:id="rId11"/>
    <p:sldId id="284" r:id="rId12"/>
    <p:sldId id="285" r:id="rId13"/>
    <p:sldId id="286" r:id="rId14"/>
    <p:sldId id="287" r:id="rId15"/>
    <p:sldId id="288" r:id="rId16"/>
    <p:sldId id="289" r:id="rId17"/>
    <p:sldId id="269" r:id="rId18"/>
    <p:sldId id="292" r:id="rId19"/>
    <p:sldId id="270" r:id="rId20"/>
    <p:sldId id="275" r:id="rId21"/>
    <p:sldId id="276" r:id="rId22"/>
    <p:sldId id="281" r:id="rId23"/>
    <p:sldId id="277" r:id="rId24"/>
    <p:sldId id="278" r:id="rId25"/>
    <p:sldId id="279" r:id="rId26"/>
    <p:sldId id="280" r:id="rId27"/>
    <p:sldId id="293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Arkusz_programu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0-4CF2-8293-5B765205B97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0-4CF2-8293-5B765205B97C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60-4CF2-8293-5B765205B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05755392"/>
        <c:axId val="-605753072"/>
      </c:barChart>
      <c:catAx>
        <c:axId val="-6057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5753072"/>
        <c:crosses val="autoZero"/>
        <c:auto val="1"/>
        <c:lblAlgn val="ctr"/>
        <c:lblOffset val="100"/>
        <c:noMultiLvlLbl val="0"/>
      </c:catAx>
      <c:valAx>
        <c:axId val="-6057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575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Arkusz1!$A$2:$A$77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A6D365CB-DEBB-44FA-A773-B494B1631994}">
          <cx:tx>
            <cx:txData>
              <cx:f>Arkusz1!$A$1</cx:f>
              <cx:v>1 seria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D-4912-B413-8657E5BB8604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4D-4912-B413-8657E5BB8604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4D-4912-B413-8657E5BB8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94213200"/>
        <c:axId val="-594210448"/>
      </c:lineChart>
      <c:catAx>
        <c:axId val="-59421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210448"/>
        <c:crosses val="autoZero"/>
        <c:auto val="1"/>
        <c:lblAlgn val="ctr"/>
        <c:lblOffset val="100"/>
        <c:noMultiLvlLbl val="0"/>
      </c:catAx>
      <c:valAx>
        <c:axId val="-5942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21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Arkusz1!$B$2:$B$4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19-48CD-8A27-EAA7782A2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4279744"/>
        <c:axId val="-604277264"/>
      </c:scatterChart>
      <c:valAx>
        <c:axId val="-60427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4277264"/>
        <c:crosses val="autoZero"/>
        <c:crossBetween val="midCat"/>
      </c:valAx>
      <c:valAx>
        <c:axId val="-6042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4279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36-43F2-A775-D90A6D1694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36-43F2-A775-D90A6D1694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36-43F2-A775-D90A6D1694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36-43F2-A775-D90A6D1694DE}"/>
              </c:ext>
            </c:extLst>
          </c:dPt>
          <c:cat>
            <c:strRef>
              <c:f>Arkusz1!$A$2:$A$5</c:f>
              <c:strCache>
                <c:ptCount val="4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  <c:pt idx="3">
                  <c:v>4.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D-4CEF-B8B8-6D81AD6A1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30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78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4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25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88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169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6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0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8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5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1EEE-6C71-4049-8EBB-4E459A4E474A}" type="datetimeFigureOut">
              <a:rPr lang="pl-PL" smtClean="0"/>
              <a:t>10.01.2018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50D4-49E4-419F-89D7-41A47A25AD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40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Złoty schemat raportu z pracy badawczej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</a:p>
          <a:p>
            <a:r>
              <a:rPr lang="pl-PL" dirty="0" smtClean="0"/>
              <a:t>Materiał i metody</a:t>
            </a:r>
          </a:p>
          <a:p>
            <a:r>
              <a:rPr lang="pl-PL" dirty="0" smtClean="0"/>
              <a:t>Wyniki</a:t>
            </a:r>
          </a:p>
          <a:p>
            <a:r>
              <a:rPr lang="pl-PL" dirty="0" smtClean="0"/>
              <a:t>Dyskusja</a:t>
            </a:r>
          </a:p>
          <a:p>
            <a:r>
              <a:rPr lang="pl-PL" dirty="0" smtClean="0"/>
              <a:t>Wnioski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5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wykresów - punktowy</a:t>
            </a:r>
            <a:endParaRPr lang="en-GB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4953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4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wykresów - kołowy</a:t>
            </a:r>
            <a:endParaRPr lang="en-GB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423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4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naprawdę złych wykresów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Za: https://www.biostat.wisc.edu/~</a:t>
            </a:r>
            <a:r>
              <a:rPr lang="pl-PL" dirty="0" smtClean="0"/>
              <a:t>kbroman/topten_worstgraphs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18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iostat.wisc.edu/~kbroman/topten_worstgraphs/roeder_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6" y="161924"/>
            <a:ext cx="3619500" cy="66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iostat.wisc.edu/~kbroman/topten_worstgraphs/wittke_thompson_fig1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66" y="0"/>
            <a:ext cx="5562644" cy="70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biostat.wisc.edu/~kbroman/topten_worstgraphs/epstein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4" y="466322"/>
            <a:ext cx="8248162" cy="607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biostat.wisc.edu/~kbroman/topten_worstgraphs/hummer_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9" y="158079"/>
            <a:ext cx="5621016" cy="660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Uwagi dotyczące stylu i języka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Język naukowy powinien być precyzyjny i oszczędny:</a:t>
            </a:r>
          </a:p>
          <a:p>
            <a:pPr marL="0" indent="0" algn="ctr">
              <a:buNone/>
            </a:pPr>
            <a:r>
              <a:rPr lang="pl-PL" i="1" dirty="0" smtClean="0"/>
              <a:t>„Subiektywne odczuwanie symptomów lęku oceniane przez osoby badane w narzędziu </a:t>
            </a:r>
            <a:r>
              <a:rPr lang="pl-PL" i="1" dirty="0" err="1" smtClean="0"/>
              <a:t>State-Trait</a:t>
            </a:r>
            <a:r>
              <a:rPr lang="pl-PL" i="1" dirty="0" smtClean="0"/>
              <a:t> </a:t>
            </a:r>
            <a:r>
              <a:rPr lang="pl-PL" i="1" dirty="0" err="1" smtClean="0"/>
              <a:t>Anxiety</a:t>
            </a:r>
            <a:r>
              <a:rPr lang="pl-PL" i="1" dirty="0" smtClean="0"/>
              <a:t> Inventory dla grupy płci kobiecej cechowało się istotnie niższym poziomem w bezpośrednim zestawieniu z grupą płci męskiej”</a:t>
            </a:r>
          </a:p>
          <a:p>
            <a:pPr marL="0" indent="0" algn="ctr">
              <a:buNone/>
            </a:pPr>
            <a:r>
              <a:rPr lang="pl-PL" dirty="0" smtClean="0"/>
              <a:t>Vs.</a:t>
            </a:r>
          </a:p>
          <a:p>
            <a:pPr marL="0" indent="0" algn="ctr">
              <a:buNone/>
            </a:pPr>
            <a:r>
              <a:rPr lang="pl-PL" i="1" dirty="0" smtClean="0"/>
              <a:t>„Poziom lęku był istotnie niższy w grupie kobiet w porównaniu z grupą mężczyzn”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4300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Autentyk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„Badania dokonano metodą sondażu diagnostycznego opartego na kwestionariuszu wywiadu ze skategoryzowaną liczbą pytań.”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750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Uwagi dotyczące stylu i języka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Język powinien być nie nacechowany emocjonalnie. Należy unikać określeń w stylu </a:t>
            </a:r>
            <a:r>
              <a:rPr lang="pl-PL" i="1" dirty="0" smtClean="0"/>
              <a:t>niestety, szczęśliwie, zaledwie, aż, itd.</a:t>
            </a:r>
          </a:p>
          <a:p>
            <a:r>
              <a:rPr lang="pl-PL" dirty="0" smtClean="0"/>
              <a:t>Unikajmy kolokwializmów!</a:t>
            </a:r>
          </a:p>
          <a:p>
            <a:r>
              <a:rPr lang="pl-PL" dirty="0" smtClean="0"/>
              <a:t>Unikajmy własnych przemyśleń, zwłaszcza tych, które nie mają wiele wspólnego z celem pracy. Praca naukowa to nie eseistyka!</a:t>
            </a:r>
          </a:p>
          <a:p>
            <a:r>
              <a:rPr lang="pl-PL" dirty="0" smtClean="0"/>
              <a:t>Zawsze należy oddzielać dane naukowe od </a:t>
            </a:r>
            <a:r>
              <a:rPr lang="pl-PL" b="1" dirty="0" smtClean="0"/>
              <a:t>poglądów autorów. </a:t>
            </a:r>
            <a:r>
              <a:rPr lang="pl-PL" dirty="0" smtClean="0"/>
              <a:t>Nie zawsze wnioski wynikają bezpośrednio z przedstawionych wyników!</a:t>
            </a:r>
          </a:p>
          <a:p>
            <a:r>
              <a:rPr lang="pl-PL" dirty="0" smtClean="0"/>
              <a:t>Zawsze należy oddzielić dane innych autorów od naszych własnych (przypisy bibliograficzne!)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52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Służy odpowiedzi na zasadnicze pytania:</a:t>
            </a:r>
          </a:p>
          <a:p>
            <a:r>
              <a:rPr lang="pl-PL" b="1" dirty="0" smtClean="0"/>
              <a:t>Czego</a:t>
            </a:r>
            <a:r>
              <a:rPr lang="pl-PL" dirty="0" smtClean="0"/>
              <a:t> dotyczy praca?</a:t>
            </a:r>
          </a:p>
          <a:p>
            <a:r>
              <a:rPr lang="pl-PL" dirty="0" smtClean="0"/>
              <a:t>Jaki jest </a:t>
            </a:r>
            <a:r>
              <a:rPr lang="pl-PL" b="1" dirty="0" smtClean="0"/>
              <a:t>dotychczasowy stan wiedzy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 jest </a:t>
            </a:r>
            <a:r>
              <a:rPr lang="pl-PL" b="1" dirty="0" smtClean="0"/>
              <a:t>cel pracy</a:t>
            </a:r>
            <a:r>
              <a:rPr lang="pl-PL" dirty="0" smtClean="0"/>
              <a:t>, czyli co właściwie autor ma na myśli, co chce zrobić?</a:t>
            </a:r>
          </a:p>
          <a:p>
            <a:r>
              <a:rPr lang="pl-PL" dirty="0" smtClean="0"/>
              <a:t>Cel pracy może być w formie </a:t>
            </a:r>
            <a:r>
              <a:rPr lang="pl-PL" b="1" dirty="0" smtClean="0"/>
              <a:t>pytania badawczego</a:t>
            </a:r>
            <a:r>
              <a:rPr lang="pl-PL" dirty="0" smtClean="0"/>
              <a:t> lub </a:t>
            </a:r>
            <a:r>
              <a:rPr lang="pl-PL" b="1" dirty="0" smtClean="0"/>
              <a:t>hipotezy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28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Wyznaczniki dobrej pracy naukowej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Jasno sformułowany i przejrzysty </a:t>
            </a:r>
            <a:r>
              <a:rPr lang="pl-PL" b="1" dirty="0" smtClean="0"/>
              <a:t>cel pracy</a:t>
            </a:r>
          </a:p>
          <a:p>
            <a:r>
              <a:rPr lang="pl-PL" dirty="0"/>
              <a:t>Dobrze zaprojektowane </a:t>
            </a:r>
            <a:r>
              <a:rPr lang="pl-PL" dirty="0" smtClean="0"/>
              <a:t>badanie</a:t>
            </a:r>
            <a:endParaRPr lang="pl-PL" dirty="0" smtClean="0"/>
          </a:p>
          <a:p>
            <a:r>
              <a:rPr lang="pl-PL" dirty="0" smtClean="0"/>
              <a:t>Dobrze </a:t>
            </a:r>
            <a:r>
              <a:rPr lang="pl-PL" dirty="0" smtClean="0"/>
              <a:t>dobrane </a:t>
            </a:r>
            <a:r>
              <a:rPr lang="pl-PL" b="1" dirty="0" smtClean="0"/>
              <a:t>metody i materiał</a:t>
            </a:r>
          </a:p>
          <a:p>
            <a:r>
              <a:rPr lang="pl-PL" dirty="0" smtClean="0"/>
              <a:t>Klarownie </a:t>
            </a:r>
            <a:r>
              <a:rPr lang="pl-PL" dirty="0" smtClean="0"/>
              <a:t>zaprezentowane wyniki, które odpowiadają na cel pracy</a:t>
            </a:r>
          </a:p>
          <a:p>
            <a:r>
              <a:rPr lang="pl-PL" dirty="0" smtClean="0"/>
              <a:t>Dobry styl – prosty, precyzyjny, jasny i pozbawiony kolokwializmów</a:t>
            </a:r>
          </a:p>
          <a:p>
            <a:r>
              <a:rPr lang="pl-PL" dirty="0" smtClean="0"/>
              <a:t>Właściwe korzystanie z literatury</a:t>
            </a:r>
          </a:p>
          <a:p>
            <a:r>
              <a:rPr lang="pl-PL" dirty="0" smtClean="0"/>
              <a:t>Nie liczy się ilość tylko jakość! </a:t>
            </a:r>
            <a:r>
              <a:rPr lang="pl-PL" b="1" dirty="0" smtClean="0"/>
              <a:t>Nie lejcie wody, to nie gimnazjum!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78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15628"/>
          </a:xfrm>
        </p:spPr>
        <p:txBody>
          <a:bodyPr/>
          <a:lstStyle/>
          <a:p>
            <a:r>
              <a:rPr lang="en-GB" dirty="0" err="1" smtClean="0"/>
              <a:t>Zasady</a:t>
            </a:r>
            <a:r>
              <a:rPr lang="en-GB" dirty="0" smtClean="0"/>
              <a:t> </a:t>
            </a:r>
            <a:r>
              <a:rPr lang="en-GB" dirty="0" err="1" smtClean="0"/>
              <a:t>dobrej</a:t>
            </a:r>
            <a:r>
              <a:rPr lang="en-GB" dirty="0" smtClean="0"/>
              <a:t> </a:t>
            </a:r>
            <a:r>
              <a:rPr lang="en-GB" dirty="0" err="1" smtClean="0"/>
              <a:t>prezentacji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Czas - czy można powiedzieć w danym czasie to co chce się powiedzieć</a:t>
            </a:r>
          </a:p>
          <a:p>
            <a:r>
              <a:rPr lang="pl-PL" dirty="0" smtClean="0"/>
              <a:t>Plan </a:t>
            </a:r>
            <a:r>
              <a:rPr lang="pl-PL" dirty="0"/>
              <a:t>- wstęp, rozpoczęcie, zakończenie</a:t>
            </a:r>
          </a:p>
          <a:p>
            <a:r>
              <a:rPr lang="pl-PL" dirty="0" smtClean="0"/>
              <a:t>Jedna </a:t>
            </a:r>
            <a:r>
              <a:rPr lang="pl-PL" dirty="0"/>
              <a:t>myśl przewodnia - najważniejsza</a:t>
            </a:r>
          </a:p>
          <a:p>
            <a:r>
              <a:rPr lang="pl-PL" dirty="0" smtClean="0"/>
              <a:t>Slajdy mają pomóc słuchaczowi a nie mówcy!</a:t>
            </a:r>
          </a:p>
          <a:p>
            <a:r>
              <a:rPr lang="pl-PL" dirty="0" smtClean="0"/>
              <a:t>NIGDY nie czytaj ze slajdów! (chyba że jest naprawdę dobry powód ku temu)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53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Zasady</a:t>
            </a:r>
            <a:r>
              <a:rPr lang="en-GB" dirty="0"/>
              <a:t> </a:t>
            </a:r>
            <a:r>
              <a:rPr lang="en-GB" dirty="0" err="1"/>
              <a:t>dobrej</a:t>
            </a:r>
            <a:r>
              <a:rPr lang="en-GB" dirty="0"/>
              <a:t> </a:t>
            </a:r>
            <a:r>
              <a:rPr lang="en-GB" dirty="0" err="1"/>
              <a:t>prezentacji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Tempo mówienia - nie za szybko, nie za wolno</a:t>
            </a:r>
          </a:p>
          <a:p>
            <a:r>
              <a:rPr lang="pl-PL" dirty="0"/>
              <a:t>Gestykulacja</a:t>
            </a:r>
          </a:p>
          <a:p>
            <a:r>
              <a:rPr lang="pl-PL" dirty="0"/>
              <a:t>Ton i głośność mowy</a:t>
            </a:r>
          </a:p>
          <a:p>
            <a:r>
              <a:rPr lang="pl-PL" dirty="0"/>
              <a:t>Język zrozumiały - nie używamy słownictwa, którego nikt nie rozumie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0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Takich slajdów NIE NALEŻY robić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3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jest </a:t>
            </a:r>
            <a:r>
              <a:rPr lang="en-GB" dirty="0" err="1" smtClean="0"/>
              <a:t>jakiś</a:t>
            </a:r>
            <a:r>
              <a:rPr lang="en-GB" dirty="0" smtClean="0"/>
              <a:t> super </a:t>
            </a:r>
            <a:r>
              <a:rPr lang="en-GB" dirty="0" err="1" smtClean="0"/>
              <a:t>ciekawy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endParaRPr lang="pl-PL" dirty="0" smtClean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0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To jest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jakiś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super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ciekawy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tekst</a:t>
            </a:r>
            <a:endParaRPr lang="pl-P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To jest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jakiś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super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ciekawy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tekst</a:t>
            </a:r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To jest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jakiś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super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ciekawy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tekst</a:t>
            </a:r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To jest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jakiś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super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ciekawy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tekst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r>
              <a:rPr lang="en-GB" dirty="0"/>
              <a:t> 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r>
              <a:rPr lang="en-GB" dirty="0"/>
              <a:t>To jest </a:t>
            </a:r>
            <a:r>
              <a:rPr lang="en-GB" dirty="0" err="1"/>
              <a:t>jakiś</a:t>
            </a:r>
            <a:r>
              <a:rPr lang="en-GB" dirty="0"/>
              <a:t> super </a:t>
            </a:r>
            <a:r>
              <a:rPr lang="en-GB" dirty="0" err="1"/>
              <a:t>ciekawy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87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7" y="-1"/>
            <a:ext cx="9286089" cy="72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Materiał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Dwa zasadnicze pytania:</a:t>
            </a:r>
          </a:p>
          <a:p>
            <a:r>
              <a:rPr lang="pl-PL" dirty="0" smtClean="0"/>
              <a:t>Kogo zbadaliśmy?</a:t>
            </a:r>
          </a:p>
          <a:p>
            <a:r>
              <a:rPr lang="pl-PL" dirty="0" smtClean="0"/>
              <a:t>W jaki sposób? Za pomocą jakich metod?</a:t>
            </a:r>
          </a:p>
        </p:txBody>
      </p:sp>
    </p:spTree>
    <p:extLst>
      <p:ext uri="{BB962C8B-B14F-4D97-AF65-F5344CB8AC3E}">
        <p14:creationId xmlns:p14="http://schemas.microsoft.com/office/powerpoint/2010/main" val="25174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Materiał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Opis materiału:</a:t>
            </a:r>
          </a:p>
          <a:p>
            <a:r>
              <a:rPr lang="pl-PL" dirty="0"/>
              <a:t>Ile osób?</a:t>
            </a:r>
          </a:p>
          <a:p>
            <a:r>
              <a:rPr lang="pl-PL" dirty="0"/>
              <a:t>Kim są te osoby (próba vs. populacja)?</a:t>
            </a:r>
          </a:p>
          <a:p>
            <a:r>
              <a:rPr lang="pl-PL" dirty="0"/>
              <a:t>Podstawowa charakterystyka osób badanych (wiek, płeć, wykształcenie, stan cywilny, status społeczno-ekonomiczny itd</a:t>
            </a:r>
            <a:r>
              <a:rPr lang="pl-PL" dirty="0" smtClean="0"/>
              <a:t>.) – </a:t>
            </a:r>
            <a:r>
              <a:rPr lang="pl-PL" b="1" dirty="0" smtClean="0"/>
              <a:t>to nie są wyniki!</a:t>
            </a:r>
            <a:endParaRPr lang="pl-PL" dirty="0"/>
          </a:p>
          <a:p>
            <a:r>
              <a:rPr lang="pl-PL" dirty="0"/>
              <a:t>Kryteria włączenia/kryteria wyłączenia</a:t>
            </a:r>
          </a:p>
          <a:p>
            <a:r>
              <a:rPr lang="pl-PL" dirty="0" smtClean="0"/>
              <a:t>Opis procedury rekrutacji</a:t>
            </a:r>
          </a:p>
          <a:p>
            <a:r>
              <a:rPr lang="pl-PL" dirty="0" smtClean="0"/>
              <a:t>Problemy badania powtórnego (np. </a:t>
            </a:r>
            <a:r>
              <a:rPr lang="pl-PL" dirty="0" err="1" smtClean="0"/>
              <a:t>follow-up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2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Materiał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 metod:</a:t>
            </a:r>
          </a:p>
          <a:p>
            <a:r>
              <a:rPr lang="pl-PL" dirty="0" smtClean="0"/>
              <a:t>Jakich metod użyliśmy? Co te metody mierzą?</a:t>
            </a:r>
          </a:p>
          <a:p>
            <a:r>
              <a:rPr lang="pl-PL" dirty="0" smtClean="0"/>
              <a:t>Jaka była kolejność tych metod?</a:t>
            </a:r>
          </a:p>
          <a:p>
            <a:r>
              <a:rPr lang="pl-PL" dirty="0" smtClean="0"/>
              <a:t>W jaki sposób obliczyliśmy wyniki (opis metod analizy statystycznej)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13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Wyniki opisujemy w tej samej kolejności, w której zaprezentowane </a:t>
            </a:r>
            <a:r>
              <a:rPr lang="en-US" dirty="0" smtClean="0"/>
              <a:t>by</a:t>
            </a:r>
            <a:r>
              <a:rPr lang="pl-PL" dirty="0" err="1" smtClean="0"/>
              <a:t>ły</a:t>
            </a:r>
            <a:r>
              <a:rPr lang="pl-PL" dirty="0" smtClean="0"/>
              <a:t> metody</a:t>
            </a:r>
          </a:p>
          <a:p>
            <a:r>
              <a:rPr lang="pl-PL" dirty="0" smtClean="0"/>
              <a:t>Staramy się pokazywać jedynie wyniki </a:t>
            </a:r>
            <a:r>
              <a:rPr lang="pl-PL" b="1" dirty="0" smtClean="0"/>
              <a:t>istotne</a:t>
            </a:r>
            <a:r>
              <a:rPr lang="pl-PL" dirty="0" smtClean="0"/>
              <a:t> z punktu widzenia celu pracy</a:t>
            </a:r>
          </a:p>
          <a:p>
            <a:r>
              <a:rPr lang="pl-PL" dirty="0" smtClean="0"/>
              <a:t>Wyniki najczęściej w formie tabel/wykresów, ale </a:t>
            </a:r>
            <a:r>
              <a:rPr lang="pl-PL" b="1" dirty="0" smtClean="0"/>
              <a:t>z sensem!</a:t>
            </a:r>
            <a:r>
              <a:rPr lang="pl-PL" dirty="0" smtClean="0"/>
              <a:t> Tabele i wykresy powinny być jasne i przejrzyste (przykłady za chwilę)</a:t>
            </a:r>
          </a:p>
        </p:txBody>
      </p:sp>
    </p:spTree>
    <p:extLst>
      <p:ext uri="{BB962C8B-B14F-4D97-AF65-F5344CB8AC3E}">
        <p14:creationId xmlns:p14="http://schemas.microsoft.com/office/powerpoint/2010/main" val="30993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wykresów - kolumnowy</a:t>
            </a:r>
            <a:endParaRPr lang="en-GB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4168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96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wykresów - histogram</a:t>
            </a:r>
            <a:endParaRPr lang="en-GB"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6" name="Symbol zastępczy zawartości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8650" y="1825625"/>
              <a:ext cx="7886700" cy="435133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Symbol zastępczy zawartości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4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wykresów - liniowy</a:t>
            </a:r>
            <a:endParaRPr lang="en-GB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257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3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TM02892315[[fn=Smuga]]</Template>
  <TotalTime>478</TotalTime>
  <Words>784</Words>
  <Application>Microsoft Office PowerPoint</Application>
  <PresentationFormat>Pokaz na ekranie (4:3)</PresentationFormat>
  <Paragraphs>97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Motyw pakietu Office</vt:lpstr>
      <vt:lpstr>Złoty schemat raportu z pracy badawczej</vt:lpstr>
      <vt:lpstr>Wstęp</vt:lpstr>
      <vt:lpstr>Materiał i metody</vt:lpstr>
      <vt:lpstr>Materiał i metody</vt:lpstr>
      <vt:lpstr>Materiał i metody</vt:lpstr>
      <vt:lpstr>Wyniki</vt:lpstr>
      <vt:lpstr>Rodzaje wykresów - kolumnowy</vt:lpstr>
      <vt:lpstr>Rodzaje wykresów - histogram</vt:lpstr>
      <vt:lpstr>Rodzaje wykresów - liniowy</vt:lpstr>
      <vt:lpstr>Rodzaje wykresów - punktowy</vt:lpstr>
      <vt:lpstr>Rodzaje wykresów - kołowy</vt:lpstr>
      <vt:lpstr>Przykłady naprawdę złych wykresów</vt:lpstr>
      <vt:lpstr>Prezentacja programu PowerPoint</vt:lpstr>
      <vt:lpstr>Prezentacja programu PowerPoint</vt:lpstr>
      <vt:lpstr>Prezentacja programu PowerPoint</vt:lpstr>
      <vt:lpstr>Prezentacja programu PowerPoint</vt:lpstr>
      <vt:lpstr>Uwagi dotyczące stylu i języka</vt:lpstr>
      <vt:lpstr>Autentyk</vt:lpstr>
      <vt:lpstr>Uwagi dotyczące stylu i języka</vt:lpstr>
      <vt:lpstr>Wyznaczniki dobrej pracy naukowej</vt:lpstr>
      <vt:lpstr>Zasady dobrej prezentacji</vt:lpstr>
      <vt:lpstr>Zasady dobrej prezentacji</vt:lpstr>
      <vt:lpstr>Takich slajdów NIE NALEŻY robić</vt:lpstr>
      <vt:lpstr>To jest jakiś super ciekawy tekst </vt:lpstr>
      <vt:lpstr>To jest jakiś super ciekawy tekst</vt:lpstr>
      <vt:lpstr>To jest jakiś super ciekawy tekst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Komunikacja w nauce</dc:title>
  <dc:creator>Krzysztof</dc:creator>
  <cp:lastModifiedBy>Krzysztof Basiński</cp:lastModifiedBy>
  <cp:revision>22</cp:revision>
  <dcterms:created xsi:type="dcterms:W3CDTF">2016-02-22T10:14:28Z</dcterms:created>
  <dcterms:modified xsi:type="dcterms:W3CDTF">2018-01-10T09:29:11Z</dcterms:modified>
</cp:coreProperties>
</file>