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3" r:id="rId4"/>
    <p:sldId id="260" r:id="rId5"/>
    <p:sldId id="265" r:id="rId6"/>
    <p:sldId id="266" r:id="rId7"/>
    <p:sldId id="264" r:id="rId8"/>
    <p:sldId id="262" r:id="rId9"/>
    <p:sldId id="273" r:id="rId10"/>
    <p:sldId id="267" r:id="rId11"/>
    <p:sldId id="268" r:id="rId12"/>
    <p:sldId id="271"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E6E15D5-24C5-6246-84AD-5411724304DA}">
          <p14:sldIdLst>
            <p14:sldId id="256"/>
            <p14:sldId id="261"/>
          </p14:sldIdLst>
        </p14:section>
        <p14:section name="Problem Statement" id="{B4987764-F505-7148-BED6-450C494E0BBD}">
          <p14:sldIdLst>
            <p14:sldId id="263"/>
          </p14:sldIdLst>
        </p14:section>
        <p14:section name="Dataset Overview" id="{147B536D-2651-6848-B2D3-54990EE9931F}">
          <p14:sldIdLst>
            <p14:sldId id="260"/>
          </p14:sldIdLst>
        </p14:section>
        <p14:section name="Data Cleaning" id="{FBEFB21D-6F70-DD41-88D9-D61D5157F32C}">
          <p14:sldIdLst>
            <p14:sldId id="265"/>
            <p14:sldId id="266"/>
          </p14:sldIdLst>
        </p14:section>
        <p14:section name="Feature Engineering" id="{A485B8A1-C14C-4C48-B0FE-A85D2759B217}">
          <p14:sldIdLst>
            <p14:sldId id="264"/>
          </p14:sldIdLst>
        </p14:section>
        <p14:section name="Explorative Data Analysis" id="{283EF24F-D436-EF4A-8559-E7E8D274AC4E}">
          <p14:sldIdLst>
            <p14:sldId id="262"/>
            <p14:sldId id="273"/>
          </p14:sldIdLst>
        </p14:section>
        <p14:section name="Data Pre-Processing" id="{DDF0584F-D1F0-B448-BB4A-4E8746656F64}">
          <p14:sldIdLst>
            <p14:sldId id="267"/>
          </p14:sldIdLst>
        </p14:section>
        <p14:section name="Modelling" id="{76EACECF-2FEF-B34D-8676-E42DF513DD5D}">
          <p14:sldIdLst>
            <p14:sldId id="268"/>
            <p14:sldId id="271"/>
          </p14:sldIdLst>
        </p14:section>
        <p14:section name="Conclusions" id="{67F4F8F6-FB7D-A34E-AD41-1F2CDDD41AA4}">
          <p14:sldIdLst>
            <p14:sldId id="269"/>
            <p14:sldId id="2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C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snapToObjects="1">
      <p:cViewPr>
        <p:scale>
          <a:sx n="86" d="100"/>
          <a:sy n="86" d="100"/>
        </p:scale>
        <p:origin x="928" y="1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3.png"/><Relationship Id="rId7" Type="http://schemas.openxmlformats.org/officeDocument/2006/relationships/image" Target="../media/image22.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1.svg"/><Relationship Id="rId5" Type="http://schemas.openxmlformats.org/officeDocument/2006/relationships/image" Target="../media/image1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3.png"/><Relationship Id="rId7" Type="http://schemas.openxmlformats.org/officeDocument/2006/relationships/image" Target="../media/image22.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1.svg"/><Relationship Id="rId5" Type="http://schemas.openxmlformats.org/officeDocument/2006/relationships/image" Target="../media/image1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496156-E09C-4F6F-96AA-22852AF15AB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CFE94A6-D1D6-44E6-9363-F66637E51D5F}">
      <dgm:prSet/>
      <dgm:spPr/>
      <dgm:t>
        <a:bodyPr/>
        <a:lstStyle/>
        <a:p>
          <a:pPr>
            <a:lnSpc>
              <a:spcPct val="100000"/>
            </a:lnSpc>
            <a:defRPr cap="all"/>
          </a:pPr>
          <a:r>
            <a:rPr lang="en-US"/>
            <a:t>Problem Statement</a:t>
          </a:r>
        </a:p>
      </dgm:t>
    </dgm:pt>
    <dgm:pt modelId="{1323D36D-C2B2-40AB-B3DC-BC9EB077A31F}" type="parTrans" cxnId="{A27E54FC-BDC4-422C-8586-32B1EF5CACE6}">
      <dgm:prSet/>
      <dgm:spPr/>
      <dgm:t>
        <a:bodyPr/>
        <a:lstStyle/>
        <a:p>
          <a:endParaRPr lang="en-US"/>
        </a:p>
      </dgm:t>
    </dgm:pt>
    <dgm:pt modelId="{0E00393D-F63C-4356-9452-4CED06A8E6BC}" type="sibTrans" cxnId="{A27E54FC-BDC4-422C-8586-32B1EF5CACE6}">
      <dgm:prSet/>
      <dgm:spPr/>
      <dgm:t>
        <a:bodyPr/>
        <a:lstStyle/>
        <a:p>
          <a:endParaRPr lang="en-US"/>
        </a:p>
      </dgm:t>
    </dgm:pt>
    <dgm:pt modelId="{27E103A8-0BFA-455E-AB37-90DE53B6AC19}">
      <dgm:prSet/>
      <dgm:spPr/>
      <dgm:t>
        <a:bodyPr/>
        <a:lstStyle/>
        <a:p>
          <a:pPr>
            <a:lnSpc>
              <a:spcPct val="100000"/>
            </a:lnSpc>
            <a:defRPr cap="all"/>
          </a:pPr>
          <a:r>
            <a:rPr lang="en-US"/>
            <a:t>Dataset Overview</a:t>
          </a:r>
        </a:p>
      </dgm:t>
    </dgm:pt>
    <dgm:pt modelId="{B5972CD1-82A3-4F63-A9A0-9B947EE2A120}" type="parTrans" cxnId="{20B4B499-9450-40CC-A7BE-474B77B93BCF}">
      <dgm:prSet/>
      <dgm:spPr/>
      <dgm:t>
        <a:bodyPr/>
        <a:lstStyle/>
        <a:p>
          <a:endParaRPr lang="en-US"/>
        </a:p>
      </dgm:t>
    </dgm:pt>
    <dgm:pt modelId="{5D891338-3D1C-4E55-BDA2-427C9E1EBC2E}" type="sibTrans" cxnId="{20B4B499-9450-40CC-A7BE-474B77B93BCF}">
      <dgm:prSet/>
      <dgm:spPr/>
      <dgm:t>
        <a:bodyPr/>
        <a:lstStyle/>
        <a:p>
          <a:endParaRPr lang="en-US"/>
        </a:p>
      </dgm:t>
    </dgm:pt>
    <dgm:pt modelId="{8A8AE189-C41B-4560-A335-C7F013CF4572}">
      <dgm:prSet/>
      <dgm:spPr/>
      <dgm:t>
        <a:bodyPr/>
        <a:lstStyle/>
        <a:p>
          <a:pPr>
            <a:lnSpc>
              <a:spcPct val="100000"/>
            </a:lnSpc>
            <a:defRPr cap="all"/>
          </a:pPr>
          <a:r>
            <a:rPr lang="en-US"/>
            <a:t>Data Cleaning</a:t>
          </a:r>
        </a:p>
      </dgm:t>
    </dgm:pt>
    <dgm:pt modelId="{AE5B5FC3-79B1-4720-8F2B-E1AEFB0C0F80}" type="parTrans" cxnId="{56FAD3CB-105F-45F2-8484-CC7D6FC2F22C}">
      <dgm:prSet/>
      <dgm:spPr/>
      <dgm:t>
        <a:bodyPr/>
        <a:lstStyle/>
        <a:p>
          <a:endParaRPr lang="en-US"/>
        </a:p>
      </dgm:t>
    </dgm:pt>
    <dgm:pt modelId="{B5C25141-2797-4CD1-A4C2-02FB888190C7}" type="sibTrans" cxnId="{56FAD3CB-105F-45F2-8484-CC7D6FC2F22C}">
      <dgm:prSet/>
      <dgm:spPr/>
      <dgm:t>
        <a:bodyPr/>
        <a:lstStyle/>
        <a:p>
          <a:endParaRPr lang="en-US"/>
        </a:p>
      </dgm:t>
    </dgm:pt>
    <dgm:pt modelId="{3BE001EC-CB25-4303-87B6-01B58E49AB84}">
      <dgm:prSet/>
      <dgm:spPr/>
      <dgm:t>
        <a:bodyPr/>
        <a:lstStyle/>
        <a:p>
          <a:pPr>
            <a:lnSpc>
              <a:spcPct val="100000"/>
            </a:lnSpc>
            <a:defRPr cap="all"/>
          </a:pPr>
          <a:r>
            <a:rPr lang="en-US"/>
            <a:t>Feature Engineering</a:t>
          </a:r>
        </a:p>
      </dgm:t>
    </dgm:pt>
    <dgm:pt modelId="{025DC205-1641-4B73-A0CF-5A7A57F24555}" type="parTrans" cxnId="{5C57912D-77A5-4244-A099-01FAC2D023EB}">
      <dgm:prSet/>
      <dgm:spPr/>
      <dgm:t>
        <a:bodyPr/>
        <a:lstStyle/>
        <a:p>
          <a:endParaRPr lang="en-US"/>
        </a:p>
      </dgm:t>
    </dgm:pt>
    <dgm:pt modelId="{91E80630-D645-4EB2-BD20-CF9A4A52B8F9}" type="sibTrans" cxnId="{5C57912D-77A5-4244-A099-01FAC2D023EB}">
      <dgm:prSet/>
      <dgm:spPr/>
      <dgm:t>
        <a:bodyPr/>
        <a:lstStyle/>
        <a:p>
          <a:endParaRPr lang="en-US"/>
        </a:p>
      </dgm:t>
    </dgm:pt>
    <dgm:pt modelId="{5F80AFF3-7172-41D3-A672-36440BE8C953}">
      <dgm:prSet/>
      <dgm:spPr/>
      <dgm:t>
        <a:bodyPr/>
        <a:lstStyle/>
        <a:p>
          <a:pPr>
            <a:lnSpc>
              <a:spcPct val="100000"/>
            </a:lnSpc>
            <a:defRPr cap="all"/>
          </a:pPr>
          <a:r>
            <a:rPr lang="en-US"/>
            <a:t>Explorative Data Analysis</a:t>
          </a:r>
        </a:p>
      </dgm:t>
    </dgm:pt>
    <dgm:pt modelId="{F90D5308-EFE0-4AB8-87C9-368C6A210702}" type="parTrans" cxnId="{E48F320E-18EF-4937-BF86-1BE84EE8054E}">
      <dgm:prSet/>
      <dgm:spPr/>
      <dgm:t>
        <a:bodyPr/>
        <a:lstStyle/>
        <a:p>
          <a:endParaRPr lang="en-US"/>
        </a:p>
      </dgm:t>
    </dgm:pt>
    <dgm:pt modelId="{B16CA55D-E239-4DB4-8B9C-304E6FCD6D68}" type="sibTrans" cxnId="{E48F320E-18EF-4937-BF86-1BE84EE8054E}">
      <dgm:prSet/>
      <dgm:spPr/>
      <dgm:t>
        <a:bodyPr/>
        <a:lstStyle/>
        <a:p>
          <a:endParaRPr lang="en-US"/>
        </a:p>
      </dgm:t>
    </dgm:pt>
    <dgm:pt modelId="{4B411046-6AB7-44DF-A302-251B166EA293}">
      <dgm:prSet/>
      <dgm:spPr/>
      <dgm:t>
        <a:bodyPr/>
        <a:lstStyle/>
        <a:p>
          <a:pPr>
            <a:lnSpc>
              <a:spcPct val="100000"/>
            </a:lnSpc>
            <a:defRPr cap="all"/>
          </a:pPr>
          <a:r>
            <a:rPr lang="en-US"/>
            <a:t>Data Pre-Processing</a:t>
          </a:r>
        </a:p>
      </dgm:t>
    </dgm:pt>
    <dgm:pt modelId="{2C784A4C-8F62-447D-A1A3-456070234CE0}" type="parTrans" cxnId="{92C325C6-7394-4F11-9D25-21356CDFB5BA}">
      <dgm:prSet/>
      <dgm:spPr/>
      <dgm:t>
        <a:bodyPr/>
        <a:lstStyle/>
        <a:p>
          <a:endParaRPr lang="en-US"/>
        </a:p>
      </dgm:t>
    </dgm:pt>
    <dgm:pt modelId="{04E4592C-F1F8-4DF7-A7AC-63B9C3FD9B31}" type="sibTrans" cxnId="{92C325C6-7394-4F11-9D25-21356CDFB5BA}">
      <dgm:prSet/>
      <dgm:spPr/>
      <dgm:t>
        <a:bodyPr/>
        <a:lstStyle/>
        <a:p>
          <a:endParaRPr lang="en-US"/>
        </a:p>
      </dgm:t>
    </dgm:pt>
    <dgm:pt modelId="{A1DC6387-4A8B-4EC3-B460-F0734624A6FF}">
      <dgm:prSet/>
      <dgm:spPr/>
      <dgm:t>
        <a:bodyPr/>
        <a:lstStyle/>
        <a:p>
          <a:pPr>
            <a:lnSpc>
              <a:spcPct val="100000"/>
            </a:lnSpc>
            <a:defRPr cap="all"/>
          </a:pPr>
          <a:r>
            <a:rPr lang="en-US"/>
            <a:t>Modelling </a:t>
          </a:r>
        </a:p>
      </dgm:t>
    </dgm:pt>
    <dgm:pt modelId="{7920ECBD-990A-4A10-B1EC-54135D6F04BC}" type="parTrans" cxnId="{D16FA593-2F01-4DF4-BDDD-DA8965D0E121}">
      <dgm:prSet/>
      <dgm:spPr/>
      <dgm:t>
        <a:bodyPr/>
        <a:lstStyle/>
        <a:p>
          <a:endParaRPr lang="en-US"/>
        </a:p>
      </dgm:t>
    </dgm:pt>
    <dgm:pt modelId="{17781DAE-CB0E-48E1-A8A8-F5286B2247FA}" type="sibTrans" cxnId="{D16FA593-2F01-4DF4-BDDD-DA8965D0E121}">
      <dgm:prSet/>
      <dgm:spPr/>
      <dgm:t>
        <a:bodyPr/>
        <a:lstStyle/>
        <a:p>
          <a:endParaRPr lang="en-US"/>
        </a:p>
      </dgm:t>
    </dgm:pt>
    <dgm:pt modelId="{ECA13AA7-D8F9-4CE6-8F72-EAD1C20B3824}">
      <dgm:prSet/>
      <dgm:spPr/>
      <dgm:t>
        <a:bodyPr anchor="ctr"/>
        <a:lstStyle/>
        <a:p>
          <a:pPr>
            <a:lnSpc>
              <a:spcPct val="100000"/>
            </a:lnSpc>
            <a:defRPr cap="all"/>
          </a:pPr>
          <a:r>
            <a:rPr lang="en-US" kern="1200">
              <a:latin typeface="Tw Cen MT" panose="020B0602020104020603"/>
              <a:ea typeface="+mn-ea"/>
              <a:cs typeface="+mn-cs"/>
            </a:rPr>
            <a:t>Conclusions</a:t>
          </a:r>
          <a:endParaRPr lang="en-US" kern="1200"/>
        </a:p>
      </dgm:t>
    </dgm:pt>
    <dgm:pt modelId="{C7B1C2EB-05DC-4389-9A45-4F9B77BEF2D6}" type="parTrans" cxnId="{4240CC9D-ED55-4949-8CFA-ACD8CB14F696}">
      <dgm:prSet/>
      <dgm:spPr/>
      <dgm:t>
        <a:bodyPr/>
        <a:lstStyle/>
        <a:p>
          <a:endParaRPr lang="en-US"/>
        </a:p>
      </dgm:t>
    </dgm:pt>
    <dgm:pt modelId="{3A008BC0-9FFE-44F6-AFD1-BD9B80A631E6}" type="sibTrans" cxnId="{4240CC9D-ED55-4949-8CFA-ACD8CB14F696}">
      <dgm:prSet/>
      <dgm:spPr/>
      <dgm:t>
        <a:bodyPr/>
        <a:lstStyle/>
        <a:p>
          <a:endParaRPr lang="en-US"/>
        </a:p>
      </dgm:t>
    </dgm:pt>
    <dgm:pt modelId="{C34096FE-71E5-427C-9126-A39A8301EB2D}" type="pres">
      <dgm:prSet presAssocID="{2E496156-E09C-4F6F-96AA-22852AF15AB2}" presName="root" presStyleCnt="0">
        <dgm:presLayoutVars>
          <dgm:dir/>
          <dgm:resizeHandles val="exact"/>
        </dgm:presLayoutVars>
      </dgm:prSet>
      <dgm:spPr/>
    </dgm:pt>
    <dgm:pt modelId="{590DDF9D-11E0-4527-B8A2-6D9B7DA147B4}" type="pres">
      <dgm:prSet presAssocID="{6CFE94A6-D1D6-44E6-9363-F66637E51D5F}" presName="compNode" presStyleCnt="0"/>
      <dgm:spPr/>
    </dgm:pt>
    <dgm:pt modelId="{6FC03C9B-36EE-44DB-BCDC-E6389BFDECC2}" type="pres">
      <dgm:prSet presAssocID="{6CFE94A6-D1D6-44E6-9363-F66637E51D5F}" presName="iconBgRect" presStyleLbl="bgShp" presStyleIdx="0" presStyleCnt="8"/>
      <dgm:spPr/>
    </dgm:pt>
    <dgm:pt modelId="{0F253252-D1AC-4554-863E-130D8BC40779}" type="pres">
      <dgm:prSet presAssocID="{6CFE94A6-D1D6-44E6-9363-F66637E51D5F}"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p"/>
        </a:ext>
      </dgm:extLst>
    </dgm:pt>
    <dgm:pt modelId="{6F304EF3-A18B-4AF7-A42F-64D584DD4F31}" type="pres">
      <dgm:prSet presAssocID="{6CFE94A6-D1D6-44E6-9363-F66637E51D5F}" presName="spaceRect" presStyleCnt="0"/>
      <dgm:spPr/>
    </dgm:pt>
    <dgm:pt modelId="{75EEA8A4-F893-4944-9F3E-7BD40225BB77}" type="pres">
      <dgm:prSet presAssocID="{6CFE94A6-D1D6-44E6-9363-F66637E51D5F}" presName="textRect" presStyleLbl="revTx" presStyleIdx="0" presStyleCnt="8">
        <dgm:presLayoutVars>
          <dgm:chMax val="1"/>
          <dgm:chPref val="1"/>
        </dgm:presLayoutVars>
      </dgm:prSet>
      <dgm:spPr/>
    </dgm:pt>
    <dgm:pt modelId="{7F0A0956-84B3-44DE-9609-9069B16E7D1F}" type="pres">
      <dgm:prSet presAssocID="{0E00393D-F63C-4356-9452-4CED06A8E6BC}" presName="sibTrans" presStyleCnt="0"/>
      <dgm:spPr/>
    </dgm:pt>
    <dgm:pt modelId="{E92D5372-4E9B-491C-9DE5-25FD83C40DD4}" type="pres">
      <dgm:prSet presAssocID="{27E103A8-0BFA-455E-AB37-90DE53B6AC19}" presName="compNode" presStyleCnt="0"/>
      <dgm:spPr/>
    </dgm:pt>
    <dgm:pt modelId="{39DFDF41-7690-457F-8E3E-956CE2E65B7B}" type="pres">
      <dgm:prSet presAssocID="{27E103A8-0BFA-455E-AB37-90DE53B6AC19}" presName="iconBgRect" presStyleLbl="bgShp" presStyleIdx="1" presStyleCnt="8"/>
      <dgm:spPr/>
    </dgm:pt>
    <dgm:pt modelId="{477A7F05-B53E-4D58-A37E-569C75A57AC6}" type="pres">
      <dgm:prSet presAssocID="{27E103A8-0BFA-455E-AB37-90DE53B6AC19}"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72F00A4A-5DB7-40AC-93A7-DD8B850F0135}" type="pres">
      <dgm:prSet presAssocID="{27E103A8-0BFA-455E-AB37-90DE53B6AC19}" presName="spaceRect" presStyleCnt="0"/>
      <dgm:spPr/>
    </dgm:pt>
    <dgm:pt modelId="{6D98965D-4BCE-4ECE-955D-0F56B041EF8B}" type="pres">
      <dgm:prSet presAssocID="{27E103A8-0BFA-455E-AB37-90DE53B6AC19}" presName="textRect" presStyleLbl="revTx" presStyleIdx="1" presStyleCnt="8">
        <dgm:presLayoutVars>
          <dgm:chMax val="1"/>
          <dgm:chPref val="1"/>
        </dgm:presLayoutVars>
      </dgm:prSet>
      <dgm:spPr/>
    </dgm:pt>
    <dgm:pt modelId="{7C8BC9CC-15CE-476C-839D-C2740A1ADFB8}" type="pres">
      <dgm:prSet presAssocID="{5D891338-3D1C-4E55-BDA2-427C9E1EBC2E}" presName="sibTrans" presStyleCnt="0"/>
      <dgm:spPr/>
    </dgm:pt>
    <dgm:pt modelId="{00BCB052-EBBC-4A13-ABAE-EA86F7FD49AB}" type="pres">
      <dgm:prSet presAssocID="{8A8AE189-C41B-4560-A335-C7F013CF4572}" presName="compNode" presStyleCnt="0"/>
      <dgm:spPr/>
    </dgm:pt>
    <dgm:pt modelId="{A2B907A8-4F2C-4233-BED6-DE76CB1280BE}" type="pres">
      <dgm:prSet presAssocID="{8A8AE189-C41B-4560-A335-C7F013CF4572}" presName="iconBgRect" presStyleLbl="bgShp" presStyleIdx="2" presStyleCnt="8"/>
      <dgm:spPr/>
    </dgm:pt>
    <dgm:pt modelId="{198091AF-DAD3-4AC8-8E8F-65EE650A2BD3}" type="pres">
      <dgm:prSet presAssocID="{8A8AE189-C41B-4560-A335-C7F013CF4572}"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p and bucket"/>
        </a:ext>
      </dgm:extLst>
    </dgm:pt>
    <dgm:pt modelId="{5340AB88-1B51-4F6F-B8FC-4CA27655110D}" type="pres">
      <dgm:prSet presAssocID="{8A8AE189-C41B-4560-A335-C7F013CF4572}" presName="spaceRect" presStyleCnt="0"/>
      <dgm:spPr/>
    </dgm:pt>
    <dgm:pt modelId="{6AB12A55-64FB-4C58-97F1-FF924FF87AB3}" type="pres">
      <dgm:prSet presAssocID="{8A8AE189-C41B-4560-A335-C7F013CF4572}" presName="textRect" presStyleLbl="revTx" presStyleIdx="2" presStyleCnt="8">
        <dgm:presLayoutVars>
          <dgm:chMax val="1"/>
          <dgm:chPref val="1"/>
        </dgm:presLayoutVars>
      </dgm:prSet>
      <dgm:spPr/>
    </dgm:pt>
    <dgm:pt modelId="{66886766-4A75-4E6E-900A-43752A6D0D33}" type="pres">
      <dgm:prSet presAssocID="{B5C25141-2797-4CD1-A4C2-02FB888190C7}" presName="sibTrans" presStyleCnt="0"/>
      <dgm:spPr/>
    </dgm:pt>
    <dgm:pt modelId="{8FA6FB7E-3412-4420-AA69-03558A08BCAB}" type="pres">
      <dgm:prSet presAssocID="{3BE001EC-CB25-4303-87B6-01B58E49AB84}" presName="compNode" presStyleCnt="0"/>
      <dgm:spPr/>
    </dgm:pt>
    <dgm:pt modelId="{AE5C1166-6539-48DC-9F33-64A9EC6AC262}" type="pres">
      <dgm:prSet presAssocID="{3BE001EC-CB25-4303-87B6-01B58E49AB84}" presName="iconBgRect" presStyleLbl="bgShp" presStyleIdx="3" presStyleCnt="8"/>
      <dgm:spPr/>
    </dgm:pt>
    <dgm:pt modelId="{E3D06D0D-1806-4519-8A6C-C7F628D982EC}" type="pres">
      <dgm:prSet presAssocID="{3BE001EC-CB25-4303-87B6-01B58E49AB84}"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01DACDCB-9CC3-4940-A73B-1AF0AFFE8ADB}" type="pres">
      <dgm:prSet presAssocID="{3BE001EC-CB25-4303-87B6-01B58E49AB84}" presName="spaceRect" presStyleCnt="0"/>
      <dgm:spPr/>
    </dgm:pt>
    <dgm:pt modelId="{799DFDDB-A52C-46EC-B427-10B137475A31}" type="pres">
      <dgm:prSet presAssocID="{3BE001EC-CB25-4303-87B6-01B58E49AB84}" presName="textRect" presStyleLbl="revTx" presStyleIdx="3" presStyleCnt="8">
        <dgm:presLayoutVars>
          <dgm:chMax val="1"/>
          <dgm:chPref val="1"/>
        </dgm:presLayoutVars>
      </dgm:prSet>
      <dgm:spPr/>
    </dgm:pt>
    <dgm:pt modelId="{985DBF2C-BD02-44F2-88AD-4F89BF7FEB59}" type="pres">
      <dgm:prSet presAssocID="{91E80630-D645-4EB2-BD20-CF9A4A52B8F9}" presName="sibTrans" presStyleCnt="0"/>
      <dgm:spPr/>
    </dgm:pt>
    <dgm:pt modelId="{6C912416-D05E-48A1-99F4-A39D86F77AF2}" type="pres">
      <dgm:prSet presAssocID="{5F80AFF3-7172-41D3-A672-36440BE8C953}" presName="compNode" presStyleCnt="0"/>
      <dgm:spPr/>
    </dgm:pt>
    <dgm:pt modelId="{ACE74B93-AA79-4555-8B50-B2D801FCA2E1}" type="pres">
      <dgm:prSet presAssocID="{5F80AFF3-7172-41D3-A672-36440BE8C953}" presName="iconBgRect" presStyleLbl="bgShp" presStyleIdx="4" presStyleCnt="8"/>
      <dgm:spPr/>
    </dgm:pt>
    <dgm:pt modelId="{D90A9DD1-922B-4A9E-9CF4-2DA12204FB71}" type="pres">
      <dgm:prSet presAssocID="{5F80AFF3-7172-41D3-A672-36440BE8C953}"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atistics"/>
        </a:ext>
      </dgm:extLst>
    </dgm:pt>
    <dgm:pt modelId="{ABE4D8EB-6506-472E-AF24-182C7576216B}" type="pres">
      <dgm:prSet presAssocID="{5F80AFF3-7172-41D3-A672-36440BE8C953}" presName="spaceRect" presStyleCnt="0"/>
      <dgm:spPr/>
    </dgm:pt>
    <dgm:pt modelId="{5B382C36-85F1-44FF-804A-C9E3D89E06FA}" type="pres">
      <dgm:prSet presAssocID="{5F80AFF3-7172-41D3-A672-36440BE8C953}" presName="textRect" presStyleLbl="revTx" presStyleIdx="4" presStyleCnt="8">
        <dgm:presLayoutVars>
          <dgm:chMax val="1"/>
          <dgm:chPref val="1"/>
        </dgm:presLayoutVars>
      </dgm:prSet>
      <dgm:spPr/>
    </dgm:pt>
    <dgm:pt modelId="{05D11AA9-5A6F-4EB2-BB99-418AAB16E207}" type="pres">
      <dgm:prSet presAssocID="{B16CA55D-E239-4DB4-8B9C-304E6FCD6D68}" presName="sibTrans" presStyleCnt="0"/>
      <dgm:spPr/>
    </dgm:pt>
    <dgm:pt modelId="{36C7A51B-7D2E-48D9-8DAA-8F3F859BBAF9}" type="pres">
      <dgm:prSet presAssocID="{4B411046-6AB7-44DF-A302-251B166EA293}" presName="compNode" presStyleCnt="0"/>
      <dgm:spPr/>
    </dgm:pt>
    <dgm:pt modelId="{FDC7E102-7D6A-414A-8381-BB7C459889F9}" type="pres">
      <dgm:prSet presAssocID="{4B411046-6AB7-44DF-A302-251B166EA293}" presName="iconBgRect" presStyleLbl="bgShp" presStyleIdx="5" presStyleCnt="8"/>
      <dgm:spPr/>
    </dgm:pt>
    <dgm:pt modelId="{362ADEA3-6E9A-4FE0-88A6-B25D67B4950B}" type="pres">
      <dgm:prSet presAssocID="{4B411046-6AB7-44DF-A302-251B166EA293}"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erver"/>
        </a:ext>
      </dgm:extLst>
    </dgm:pt>
    <dgm:pt modelId="{7741C851-22C3-4F9C-A457-F6E826DF1A86}" type="pres">
      <dgm:prSet presAssocID="{4B411046-6AB7-44DF-A302-251B166EA293}" presName="spaceRect" presStyleCnt="0"/>
      <dgm:spPr/>
    </dgm:pt>
    <dgm:pt modelId="{1F9CEC06-0718-4B69-AEC3-3C95DDAB8E7A}" type="pres">
      <dgm:prSet presAssocID="{4B411046-6AB7-44DF-A302-251B166EA293}" presName="textRect" presStyleLbl="revTx" presStyleIdx="5" presStyleCnt="8">
        <dgm:presLayoutVars>
          <dgm:chMax val="1"/>
          <dgm:chPref val="1"/>
        </dgm:presLayoutVars>
      </dgm:prSet>
      <dgm:spPr/>
    </dgm:pt>
    <dgm:pt modelId="{1B5F21D7-A956-4DD8-A4F8-D66E63A7F84B}" type="pres">
      <dgm:prSet presAssocID="{04E4592C-F1F8-4DF7-A7AC-63B9C3FD9B31}" presName="sibTrans" presStyleCnt="0"/>
      <dgm:spPr/>
    </dgm:pt>
    <dgm:pt modelId="{247FF772-09BA-4515-A3B3-35B121584834}" type="pres">
      <dgm:prSet presAssocID="{A1DC6387-4A8B-4EC3-B460-F0734624A6FF}" presName="compNode" presStyleCnt="0"/>
      <dgm:spPr/>
    </dgm:pt>
    <dgm:pt modelId="{FF1AF793-6D89-4952-9F7E-DC2BE9960D73}" type="pres">
      <dgm:prSet presAssocID="{A1DC6387-4A8B-4EC3-B460-F0734624A6FF}" presName="iconBgRect" presStyleLbl="bgShp" presStyleIdx="6" presStyleCnt="8"/>
      <dgm:spPr/>
    </dgm:pt>
    <dgm:pt modelId="{CA42994B-6A7F-40F1-8850-336EF5C26612}" type="pres">
      <dgm:prSet presAssocID="{A1DC6387-4A8B-4EC3-B460-F0734624A6FF}" presName="iconRect" presStyleLbl="node1" presStyleIdx="6" presStyleCnt="8"/>
      <dgm:spPr>
        <a:blipFill rotWithShape="1">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ln>
          <a:noFill/>
        </a:ln>
      </dgm:spPr>
      <dgm:extLst>
        <a:ext uri="{E40237B7-FDA0-4F09-8148-C483321AD2D9}">
          <dgm14:cNvPr xmlns:dgm14="http://schemas.microsoft.com/office/drawing/2010/diagram" id="0" name="" descr="Charm"/>
        </a:ext>
      </dgm:extLst>
    </dgm:pt>
    <dgm:pt modelId="{E4571FF9-B1B4-45FA-97D4-5C0965BB00F5}" type="pres">
      <dgm:prSet presAssocID="{A1DC6387-4A8B-4EC3-B460-F0734624A6FF}" presName="spaceRect" presStyleCnt="0"/>
      <dgm:spPr/>
    </dgm:pt>
    <dgm:pt modelId="{5CE61D10-FEE4-40D3-91DE-9605EF0288DA}" type="pres">
      <dgm:prSet presAssocID="{A1DC6387-4A8B-4EC3-B460-F0734624A6FF}" presName="textRect" presStyleLbl="revTx" presStyleIdx="6" presStyleCnt="8">
        <dgm:presLayoutVars>
          <dgm:chMax val="1"/>
          <dgm:chPref val="1"/>
        </dgm:presLayoutVars>
      </dgm:prSet>
      <dgm:spPr/>
    </dgm:pt>
    <dgm:pt modelId="{B72D1C3B-2D92-465E-8B47-75ED5A2BE4B0}" type="pres">
      <dgm:prSet presAssocID="{17781DAE-CB0E-48E1-A8A8-F5286B2247FA}" presName="sibTrans" presStyleCnt="0"/>
      <dgm:spPr/>
    </dgm:pt>
    <dgm:pt modelId="{C6BBD0CA-416E-4C8A-8772-849230EB5537}" type="pres">
      <dgm:prSet presAssocID="{ECA13AA7-D8F9-4CE6-8F72-EAD1C20B3824}" presName="compNode" presStyleCnt="0"/>
      <dgm:spPr/>
    </dgm:pt>
    <dgm:pt modelId="{E20CBA30-E69E-4E97-A876-9DE30A5C6F6E}" type="pres">
      <dgm:prSet presAssocID="{ECA13AA7-D8F9-4CE6-8F72-EAD1C20B3824}" presName="iconBgRect" presStyleLbl="bgShp" presStyleIdx="7" presStyleCnt="8"/>
      <dgm:spPr/>
    </dgm:pt>
    <dgm:pt modelId="{10DD2458-23A4-4879-BFCB-F8B1636233A6}" type="pres">
      <dgm:prSet presAssocID="{ECA13AA7-D8F9-4CE6-8F72-EAD1C20B3824}"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Checkmark"/>
        </a:ext>
      </dgm:extLst>
    </dgm:pt>
    <dgm:pt modelId="{72482234-B20D-434D-9D5F-6A50A60B1DE8}" type="pres">
      <dgm:prSet presAssocID="{ECA13AA7-D8F9-4CE6-8F72-EAD1C20B3824}" presName="spaceRect" presStyleCnt="0"/>
      <dgm:spPr/>
    </dgm:pt>
    <dgm:pt modelId="{D84A4E31-885E-4C5B-BBBE-9CA57CBD2A0E}" type="pres">
      <dgm:prSet presAssocID="{ECA13AA7-D8F9-4CE6-8F72-EAD1C20B3824}" presName="textRect" presStyleLbl="revTx" presStyleIdx="7" presStyleCnt="8">
        <dgm:presLayoutVars>
          <dgm:chMax val="1"/>
          <dgm:chPref val="1"/>
        </dgm:presLayoutVars>
      </dgm:prSet>
      <dgm:spPr/>
    </dgm:pt>
  </dgm:ptLst>
  <dgm:cxnLst>
    <dgm:cxn modelId="{E48F320E-18EF-4937-BF86-1BE84EE8054E}" srcId="{2E496156-E09C-4F6F-96AA-22852AF15AB2}" destId="{5F80AFF3-7172-41D3-A672-36440BE8C953}" srcOrd="4" destOrd="0" parTransId="{F90D5308-EFE0-4AB8-87C9-368C6A210702}" sibTransId="{B16CA55D-E239-4DB4-8B9C-304E6FCD6D68}"/>
    <dgm:cxn modelId="{9257350F-B454-8D48-B0D3-0B6527B9D31A}" type="presOf" srcId="{2E496156-E09C-4F6F-96AA-22852AF15AB2}" destId="{C34096FE-71E5-427C-9126-A39A8301EB2D}" srcOrd="0" destOrd="0" presId="urn:microsoft.com/office/officeart/2018/5/layout/IconCircleLabelList"/>
    <dgm:cxn modelId="{56105828-C88A-884D-BEBE-CE88A3AF542F}" type="presOf" srcId="{A1DC6387-4A8B-4EC3-B460-F0734624A6FF}" destId="{5CE61D10-FEE4-40D3-91DE-9605EF0288DA}" srcOrd="0" destOrd="0" presId="urn:microsoft.com/office/officeart/2018/5/layout/IconCircleLabelList"/>
    <dgm:cxn modelId="{5C57912D-77A5-4244-A099-01FAC2D023EB}" srcId="{2E496156-E09C-4F6F-96AA-22852AF15AB2}" destId="{3BE001EC-CB25-4303-87B6-01B58E49AB84}" srcOrd="3" destOrd="0" parTransId="{025DC205-1641-4B73-A0CF-5A7A57F24555}" sibTransId="{91E80630-D645-4EB2-BD20-CF9A4A52B8F9}"/>
    <dgm:cxn modelId="{3B39BC84-3C70-5F4F-B2A0-D96B9A722487}" type="presOf" srcId="{5F80AFF3-7172-41D3-A672-36440BE8C953}" destId="{5B382C36-85F1-44FF-804A-C9E3D89E06FA}" srcOrd="0" destOrd="0" presId="urn:microsoft.com/office/officeart/2018/5/layout/IconCircleLabelList"/>
    <dgm:cxn modelId="{D16FA593-2F01-4DF4-BDDD-DA8965D0E121}" srcId="{2E496156-E09C-4F6F-96AA-22852AF15AB2}" destId="{A1DC6387-4A8B-4EC3-B460-F0734624A6FF}" srcOrd="6" destOrd="0" parTransId="{7920ECBD-990A-4A10-B1EC-54135D6F04BC}" sibTransId="{17781DAE-CB0E-48E1-A8A8-F5286B2247FA}"/>
    <dgm:cxn modelId="{20B4B499-9450-40CC-A7BE-474B77B93BCF}" srcId="{2E496156-E09C-4F6F-96AA-22852AF15AB2}" destId="{27E103A8-0BFA-455E-AB37-90DE53B6AC19}" srcOrd="1" destOrd="0" parTransId="{B5972CD1-82A3-4F63-A9A0-9B947EE2A120}" sibTransId="{5D891338-3D1C-4E55-BDA2-427C9E1EBC2E}"/>
    <dgm:cxn modelId="{4240CC9D-ED55-4949-8CFA-ACD8CB14F696}" srcId="{2E496156-E09C-4F6F-96AA-22852AF15AB2}" destId="{ECA13AA7-D8F9-4CE6-8F72-EAD1C20B3824}" srcOrd="7" destOrd="0" parTransId="{C7B1C2EB-05DC-4389-9A45-4F9B77BEF2D6}" sibTransId="{3A008BC0-9FFE-44F6-AFD1-BD9B80A631E6}"/>
    <dgm:cxn modelId="{89C6FAA0-D532-444D-9E45-54526616D458}" type="presOf" srcId="{ECA13AA7-D8F9-4CE6-8F72-EAD1C20B3824}" destId="{D84A4E31-885E-4C5B-BBBE-9CA57CBD2A0E}" srcOrd="0" destOrd="0" presId="urn:microsoft.com/office/officeart/2018/5/layout/IconCircleLabelList"/>
    <dgm:cxn modelId="{92C325C6-7394-4F11-9D25-21356CDFB5BA}" srcId="{2E496156-E09C-4F6F-96AA-22852AF15AB2}" destId="{4B411046-6AB7-44DF-A302-251B166EA293}" srcOrd="5" destOrd="0" parTransId="{2C784A4C-8F62-447D-A1A3-456070234CE0}" sibTransId="{04E4592C-F1F8-4DF7-A7AC-63B9C3FD9B31}"/>
    <dgm:cxn modelId="{086FE9CA-C36C-1848-B9F9-D40D655F8130}" type="presOf" srcId="{6CFE94A6-D1D6-44E6-9363-F66637E51D5F}" destId="{75EEA8A4-F893-4944-9F3E-7BD40225BB77}" srcOrd="0" destOrd="0" presId="urn:microsoft.com/office/officeart/2018/5/layout/IconCircleLabelList"/>
    <dgm:cxn modelId="{56FAD3CB-105F-45F2-8484-CC7D6FC2F22C}" srcId="{2E496156-E09C-4F6F-96AA-22852AF15AB2}" destId="{8A8AE189-C41B-4560-A335-C7F013CF4572}" srcOrd="2" destOrd="0" parTransId="{AE5B5FC3-79B1-4720-8F2B-E1AEFB0C0F80}" sibTransId="{B5C25141-2797-4CD1-A4C2-02FB888190C7}"/>
    <dgm:cxn modelId="{39A990DF-C0B5-C446-9FD3-3F9A5976DEC2}" type="presOf" srcId="{8A8AE189-C41B-4560-A335-C7F013CF4572}" destId="{6AB12A55-64FB-4C58-97F1-FF924FF87AB3}" srcOrd="0" destOrd="0" presId="urn:microsoft.com/office/officeart/2018/5/layout/IconCircleLabelList"/>
    <dgm:cxn modelId="{F5B3B7DF-B490-AE48-B561-82C3160BAA8E}" type="presOf" srcId="{3BE001EC-CB25-4303-87B6-01B58E49AB84}" destId="{799DFDDB-A52C-46EC-B427-10B137475A31}" srcOrd="0" destOrd="0" presId="urn:microsoft.com/office/officeart/2018/5/layout/IconCircleLabelList"/>
    <dgm:cxn modelId="{A85762E0-BEF0-DE41-B4A9-B6358A8EF18A}" type="presOf" srcId="{4B411046-6AB7-44DF-A302-251B166EA293}" destId="{1F9CEC06-0718-4B69-AEC3-3C95DDAB8E7A}" srcOrd="0" destOrd="0" presId="urn:microsoft.com/office/officeart/2018/5/layout/IconCircleLabelList"/>
    <dgm:cxn modelId="{029342F5-DD02-814C-BBC7-91CEBF0462EC}" type="presOf" srcId="{27E103A8-0BFA-455E-AB37-90DE53B6AC19}" destId="{6D98965D-4BCE-4ECE-955D-0F56B041EF8B}" srcOrd="0" destOrd="0" presId="urn:microsoft.com/office/officeart/2018/5/layout/IconCircleLabelList"/>
    <dgm:cxn modelId="{A27E54FC-BDC4-422C-8586-32B1EF5CACE6}" srcId="{2E496156-E09C-4F6F-96AA-22852AF15AB2}" destId="{6CFE94A6-D1D6-44E6-9363-F66637E51D5F}" srcOrd="0" destOrd="0" parTransId="{1323D36D-C2B2-40AB-B3DC-BC9EB077A31F}" sibTransId="{0E00393D-F63C-4356-9452-4CED06A8E6BC}"/>
    <dgm:cxn modelId="{DE14BD5F-0878-FD4D-8CE0-77D52103B064}" type="presParOf" srcId="{C34096FE-71E5-427C-9126-A39A8301EB2D}" destId="{590DDF9D-11E0-4527-B8A2-6D9B7DA147B4}" srcOrd="0" destOrd="0" presId="urn:microsoft.com/office/officeart/2018/5/layout/IconCircleLabelList"/>
    <dgm:cxn modelId="{BA987885-06BA-6447-BF89-2020097DDB31}" type="presParOf" srcId="{590DDF9D-11E0-4527-B8A2-6D9B7DA147B4}" destId="{6FC03C9B-36EE-44DB-BCDC-E6389BFDECC2}" srcOrd="0" destOrd="0" presId="urn:microsoft.com/office/officeart/2018/5/layout/IconCircleLabelList"/>
    <dgm:cxn modelId="{6C7F9DFA-F361-E84E-8910-DD1914D041F7}" type="presParOf" srcId="{590DDF9D-11E0-4527-B8A2-6D9B7DA147B4}" destId="{0F253252-D1AC-4554-863E-130D8BC40779}" srcOrd="1" destOrd="0" presId="urn:microsoft.com/office/officeart/2018/5/layout/IconCircleLabelList"/>
    <dgm:cxn modelId="{85FFA492-3D20-404E-AF74-ACDBC11C5B6E}" type="presParOf" srcId="{590DDF9D-11E0-4527-B8A2-6D9B7DA147B4}" destId="{6F304EF3-A18B-4AF7-A42F-64D584DD4F31}" srcOrd="2" destOrd="0" presId="urn:microsoft.com/office/officeart/2018/5/layout/IconCircleLabelList"/>
    <dgm:cxn modelId="{7D775216-0AF1-5449-A40A-40FE3106966D}" type="presParOf" srcId="{590DDF9D-11E0-4527-B8A2-6D9B7DA147B4}" destId="{75EEA8A4-F893-4944-9F3E-7BD40225BB77}" srcOrd="3" destOrd="0" presId="urn:microsoft.com/office/officeart/2018/5/layout/IconCircleLabelList"/>
    <dgm:cxn modelId="{D6A87D9E-9DE3-ED41-AAA4-05FE5C57EC01}" type="presParOf" srcId="{C34096FE-71E5-427C-9126-A39A8301EB2D}" destId="{7F0A0956-84B3-44DE-9609-9069B16E7D1F}" srcOrd="1" destOrd="0" presId="urn:microsoft.com/office/officeart/2018/5/layout/IconCircleLabelList"/>
    <dgm:cxn modelId="{81FDB42E-862F-004B-92B6-CD808A913840}" type="presParOf" srcId="{C34096FE-71E5-427C-9126-A39A8301EB2D}" destId="{E92D5372-4E9B-491C-9DE5-25FD83C40DD4}" srcOrd="2" destOrd="0" presId="urn:microsoft.com/office/officeart/2018/5/layout/IconCircleLabelList"/>
    <dgm:cxn modelId="{7D688F3D-99F3-4242-9A5F-6FFF6D92D4F9}" type="presParOf" srcId="{E92D5372-4E9B-491C-9DE5-25FD83C40DD4}" destId="{39DFDF41-7690-457F-8E3E-956CE2E65B7B}" srcOrd="0" destOrd="0" presId="urn:microsoft.com/office/officeart/2018/5/layout/IconCircleLabelList"/>
    <dgm:cxn modelId="{C22D4F2A-36DA-314F-9150-A77BF8994C88}" type="presParOf" srcId="{E92D5372-4E9B-491C-9DE5-25FD83C40DD4}" destId="{477A7F05-B53E-4D58-A37E-569C75A57AC6}" srcOrd="1" destOrd="0" presId="urn:microsoft.com/office/officeart/2018/5/layout/IconCircleLabelList"/>
    <dgm:cxn modelId="{E3F914F1-C2CC-6647-98E0-31DB66519E65}" type="presParOf" srcId="{E92D5372-4E9B-491C-9DE5-25FD83C40DD4}" destId="{72F00A4A-5DB7-40AC-93A7-DD8B850F0135}" srcOrd="2" destOrd="0" presId="urn:microsoft.com/office/officeart/2018/5/layout/IconCircleLabelList"/>
    <dgm:cxn modelId="{4696284D-A484-BB44-BF98-93E35E90F033}" type="presParOf" srcId="{E92D5372-4E9B-491C-9DE5-25FD83C40DD4}" destId="{6D98965D-4BCE-4ECE-955D-0F56B041EF8B}" srcOrd="3" destOrd="0" presId="urn:microsoft.com/office/officeart/2018/5/layout/IconCircleLabelList"/>
    <dgm:cxn modelId="{A484A335-27B5-CA42-AEF4-9547AC5303C5}" type="presParOf" srcId="{C34096FE-71E5-427C-9126-A39A8301EB2D}" destId="{7C8BC9CC-15CE-476C-839D-C2740A1ADFB8}" srcOrd="3" destOrd="0" presId="urn:microsoft.com/office/officeart/2018/5/layout/IconCircleLabelList"/>
    <dgm:cxn modelId="{E3427FA2-E4FD-FE43-A047-5C13B1B5782D}" type="presParOf" srcId="{C34096FE-71E5-427C-9126-A39A8301EB2D}" destId="{00BCB052-EBBC-4A13-ABAE-EA86F7FD49AB}" srcOrd="4" destOrd="0" presId="urn:microsoft.com/office/officeart/2018/5/layout/IconCircleLabelList"/>
    <dgm:cxn modelId="{C018ADD7-A1DA-534F-AC5E-3EAB088F7EDD}" type="presParOf" srcId="{00BCB052-EBBC-4A13-ABAE-EA86F7FD49AB}" destId="{A2B907A8-4F2C-4233-BED6-DE76CB1280BE}" srcOrd="0" destOrd="0" presId="urn:microsoft.com/office/officeart/2018/5/layout/IconCircleLabelList"/>
    <dgm:cxn modelId="{BB459DEA-BE37-FE4D-AEEE-8900359940FF}" type="presParOf" srcId="{00BCB052-EBBC-4A13-ABAE-EA86F7FD49AB}" destId="{198091AF-DAD3-4AC8-8E8F-65EE650A2BD3}" srcOrd="1" destOrd="0" presId="urn:microsoft.com/office/officeart/2018/5/layout/IconCircleLabelList"/>
    <dgm:cxn modelId="{81F41C65-E727-4742-9D93-D96B4976B81A}" type="presParOf" srcId="{00BCB052-EBBC-4A13-ABAE-EA86F7FD49AB}" destId="{5340AB88-1B51-4F6F-B8FC-4CA27655110D}" srcOrd="2" destOrd="0" presId="urn:microsoft.com/office/officeart/2018/5/layout/IconCircleLabelList"/>
    <dgm:cxn modelId="{E51044B9-97BD-2543-A628-BD1F0AA463DA}" type="presParOf" srcId="{00BCB052-EBBC-4A13-ABAE-EA86F7FD49AB}" destId="{6AB12A55-64FB-4C58-97F1-FF924FF87AB3}" srcOrd="3" destOrd="0" presId="urn:microsoft.com/office/officeart/2018/5/layout/IconCircleLabelList"/>
    <dgm:cxn modelId="{9D1FD0D6-6630-3C42-811A-7188E4F843CB}" type="presParOf" srcId="{C34096FE-71E5-427C-9126-A39A8301EB2D}" destId="{66886766-4A75-4E6E-900A-43752A6D0D33}" srcOrd="5" destOrd="0" presId="urn:microsoft.com/office/officeart/2018/5/layout/IconCircleLabelList"/>
    <dgm:cxn modelId="{57961A6C-E03F-7349-A3F9-53A8D67C6565}" type="presParOf" srcId="{C34096FE-71E5-427C-9126-A39A8301EB2D}" destId="{8FA6FB7E-3412-4420-AA69-03558A08BCAB}" srcOrd="6" destOrd="0" presId="urn:microsoft.com/office/officeart/2018/5/layout/IconCircleLabelList"/>
    <dgm:cxn modelId="{05161CD2-DAC8-0440-B405-FA0E03125A7E}" type="presParOf" srcId="{8FA6FB7E-3412-4420-AA69-03558A08BCAB}" destId="{AE5C1166-6539-48DC-9F33-64A9EC6AC262}" srcOrd="0" destOrd="0" presId="urn:microsoft.com/office/officeart/2018/5/layout/IconCircleLabelList"/>
    <dgm:cxn modelId="{C848ED52-36BD-EF47-80E3-C6F074D54BC7}" type="presParOf" srcId="{8FA6FB7E-3412-4420-AA69-03558A08BCAB}" destId="{E3D06D0D-1806-4519-8A6C-C7F628D982EC}" srcOrd="1" destOrd="0" presId="urn:microsoft.com/office/officeart/2018/5/layout/IconCircleLabelList"/>
    <dgm:cxn modelId="{EBF6F08C-1966-C541-B3D5-57AC834C5A2A}" type="presParOf" srcId="{8FA6FB7E-3412-4420-AA69-03558A08BCAB}" destId="{01DACDCB-9CC3-4940-A73B-1AF0AFFE8ADB}" srcOrd="2" destOrd="0" presId="urn:microsoft.com/office/officeart/2018/5/layout/IconCircleLabelList"/>
    <dgm:cxn modelId="{CD045F48-33F3-BD46-8DDB-7064B80D9C73}" type="presParOf" srcId="{8FA6FB7E-3412-4420-AA69-03558A08BCAB}" destId="{799DFDDB-A52C-46EC-B427-10B137475A31}" srcOrd="3" destOrd="0" presId="urn:microsoft.com/office/officeart/2018/5/layout/IconCircleLabelList"/>
    <dgm:cxn modelId="{C77809FA-7918-C846-9DAD-BC75CF2B38A6}" type="presParOf" srcId="{C34096FE-71E5-427C-9126-A39A8301EB2D}" destId="{985DBF2C-BD02-44F2-88AD-4F89BF7FEB59}" srcOrd="7" destOrd="0" presId="urn:microsoft.com/office/officeart/2018/5/layout/IconCircleLabelList"/>
    <dgm:cxn modelId="{3CFFA452-168D-2F41-B49F-3B7F8F0DB69D}" type="presParOf" srcId="{C34096FE-71E5-427C-9126-A39A8301EB2D}" destId="{6C912416-D05E-48A1-99F4-A39D86F77AF2}" srcOrd="8" destOrd="0" presId="urn:microsoft.com/office/officeart/2018/5/layout/IconCircleLabelList"/>
    <dgm:cxn modelId="{8F38590E-B385-614B-A13A-D2F74F3F9DE8}" type="presParOf" srcId="{6C912416-D05E-48A1-99F4-A39D86F77AF2}" destId="{ACE74B93-AA79-4555-8B50-B2D801FCA2E1}" srcOrd="0" destOrd="0" presId="urn:microsoft.com/office/officeart/2018/5/layout/IconCircleLabelList"/>
    <dgm:cxn modelId="{ADD74805-624F-AA4F-AB8A-4585382AF2BC}" type="presParOf" srcId="{6C912416-D05E-48A1-99F4-A39D86F77AF2}" destId="{D90A9DD1-922B-4A9E-9CF4-2DA12204FB71}" srcOrd="1" destOrd="0" presId="urn:microsoft.com/office/officeart/2018/5/layout/IconCircleLabelList"/>
    <dgm:cxn modelId="{0A6FE5AF-E7C5-9040-96AB-CF5198842DA1}" type="presParOf" srcId="{6C912416-D05E-48A1-99F4-A39D86F77AF2}" destId="{ABE4D8EB-6506-472E-AF24-182C7576216B}" srcOrd="2" destOrd="0" presId="urn:microsoft.com/office/officeart/2018/5/layout/IconCircleLabelList"/>
    <dgm:cxn modelId="{49EB348F-8E77-3545-BC5A-CAC63E40D143}" type="presParOf" srcId="{6C912416-D05E-48A1-99F4-A39D86F77AF2}" destId="{5B382C36-85F1-44FF-804A-C9E3D89E06FA}" srcOrd="3" destOrd="0" presId="urn:microsoft.com/office/officeart/2018/5/layout/IconCircleLabelList"/>
    <dgm:cxn modelId="{029EB8BD-3841-BD4E-87AC-0AB93DD97D1E}" type="presParOf" srcId="{C34096FE-71E5-427C-9126-A39A8301EB2D}" destId="{05D11AA9-5A6F-4EB2-BB99-418AAB16E207}" srcOrd="9" destOrd="0" presId="urn:microsoft.com/office/officeart/2018/5/layout/IconCircleLabelList"/>
    <dgm:cxn modelId="{9451D03C-7B5E-C544-90F8-C139097B9649}" type="presParOf" srcId="{C34096FE-71E5-427C-9126-A39A8301EB2D}" destId="{36C7A51B-7D2E-48D9-8DAA-8F3F859BBAF9}" srcOrd="10" destOrd="0" presId="urn:microsoft.com/office/officeart/2018/5/layout/IconCircleLabelList"/>
    <dgm:cxn modelId="{DA2A6FDC-ABCA-4C4E-9BFA-90709DF81C13}" type="presParOf" srcId="{36C7A51B-7D2E-48D9-8DAA-8F3F859BBAF9}" destId="{FDC7E102-7D6A-414A-8381-BB7C459889F9}" srcOrd="0" destOrd="0" presId="urn:microsoft.com/office/officeart/2018/5/layout/IconCircleLabelList"/>
    <dgm:cxn modelId="{2E18CA99-1202-0E4D-A206-BF071C4E6ED4}" type="presParOf" srcId="{36C7A51B-7D2E-48D9-8DAA-8F3F859BBAF9}" destId="{362ADEA3-6E9A-4FE0-88A6-B25D67B4950B}" srcOrd="1" destOrd="0" presId="urn:microsoft.com/office/officeart/2018/5/layout/IconCircleLabelList"/>
    <dgm:cxn modelId="{9DAC54F9-D59C-694F-8823-9FDFAC026893}" type="presParOf" srcId="{36C7A51B-7D2E-48D9-8DAA-8F3F859BBAF9}" destId="{7741C851-22C3-4F9C-A457-F6E826DF1A86}" srcOrd="2" destOrd="0" presId="urn:microsoft.com/office/officeart/2018/5/layout/IconCircleLabelList"/>
    <dgm:cxn modelId="{EF06A3E9-75A7-AB4C-8D07-D16032EC8433}" type="presParOf" srcId="{36C7A51B-7D2E-48D9-8DAA-8F3F859BBAF9}" destId="{1F9CEC06-0718-4B69-AEC3-3C95DDAB8E7A}" srcOrd="3" destOrd="0" presId="urn:microsoft.com/office/officeart/2018/5/layout/IconCircleLabelList"/>
    <dgm:cxn modelId="{0F86A014-D5C8-B342-A178-EBF9EC33FA03}" type="presParOf" srcId="{C34096FE-71E5-427C-9126-A39A8301EB2D}" destId="{1B5F21D7-A956-4DD8-A4F8-D66E63A7F84B}" srcOrd="11" destOrd="0" presId="urn:microsoft.com/office/officeart/2018/5/layout/IconCircleLabelList"/>
    <dgm:cxn modelId="{5C46A06E-E96C-2E49-96AB-1F4BC095126F}" type="presParOf" srcId="{C34096FE-71E5-427C-9126-A39A8301EB2D}" destId="{247FF772-09BA-4515-A3B3-35B121584834}" srcOrd="12" destOrd="0" presId="urn:microsoft.com/office/officeart/2018/5/layout/IconCircleLabelList"/>
    <dgm:cxn modelId="{DCF4DF31-A8A6-5C4F-922D-128AB83CAC16}" type="presParOf" srcId="{247FF772-09BA-4515-A3B3-35B121584834}" destId="{FF1AF793-6D89-4952-9F7E-DC2BE9960D73}" srcOrd="0" destOrd="0" presId="urn:microsoft.com/office/officeart/2018/5/layout/IconCircleLabelList"/>
    <dgm:cxn modelId="{E10F718E-6693-894D-96D0-254B57AB4CA5}" type="presParOf" srcId="{247FF772-09BA-4515-A3B3-35B121584834}" destId="{CA42994B-6A7F-40F1-8850-336EF5C26612}" srcOrd="1" destOrd="0" presId="urn:microsoft.com/office/officeart/2018/5/layout/IconCircleLabelList"/>
    <dgm:cxn modelId="{B1C12D59-4B40-2444-B450-B5FD57E5C277}" type="presParOf" srcId="{247FF772-09BA-4515-A3B3-35B121584834}" destId="{E4571FF9-B1B4-45FA-97D4-5C0965BB00F5}" srcOrd="2" destOrd="0" presId="urn:microsoft.com/office/officeart/2018/5/layout/IconCircleLabelList"/>
    <dgm:cxn modelId="{B57DA447-BF83-D444-98C4-82D0A24B6903}" type="presParOf" srcId="{247FF772-09BA-4515-A3B3-35B121584834}" destId="{5CE61D10-FEE4-40D3-91DE-9605EF0288DA}" srcOrd="3" destOrd="0" presId="urn:microsoft.com/office/officeart/2018/5/layout/IconCircleLabelList"/>
    <dgm:cxn modelId="{B816D9D6-CA80-8141-B48F-F0CA47BED9EA}" type="presParOf" srcId="{C34096FE-71E5-427C-9126-A39A8301EB2D}" destId="{B72D1C3B-2D92-465E-8B47-75ED5A2BE4B0}" srcOrd="13" destOrd="0" presId="urn:microsoft.com/office/officeart/2018/5/layout/IconCircleLabelList"/>
    <dgm:cxn modelId="{0D8658F9-BC1D-2049-926F-29FA7E2F5871}" type="presParOf" srcId="{C34096FE-71E5-427C-9126-A39A8301EB2D}" destId="{C6BBD0CA-416E-4C8A-8772-849230EB5537}" srcOrd="14" destOrd="0" presId="urn:microsoft.com/office/officeart/2018/5/layout/IconCircleLabelList"/>
    <dgm:cxn modelId="{3A3705CA-51AC-9D42-BC13-C01A9FC61165}" type="presParOf" srcId="{C6BBD0CA-416E-4C8A-8772-849230EB5537}" destId="{E20CBA30-E69E-4E97-A876-9DE30A5C6F6E}" srcOrd="0" destOrd="0" presId="urn:microsoft.com/office/officeart/2018/5/layout/IconCircleLabelList"/>
    <dgm:cxn modelId="{6096E490-ED93-8B49-B1DE-4A7F7DCF1190}" type="presParOf" srcId="{C6BBD0CA-416E-4C8A-8772-849230EB5537}" destId="{10DD2458-23A4-4879-BFCB-F8B1636233A6}" srcOrd="1" destOrd="0" presId="urn:microsoft.com/office/officeart/2018/5/layout/IconCircleLabelList"/>
    <dgm:cxn modelId="{9516EF9A-5258-604C-93DF-6CBA50AF3842}" type="presParOf" srcId="{C6BBD0CA-416E-4C8A-8772-849230EB5537}" destId="{72482234-B20D-434D-9D5F-6A50A60B1DE8}" srcOrd="2" destOrd="0" presId="urn:microsoft.com/office/officeart/2018/5/layout/IconCircleLabelList"/>
    <dgm:cxn modelId="{8386C5E9-5FAA-3743-ADCB-BBD50D13B2AC}" type="presParOf" srcId="{C6BBD0CA-416E-4C8A-8772-849230EB5537}" destId="{D84A4E31-885E-4C5B-BBBE-9CA57CBD2A0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CE2F74-27D5-4D93-BFB6-96C75DB5CCD4}" type="doc">
      <dgm:prSet loTypeId="urn:microsoft.com/office/officeart/2018/5/layout/IconLeafLabelList" loCatId="icon" qsTypeId="urn:microsoft.com/office/officeart/2005/8/quickstyle/simple1" qsCatId="simple" csTypeId="urn:microsoft.com/office/officeart/2018/5/colors/Iconchunking_neutralicon_accent2_2" csCatId="accent2" phldr="1"/>
      <dgm:spPr/>
      <dgm:t>
        <a:bodyPr/>
        <a:lstStyle/>
        <a:p>
          <a:endParaRPr lang="en-US"/>
        </a:p>
      </dgm:t>
    </dgm:pt>
    <dgm:pt modelId="{C98C069C-3242-4BDA-95EA-933DC0910DEC}">
      <dgm:prSet custT="1"/>
      <dgm:spPr/>
      <dgm:t>
        <a:bodyPr/>
        <a:lstStyle/>
        <a:p>
          <a:pPr>
            <a:spcAft>
              <a:spcPts val="1788"/>
            </a:spcAft>
            <a:defRPr cap="all"/>
          </a:pPr>
          <a:r>
            <a:rPr lang="en-US" sz="1400" b="1" dirty="0">
              <a:solidFill>
                <a:srgbClr val="FF0000"/>
              </a:solidFill>
            </a:rPr>
            <a:t>Goal</a:t>
          </a:r>
          <a:r>
            <a:rPr lang="en-US" sz="1400" dirty="0">
              <a:solidFill>
                <a:srgbClr val="FF0000"/>
              </a:solidFill>
            </a:rPr>
            <a:t>: 	</a:t>
          </a:r>
        </a:p>
        <a:p>
          <a:pPr>
            <a:spcAft>
              <a:spcPct val="35000"/>
            </a:spcAft>
            <a:defRPr cap="all"/>
          </a:pPr>
          <a:r>
            <a:rPr lang="en-US" sz="2000" cap="none" dirty="0"/>
            <a:t>Target Audience </a:t>
          </a:r>
          <a:br>
            <a:rPr lang="en-US" sz="2000" cap="none" dirty="0"/>
          </a:br>
          <a:r>
            <a:rPr lang="en-US" sz="2000" cap="none" dirty="0"/>
            <a:t>For A Marketing Campaign </a:t>
          </a:r>
        </a:p>
      </dgm:t>
    </dgm:pt>
    <dgm:pt modelId="{F82BB656-7F19-49F9-B7FB-E3A9F9B46D6C}" type="parTrans" cxnId="{E9EF7BDD-2E67-444B-91E9-AA549B9EC793}">
      <dgm:prSet/>
      <dgm:spPr/>
      <dgm:t>
        <a:bodyPr/>
        <a:lstStyle/>
        <a:p>
          <a:endParaRPr lang="en-US"/>
        </a:p>
      </dgm:t>
    </dgm:pt>
    <dgm:pt modelId="{A1A7BA7F-53A7-47C9-9928-DF406C0AF97E}" type="sibTrans" cxnId="{E9EF7BDD-2E67-444B-91E9-AA549B9EC793}">
      <dgm:prSet/>
      <dgm:spPr/>
      <dgm:t>
        <a:bodyPr/>
        <a:lstStyle/>
        <a:p>
          <a:endParaRPr lang="en-US"/>
        </a:p>
      </dgm:t>
    </dgm:pt>
    <dgm:pt modelId="{3FB1B146-BB7E-45AC-96BF-4CBAD09B4CFF}">
      <dgm:prSet custT="1"/>
      <dgm:spPr/>
      <dgm:t>
        <a:bodyPr/>
        <a:lstStyle/>
        <a:p>
          <a:pPr algn="ctr">
            <a:spcAft>
              <a:spcPts val="1788"/>
            </a:spcAft>
            <a:defRPr cap="all"/>
          </a:pPr>
          <a:r>
            <a:rPr lang="en-US" sz="1400" b="1" dirty="0">
              <a:solidFill>
                <a:srgbClr val="FF0000"/>
              </a:solidFill>
            </a:rPr>
            <a:t>Questions</a:t>
          </a:r>
          <a:r>
            <a:rPr lang="en-US" sz="1400" dirty="0">
              <a:solidFill>
                <a:srgbClr val="FF0000"/>
              </a:solidFill>
            </a:rPr>
            <a:t>:  </a:t>
          </a:r>
        </a:p>
        <a:p>
          <a:pPr algn="l">
            <a:spcAft>
              <a:spcPct val="35000"/>
            </a:spcAft>
            <a:defRPr cap="all"/>
          </a:pPr>
          <a:r>
            <a:rPr lang="en-US" sz="1400" dirty="0"/>
            <a:t>- </a:t>
          </a:r>
          <a:r>
            <a:rPr lang="en-US" sz="2000" cap="none" dirty="0"/>
            <a:t>Which Customers Love Coupons?  	           </a:t>
          </a:r>
        </a:p>
        <a:p>
          <a:pPr algn="l">
            <a:spcAft>
              <a:spcPct val="35000"/>
            </a:spcAft>
            <a:defRPr cap="all"/>
          </a:pPr>
          <a:r>
            <a:rPr lang="en-US" sz="2000" cap="none" dirty="0"/>
            <a:t>- Which Don’t? </a:t>
          </a:r>
        </a:p>
        <a:p>
          <a:pPr algn="l">
            <a:spcAft>
              <a:spcPct val="35000"/>
            </a:spcAft>
            <a:defRPr cap="all"/>
          </a:pPr>
          <a:r>
            <a:rPr lang="en-US" sz="2000" cap="none" dirty="0"/>
            <a:t>- What Types of Offers Send to Whom?</a:t>
          </a:r>
          <a:endParaRPr lang="en-US" sz="1600" dirty="0"/>
        </a:p>
      </dgm:t>
    </dgm:pt>
    <dgm:pt modelId="{7D64E53D-C0C5-4CB8-B7E3-50B7DE0CE083}" type="parTrans" cxnId="{97101A33-727F-4862-B10E-745C8E60DEF9}">
      <dgm:prSet/>
      <dgm:spPr/>
      <dgm:t>
        <a:bodyPr/>
        <a:lstStyle/>
        <a:p>
          <a:endParaRPr lang="en-US"/>
        </a:p>
      </dgm:t>
    </dgm:pt>
    <dgm:pt modelId="{AC9A6E6F-991E-4CD6-B1AC-543AAB12E617}" type="sibTrans" cxnId="{97101A33-727F-4862-B10E-745C8E60DEF9}">
      <dgm:prSet/>
      <dgm:spPr/>
      <dgm:t>
        <a:bodyPr/>
        <a:lstStyle/>
        <a:p>
          <a:endParaRPr lang="en-US"/>
        </a:p>
      </dgm:t>
    </dgm:pt>
    <dgm:pt modelId="{D0B6BD4C-E04A-4E45-B2A9-27B71F537B8F}">
      <dgm:prSet custT="1"/>
      <dgm:spPr/>
      <dgm:t>
        <a:bodyPr/>
        <a:lstStyle/>
        <a:p>
          <a:pPr algn="ctr">
            <a:spcAft>
              <a:spcPts val="1788"/>
            </a:spcAft>
            <a:defRPr cap="all"/>
          </a:pPr>
          <a:r>
            <a:rPr lang="en-US" sz="1400" b="1" dirty="0">
              <a:solidFill>
                <a:srgbClr val="FF0000"/>
              </a:solidFill>
            </a:rPr>
            <a:t>Solution</a:t>
          </a:r>
          <a:r>
            <a:rPr lang="en-US" sz="1400" dirty="0">
              <a:solidFill>
                <a:srgbClr val="FF0000"/>
              </a:solidFill>
            </a:rPr>
            <a:t>:</a:t>
          </a:r>
          <a:r>
            <a:rPr lang="en-US" sz="1100" dirty="0">
              <a:solidFill>
                <a:srgbClr val="FF0000"/>
              </a:solidFill>
            </a:rPr>
            <a:t> 	</a:t>
          </a:r>
        </a:p>
        <a:p>
          <a:pPr algn="ctr">
            <a:spcAft>
              <a:spcPct val="35000"/>
            </a:spcAft>
            <a:defRPr cap="all"/>
          </a:pPr>
          <a:r>
            <a:rPr lang="en-US" sz="2000" cap="none" dirty="0"/>
            <a:t>Customer Segmentation</a:t>
          </a:r>
        </a:p>
        <a:p>
          <a:pPr algn="ctr">
            <a:spcAft>
              <a:spcPct val="35000"/>
            </a:spcAft>
            <a:defRPr cap="all"/>
          </a:pPr>
          <a:r>
            <a:rPr lang="en-US" sz="2000" cap="none" dirty="0"/>
            <a:t>Using PCA &amp; K-means Clustering</a:t>
          </a:r>
        </a:p>
      </dgm:t>
    </dgm:pt>
    <dgm:pt modelId="{774C83BE-ED23-459A-87FC-F42F90E78682}" type="parTrans" cxnId="{1397C83F-FAEF-43F6-A996-72EA2C57C190}">
      <dgm:prSet/>
      <dgm:spPr/>
      <dgm:t>
        <a:bodyPr/>
        <a:lstStyle/>
        <a:p>
          <a:endParaRPr lang="en-US"/>
        </a:p>
      </dgm:t>
    </dgm:pt>
    <dgm:pt modelId="{3BB905AE-5FC1-4CE5-805A-888F53C4D742}" type="sibTrans" cxnId="{1397C83F-FAEF-43F6-A996-72EA2C57C190}">
      <dgm:prSet/>
      <dgm:spPr/>
      <dgm:t>
        <a:bodyPr/>
        <a:lstStyle/>
        <a:p>
          <a:endParaRPr lang="en-US"/>
        </a:p>
      </dgm:t>
    </dgm:pt>
    <dgm:pt modelId="{947A8DBC-B20B-4FA3-B8B6-4AFD5C73A2F7}">
      <dgm:prSet custT="1"/>
      <dgm:spPr/>
      <dgm:t>
        <a:bodyPr/>
        <a:lstStyle/>
        <a:p>
          <a:pPr algn="ctr">
            <a:spcAft>
              <a:spcPts val="1788"/>
            </a:spcAft>
            <a:defRPr cap="all"/>
          </a:pPr>
          <a:r>
            <a:rPr lang="en-US" sz="1400" b="1" dirty="0">
              <a:solidFill>
                <a:srgbClr val="FF0000"/>
              </a:solidFill>
            </a:rPr>
            <a:t>Metrics</a:t>
          </a:r>
          <a:r>
            <a:rPr lang="en-US" sz="1400" dirty="0">
              <a:solidFill>
                <a:srgbClr val="FF0000"/>
              </a:solidFill>
            </a:rPr>
            <a:t>: </a:t>
          </a:r>
          <a:r>
            <a:rPr lang="en-US" sz="1100" dirty="0">
              <a:solidFill>
                <a:srgbClr val="FF0000"/>
              </a:solidFill>
            </a:rPr>
            <a:t>	</a:t>
          </a:r>
        </a:p>
        <a:p>
          <a:pPr algn="l">
            <a:spcAft>
              <a:spcPct val="35000"/>
            </a:spcAft>
            <a:defRPr cap="all"/>
          </a:pPr>
          <a:r>
            <a:rPr lang="en-US" sz="2000" cap="none" dirty="0"/>
            <a:t>Response Rate (RR)</a:t>
          </a:r>
        </a:p>
        <a:p>
          <a:pPr algn="l">
            <a:spcAft>
              <a:spcPct val="35000"/>
            </a:spcAft>
            <a:defRPr cap="all"/>
          </a:pPr>
          <a:r>
            <a:rPr lang="en-US" sz="2000" cap="none" dirty="0"/>
            <a:t>Conversion Rate (CVR)</a:t>
          </a:r>
          <a:br>
            <a:rPr lang="en-US" sz="2000" cap="none" dirty="0"/>
          </a:br>
          <a:r>
            <a:rPr lang="en-US" sz="2000" cap="none" dirty="0"/>
            <a:t>		</a:t>
          </a:r>
        </a:p>
      </dgm:t>
    </dgm:pt>
    <dgm:pt modelId="{D698CB37-07DF-487B-B057-12BFF0F4FF19}" type="parTrans" cxnId="{834AE72B-1B80-4D07-AEE9-155FC3F9F552}">
      <dgm:prSet/>
      <dgm:spPr/>
      <dgm:t>
        <a:bodyPr/>
        <a:lstStyle/>
        <a:p>
          <a:endParaRPr lang="en-US"/>
        </a:p>
      </dgm:t>
    </dgm:pt>
    <dgm:pt modelId="{FC42F7AB-4172-4177-B72D-52F1295A164D}" type="sibTrans" cxnId="{834AE72B-1B80-4D07-AEE9-155FC3F9F552}">
      <dgm:prSet/>
      <dgm:spPr/>
      <dgm:t>
        <a:bodyPr/>
        <a:lstStyle/>
        <a:p>
          <a:endParaRPr lang="en-US"/>
        </a:p>
      </dgm:t>
    </dgm:pt>
    <dgm:pt modelId="{70FFE9A2-A369-4ED0-AACF-1AF6E9FD48F4}" type="pres">
      <dgm:prSet presAssocID="{02CE2F74-27D5-4D93-BFB6-96C75DB5CCD4}" presName="root" presStyleCnt="0">
        <dgm:presLayoutVars>
          <dgm:dir/>
          <dgm:resizeHandles val="exact"/>
        </dgm:presLayoutVars>
      </dgm:prSet>
      <dgm:spPr/>
    </dgm:pt>
    <dgm:pt modelId="{D716C40C-3890-4846-AAB4-1BB607AB7506}" type="pres">
      <dgm:prSet presAssocID="{C98C069C-3242-4BDA-95EA-933DC0910DEC}" presName="compNode" presStyleCnt="0"/>
      <dgm:spPr/>
    </dgm:pt>
    <dgm:pt modelId="{27671029-8ADD-4C56-AB34-D039EC8403E3}" type="pres">
      <dgm:prSet presAssocID="{C98C069C-3242-4BDA-95EA-933DC0910DEC}" presName="iconBgRect" presStyleLbl="bgShp" presStyleIdx="0" presStyleCnt="4"/>
      <dgm:spPr>
        <a:prstGeom prst="round2DiagRect">
          <a:avLst>
            <a:gd name="adj1" fmla="val 29727"/>
            <a:gd name="adj2" fmla="val 0"/>
          </a:avLst>
        </a:prstGeom>
      </dgm:spPr>
    </dgm:pt>
    <dgm:pt modelId="{05DABD7D-663E-4798-9F9D-1D7EE9D197A0}" type="pres">
      <dgm:prSet presAssocID="{C98C069C-3242-4BDA-95EA-933DC0910DE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843314E1-AFF2-49FD-AD03-86DA5F4DC74E}" type="pres">
      <dgm:prSet presAssocID="{C98C069C-3242-4BDA-95EA-933DC0910DEC}" presName="spaceRect" presStyleCnt="0"/>
      <dgm:spPr/>
    </dgm:pt>
    <dgm:pt modelId="{A5130F15-9EAC-43A8-A97B-2F5F12604BCC}" type="pres">
      <dgm:prSet presAssocID="{C98C069C-3242-4BDA-95EA-933DC0910DEC}" presName="textRect" presStyleLbl="revTx" presStyleIdx="0" presStyleCnt="4">
        <dgm:presLayoutVars>
          <dgm:chMax val="1"/>
          <dgm:chPref val="1"/>
        </dgm:presLayoutVars>
      </dgm:prSet>
      <dgm:spPr/>
    </dgm:pt>
    <dgm:pt modelId="{AE67A653-8411-45BD-8FAB-93AF8CE6230E}" type="pres">
      <dgm:prSet presAssocID="{A1A7BA7F-53A7-47C9-9928-DF406C0AF97E}" presName="sibTrans" presStyleCnt="0"/>
      <dgm:spPr/>
    </dgm:pt>
    <dgm:pt modelId="{891246EC-8688-4D6C-BCEF-731CBA3C0546}" type="pres">
      <dgm:prSet presAssocID="{3FB1B146-BB7E-45AC-96BF-4CBAD09B4CFF}" presName="compNode" presStyleCnt="0"/>
      <dgm:spPr/>
    </dgm:pt>
    <dgm:pt modelId="{1D429506-C25C-44DE-9D58-54F2EDB4F4E0}" type="pres">
      <dgm:prSet presAssocID="{3FB1B146-BB7E-45AC-96BF-4CBAD09B4CFF}" presName="iconBgRect" presStyleLbl="bgShp" presStyleIdx="1" presStyleCnt="4"/>
      <dgm:spPr>
        <a:prstGeom prst="round2DiagRect">
          <a:avLst>
            <a:gd name="adj1" fmla="val 29727"/>
            <a:gd name="adj2" fmla="val 0"/>
          </a:avLst>
        </a:prstGeom>
      </dgm:spPr>
    </dgm:pt>
    <dgm:pt modelId="{B146F669-8DAA-46EA-81ED-2A2BEDCE33A7}" type="pres">
      <dgm:prSet presAssocID="{3FB1B146-BB7E-45AC-96BF-4CBAD09B4CFF}" presName="iconRect" presStyleLbl="node1" presStyleIdx="1" presStyleCnt="4"/>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oustache Face with Solid Fill"/>
        </a:ext>
      </dgm:extLst>
    </dgm:pt>
    <dgm:pt modelId="{D186822E-4240-4AC9-BD99-91BF11DDD268}" type="pres">
      <dgm:prSet presAssocID="{3FB1B146-BB7E-45AC-96BF-4CBAD09B4CFF}" presName="spaceRect" presStyleCnt="0"/>
      <dgm:spPr/>
    </dgm:pt>
    <dgm:pt modelId="{84E1FB81-CB9F-4527-ADEB-2CC68BC5D7F6}" type="pres">
      <dgm:prSet presAssocID="{3FB1B146-BB7E-45AC-96BF-4CBAD09B4CFF}" presName="textRect" presStyleLbl="revTx" presStyleIdx="1" presStyleCnt="4" custScaleX="112333">
        <dgm:presLayoutVars>
          <dgm:chMax val="1"/>
          <dgm:chPref val="1"/>
        </dgm:presLayoutVars>
      </dgm:prSet>
      <dgm:spPr/>
    </dgm:pt>
    <dgm:pt modelId="{A0EA95A6-7D5A-4194-8151-D7A7C3939353}" type="pres">
      <dgm:prSet presAssocID="{AC9A6E6F-991E-4CD6-B1AC-543AAB12E617}" presName="sibTrans" presStyleCnt="0"/>
      <dgm:spPr/>
    </dgm:pt>
    <dgm:pt modelId="{872BBF3C-9A14-45A4-8FC9-104C3A7CCC9B}" type="pres">
      <dgm:prSet presAssocID="{D0B6BD4C-E04A-4E45-B2A9-27B71F537B8F}" presName="compNode" presStyleCnt="0"/>
      <dgm:spPr/>
    </dgm:pt>
    <dgm:pt modelId="{BF005C46-D4A9-4E65-83B0-6CDC0B62FC32}" type="pres">
      <dgm:prSet presAssocID="{D0B6BD4C-E04A-4E45-B2A9-27B71F537B8F}" presName="iconBgRect" presStyleLbl="bgShp" presStyleIdx="2" presStyleCnt="4"/>
      <dgm:spPr>
        <a:prstGeom prst="round2DiagRect">
          <a:avLst>
            <a:gd name="adj1" fmla="val 29727"/>
            <a:gd name="adj2" fmla="val 0"/>
          </a:avLst>
        </a:prstGeom>
      </dgm:spPr>
    </dgm:pt>
    <dgm:pt modelId="{7F77393E-6F68-41D3-8EF3-542BA31F4598}" type="pres">
      <dgm:prSet presAssocID="{D0B6BD4C-E04A-4E45-B2A9-27B71F537B8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A4C147EB-4BEC-47E4-AB5C-74C4F706CF05}" type="pres">
      <dgm:prSet presAssocID="{D0B6BD4C-E04A-4E45-B2A9-27B71F537B8F}" presName="spaceRect" presStyleCnt="0"/>
      <dgm:spPr/>
    </dgm:pt>
    <dgm:pt modelId="{44B7F3FF-E813-4F95-B497-6B22DAB60B0A}" type="pres">
      <dgm:prSet presAssocID="{D0B6BD4C-E04A-4E45-B2A9-27B71F537B8F}" presName="textRect" presStyleLbl="revTx" presStyleIdx="2" presStyleCnt="4" custLinFactNeighborX="5124">
        <dgm:presLayoutVars>
          <dgm:chMax val="1"/>
          <dgm:chPref val="1"/>
        </dgm:presLayoutVars>
      </dgm:prSet>
      <dgm:spPr/>
    </dgm:pt>
    <dgm:pt modelId="{DB4C98A7-3AF7-4795-AF76-96935820C255}" type="pres">
      <dgm:prSet presAssocID="{3BB905AE-5FC1-4CE5-805A-888F53C4D742}" presName="sibTrans" presStyleCnt="0"/>
      <dgm:spPr/>
    </dgm:pt>
    <dgm:pt modelId="{F885D21E-CD69-4F6E-AC3E-F7B62E5D9046}" type="pres">
      <dgm:prSet presAssocID="{947A8DBC-B20B-4FA3-B8B6-4AFD5C73A2F7}" presName="compNode" presStyleCnt="0"/>
      <dgm:spPr/>
    </dgm:pt>
    <dgm:pt modelId="{C007B5B1-60F2-485A-BB66-FDEDFCCD8F2B}" type="pres">
      <dgm:prSet presAssocID="{947A8DBC-B20B-4FA3-B8B6-4AFD5C73A2F7}" presName="iconBgRect" presStyleLbl="bgShp" presStyleIdx="3" presStyleCnt="4"/>
      <dgm:spPr>
        <a:prstGeom prst="round2DiagRect">
          <a:avLst>
            <a:gd name="adj1" fmla="val 29727"/>
            <a:gd name="adj2" fmla="val 0"/>
          </a:avLst>
        </a:prstGeom>
      </dgm:spPr>
    </dgm:pt>
    <dgm:pt modelId="{97B80CF0-6857-4EB6-A764-6DFD3FA1B0FA}" type="pres">
      <dgm:prSet presAssocID="{947A8DBC-B20B-4FA3-B8B6-4AFD5C73A2F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uge"/>
        </a:ext>
      </dgm:extLst>
    </dgm:pt>
    <dgm:pt modelId="{C7089599-D07E-4460-BC62-383D35C3DBFA}" type="pres">
      <dgm:prSet presAssocID="{947A8DBC-B20B-4FA3-B8B6-4AFD5C73A2F7}" presName="spaceRect" presStyleCnt="0"/>
      <dgm:spPr/>
    </dgm:pt>
    <dgm:pt modelId="{4CF2572B-159C-4EE8-BAFA-5E7C1BD2D558}" type="pres">
      <dgm:prSet presAssocID="{947A8DBC-B20B-4FA3-B8B6-4AFD5C73A2F7}" presName="textRect" presStyleLbl="revTx" presStyleIdx="3" presStyleCnt="4" custScaleX="114068" custLinFactNeighborX="5856">
        <dgm:presLayoutVars>
          <dgm:chMax val="1"/>
          <dgm:chPref val="1"/>
        </dgm:presLayoutVars>
      </dgm:prSet>
      <dgm:spPr/>
    </dgm:pt>
  </dgm:ptLst>
  <dgm:cxnLst>
    <dgm:cxn modelId="{0CC54302-EB4E-4BC6-8DF0-E03617682132}" type="presOf" srcId="{02CE2F74-27D5-4D93-BFB6-96C75DB5CCD4}" destId="{70FFE9A2-A369-4ED0-AACF-1AF6E9FD48F4}" srcOrd="0" destOrd="0" presId="urn:microsoft.com/office/officeart/2018/5/layout/IconLeafLabelList"/>
    <dgm:cxn modelId="{834AE72B-1B80-4D07-AEE9-155FC3F9F552}" srcId="{02CE2F74-27D5-4D93-BFB6-96C75DB5CCD4}" destId="{947A8DBC-B20B-4FA3-B8B6-4AFD5C73A2F7}" srcOrd="3" destOrd="0" parTransId="{D698CB37-07DF-487B-B057-12BFF0F4FF19}" sibTransId="{FC42F7AB-4172-4177-B72D-52F1295A164D}"/>
    <dgm:cxn modelId="{97101A33-727F-4862-B10E-745C8E60DEF9}" srcId="{02CE2F74-27D5-4D93-BFB6-96C75DB5CCD4}" destId="{3FB1B146-BB7E-45AC-96BF-4CBAD09B4CFF}" srcOrd="1" destOrd="0" parTransId="{7D64E53D-C0C5-4CB8-B7E3-50B7DE0CE083}" sibTransId="{AC9A6E6F-991E-4CD6-B1AC-543AAB12E617}"/>
    <dgm:cxn modelId="{1397C83F-FAEF-43F6-A996-72EA2C57C190}" srcId="{02CE2F74-27D5-4D93-BFB6-96C75DB5CCD4}" destId="{D0B6BD4C-E04A-4E45-B2A9-27B71F537B8F}" srcOrd="2" destOrd="0" parTransId="{774C83BE-ED23-459A-87FC-F42F90E78682}" sibTransId="{3BB905AE-5FC1-4CE5-805A-888F53C4D742}"/>
    <dgm:cxn modelId="{165E5766-7EE7-4741-99F7-CA183C601373}" type="presOf" srcId="{947A8DBC-B20B-4FA3-B8B6-4AFD5C73A2F7}" destId="{4CF2572B-159C-4EE8-BAFA-5E7C1BD2D558}" srcOrd="0" destOrd="0" presId="urn:microsoft.com/office/officeart/2018/5/layout/IconLeafLabelList"/>
    <dgm:cxn modelId="{48AC6F7D-5C74-4D0D-A701-BC809BDE25FE}" type="presOf" srcId="{C98C069C-3242-4BDA-95EA-933DC0910DEC}" destId="{A5130F15-9EAC-43A8-A97B-2F5F12604BCC}" srcOrd="0" destOrd="0" presId="urn:microsoft.com/office/officeart/2018/5/layout/IconLeafLabelList"/>
    <dgm:cxn modelId="{667D4395-2A61-4B92-B408-7BAD46A688B1}" type="presOf" srcId="{D0B6BD4C-E04A-4E45-B2A9-27B71F537B8F}" destId="{44B7F3FF-E813-4F95-B497-6B22DAB60B0A}" srcOrd="0" destOrd="0" presId="urn:microsoft.com/office/officeart/2018/5/layout/IconLeafLabelList"/>
    <dgm:cxn modelId="{E9EF7BDD-2E67-444B-91E9-AA549B9EC793}" srcId="{02CE2F74-27D5-4D93-BFB6-96C75DB5CCD4}" destId="{C98C069C-3242-4BDA-95EA-933DC0910DEC}" srcOrd="0" destOrd="0" parTransId="{F82BB656-7F19-49F9-B7FB-E3A9F9B46D6C}" sibTransId="{A1A7BA7F-53A7-47C9-9928-DF406C0AF97E}"/>
    <dgm:cxn modelId="{24B279F1-713E-4D86-B1BC-298BD7AD8275}" type="presOf" srcId="{3FB1B146-BB7E-45AC-96BF-4CBAD09B4CFF}" destId="{84E1FB81-CB9F-4527-ADEB-2CC68BC5D7F6}" srcOrd="0" destOrd="0" presId="urn:microsoft.com/office/officeart/2018/5/layout/IconLeafLabelList"/>
    <dgm:cxn modelId="{E4FE0468-EA66-4E66-BEC1-FABA3021F66B}" type="presParOf" srcId="{70FFE9A2-A369-4ED0-AACF-1AF6E9FD48F4}" destId="{D716C40C-3890-4846-AAB4-1BB607AB7506}" srcOrd="0" destOrd="0" presId="urn:microsoft.com/office/officeart/2018/5/layout/IconLeafLabelList"/>
    <dgm:cxn modelId="{0CC91CA1-5388-4BDB-88E5-304651A24EB9}" type="presParOf" srcId="{D716C40C-3890-4846-AAB4-1BB607AB7506}" destId="{27671029-8ADD-4C56-AB34-D039EC8403E3}" srcOrd="0" destOrd="0" presId="urn:microsoft.com/office/officeart/2018/5/layout/IconLeafLabelList"/>
    <dgm:cxn modelId="{074ABA65-BFAC-47E2-875D-D1F10DC8813B}" type="presParOf" srcId="{D716C40C-3890-4846-AAB4-1BB607AB7506}" destId="{05DABD7D-663E-4798-9F9D-1D7EE9D197A0}" srcOrd="1" destOrd="0" presId="urn:microsoft.com/office/officeart/2018/5/layout/IconLeafLabelList"/>
    <dgm:cxn modelId="{CCBC43AE-B68E-4CC1-B543-50A812B53413}" type="presParOf" srcId="{D716C40C-3890-4846-AAB4-1BB607AB7506}" destId="{843314E1-AFF2-49FD-AD03-86DA5F4DC74E}" srcOrd="2" destOrd="0" presId="urn:microsoft.com/office/officeart/2018/5/layout/IconLeafLabelList"/>
    <dgm:cxn modelId="{4A66DCE9-040B-45C6-A70F-EC447425F8C2}" type="presParOf" srcId="{D716C40C-3890-4846-AAB4-1BB607AB7506}" destId="{A5130F15-9EAC-43A8-A97B-2F5F12604BCC}" srcOrd="3" destOrd="0" presId="urn:microsoft.com/office/officeart/2018/5/layout/IconLeafLabelList"/>
    <dgm:cxn modelId="{24339A72-73CA-42AC-9E55-8B36E59B8D02}" type="presParOf" srcId="{70FFE9A2-A369-4ED0-AACF-1AF6E9FD48F4}" destId="{AE67A653-8411-45BD-8FAB-93AF8CE6230E}" srcOrd="1" destOrd="0" presId="urn:microsoft.com/office/officeart/2018/5/layout/IconLeafLabelList"/>
    <dgm:cxn modelId="{ED46A5EA-A35D-45A7-8C53-E225A9A4D19D}" type="presParOf" srcId="{70FFE9A2-A369-4ED0-AACF-1AF6E9FD48F4}" destId="{891246EC-8688-4D6C-BCEF-731CBA3C0546}" srcOrd="2" destOrd="0" presId="urn:microsoft.com/office/officeart/2018/5/layout/IconLeafLabelList"/>
    <dgm:cxn modelId="{FB969386-1CB7-4A85-B789-84A229B31D36}" type="presParOf" srcId="{891246EC-8688-4D6C-BCEF-731CBA3C0546}" destId="{1D429506-C25C-44DE-9D58-54F2EDB4F4E0}" srcOrd="0" destOrd="0" presId="urn:microsoft.com/office/officeart/2018/5/layout/IconLeafLabelList"/>
    <dgm:cxn modelId="{306D8557-E36B-445F-9324-34887CBEE437}" type="presParOf" srcId="{891246EC-8688-4D6C-BCEF-731CBA3C0546}" destId="{B146F669-8DAA-46EA-81ED-2A2BEDCE33A7}" srcOrd="1" destOrd="0" presId="urn:microsoft.com/office/officeart/2018/5/layout/IconLeafLabelList"/>
    <dgm:cxn modelId="{8A9A263A-702A-473A-89C5-6F58AC69FE51}" type="presParOf" srcId="{891246EC-8688-4D6C-BCEF-731CBA3C0546}" destId="{D186822E-4240-4AC9-BD99-91BF11DDD268}" srcOrd="2" destOrd="0" presId="urn:microsoft.com/office/officeart/2018/5/layout/IconLeafLabelList"/>
    <dgm:cxn modelId="{69991961-3994-4A6D-A5D5-EA19A1CB3FB2}" type="presParOf" srcId="{891246EC-8688-4D6C-BCEF-731CBA3C0546}" destId="{84E1FB81-CB9F-4527-ADEB-2CC68BC5D7F6}" srcOrd="3" destOrd="0" presId="urn:microsoft.com/office/officeart/2018/5/layout/IconLeafLabelList"/>
    <dgm:cxn modelId="{C60305EB-F062-47AB-9164-D665187E7185}" type="presParOf" srcId="{70FFE9A2-A369-4ED0-AACF-1AF6E9FD48F4}" destId="{A0EA95A6-7D5A-4194-8151-D7A7C3939353}" srcOrd="3" destOrd="0" presId="urn:microsoft.com/office/officeart/2018/5/layout/IconLeafLabelList"/>
    <dgm:cxn modelId="{145481C1-E531-406E-BDA9-5B216469ECC8}" type="presParOf" srcId="{70FFE9A2-A369-4ED0-AACF-1AF6E9FD48F4}" destId="{872BBF3C-9A14-45A4-8FC9-104C3A7CCC9B}" srcOrd="4" destOrd="0" presId="urn:microsoft.com/office/officeart/2018/5/layout/IconLeafLabelList"/>
    <dgm:cxn modelId="{DE460AE2-374A-4663-9473-BF7984E58E5C}" type="presParOf" srcId="{872BBF3C-9A14-45A4-8FC9-104C3A7CCC9B}" destId="{BF005C46-D4A9-4E65-83B0-6CDC0B62FC32}" srcOrd="0" destOrd="0" presId="urn:microsoft.com/office/officeart/2018/5/layout/IconLeafLabelList"/>
    <dgm:cxn modelId="{BE3990A5-3B47-4612-8A9C-F218AA6D98D3}" type="presParOf" srcId="{872BBF3C-9A14-45A4-8FC9-104C3A7CCC9B}" destId="{7F77393E-6F68-41D3-8EF3-542BA31F4598}" srcOrd="1" destOrd="0" presId="urn:microsoft.com/office/officeart/2018/5/layout/IconLeafLabelList"/>
    <dgm:cxn modelId="{9DBC3F21-94B9-48F9-A779-4A9949EE6C9B}" type="presParOf" srcId="{872BBF3C-9A14-45A4-8FC9-104C3A7CCC9B}" destId="{A4C147EB-4BEC-47E4-AB5C-74C4F706CF05}" srcOrd="2" destOrd="0" presId="urn:microsoft.com/office/officeart/2018/5/layout/IconLeafLabelList"/>
    <dgm:cxn modelId="{0BA73143-8A75-4B8A-96A3-4A4DCA10DE2B}" type="presParOf" srcId="{872BBF3C-9A14-45A4-8FC9-104C3A7CCC9B}" destId="{44B7F3FF-E813-4F95-B497-6B22DAB60B0A}" srcOrd="3" destOrd="0" presId="urn:microsoft.com/office/officeart/2018/5/layout/IconLeafLabelList"/>
    <dgm:cxn modelId="{0A562772-8DC1-4520-8EB7-48D471FC5B34}" type="presParOf" srcId="{70FFE9A2-A369-4ED0-AACF-1AF6E9FD48F4}" destId="{DB4C98A7-3AF7-4795-AF76-96935820C255}" srcOrd="5" destOrd="0" presId="urn:microsoft.com/office/officeart/2018/5/layout/IconLeafLabelList"/>
    <dgm:cxn modelId="{92D2C574-A529-4532-BCEF-4A9447068D74}" type="presParOf" srcId="{70FFE9A2-A369-4ED0-AACF-1AF6E9FD48F4}" destId="{F885D21E-CD69-4F6E-AC3E-F7B62E5D9046}" srcOrd="6" destOrd="0" presId="urn:microsoft.com/office/officeart/2018/5/layout/IconLeafLabelList"/>
    <dgm:cxn modelId="{069073FA-95B9-4A15-B111-2B2BF80149FB}" type="presParOf" srcId="{F885D21E-CD69-4F6E-AC3E-F7B62E5D9046}" destId="{C007B5B1-60F2-485A-BB66-FDEDFCCD8F2B}" srcOrd="0" destOrd="0" presId="urn:microsoft.com/office/officeart/2018/5/layout/IconLeafLabelList"/>
    <dgm:cxn modelId="{5EA909E3-53DC-48AD-AF70-ADA11372A634}" type="presParOf" srcId="{F885D21E-CD69-4F6E-AC3E-F7B62E5D9046}" destId="{97B80CF0-6857-4EB6-A764-6DFD3FA1B0FA}" srcOrd="1" destOrd="0" presId="urn:microsoft.com/office/officeart/2018/5/layout/IconLeafLabelList"/>
    <dgm:cxn modelId="{C5849981-C603-45CA-B02A-3E99A0B6706F}" type="presParOf" srcId="{F885D21E-CD69-4F6E-AC3E-F7B62E5D9046}" destId="{C7089599-D07E-4460-BC62-383D35C3DBFA}" srcOrd="2" destOrd="0" presId="urn:microsoft.com/office/officeart/2018/5/layout/IconLeafLabelList"/>
    <dgm:cxn modelId="{6E8B7A33-F7CF-4813-A2D8-7CCD27492DA6}" type="presParOf" srcId="{F885D21E-CD69-4F6E-AC3E-F7B62E5D9046}" destId="{4CF2572B-159C-4EE8-BAFA-5E7C1BD2D558}"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14FF05-655D-41EC-B25B-E49046DB1785}"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A96B01D-8ED1-419F-8239-6DD80CE657CE}">
      <dgm:prSet/>
      <dgm:spPr/>
      <dgm:t>
        <a:bodyPr/>
        <a:lstStyle/>
        <a:p>
          <a:pPr>
            <a:lnSpc>
              <a:spcPct val="100000"/>
            </a:lnSpc>
          </a:pPr>
          <a:r>
            <a:rPr lang="en-US" dirty="0">
              <a:solidFill>
                <a:srgbClr val="FF0000"/>
              </a:solidFill>
            </a:rPr>
            <a:t>Challenge</a:t>
          </a:r>
          <a:r>
            <a:rPr lang="en-US" dirty="0"/>
            <a:t>: improper tracking of offers viewed &amp; offers completed</a:t>
          </a:r>
        </a:p>
      </dgm:t>
    </dgm:pt>
    <dgm:pt modelId="{34929012-B25C-409B-A671-55DD1FA45C61}" type="parTrans" cxnId="{FC901360-C624-4A20-8C4D-32A9AFA2EB18}">
      <dgm:prSet/>
      <dgm:spPr/>
      <dgm:t>
        <a:bodyPr/>
        <a:lstStyle/>
        <a:p>
          <a:endParaRPr lang="en-US"/>
        </a:p>
      </dgm:t>
    </dgm:pt>
    <dgm:pt modelId="{F7DF1EEA-BEB2-4573-BEDF-CC748C69F8BC}" type="sibTrans" cxnId="{FC901360-C624-4A20-8C4D-32A9AFA2EB18}">
      <dgm:prSet/>
      <dgm:spPr/>
      <dgm:t>
        <a:bodyPr/>
        <a:lstStyle/>
        <a:p>
          <a:endParaRPr lang="en-US"/>
        </a:p>
      </dgm:t>
    </dgm:pt>
    <dgm:pt modelId="{27B75AF6-EB67-4A46-BE2D-346877581535}">
      <dgm:prSet/>
      <dgm:spPr/>
      <dgm:t>
        <a:bodyPr/>
        <a:lstStyle/>
        <a:p>
          <a:pPr>
            <a:lnSpc>
              <a:spcPct val="100000"/>
            </a:lnSpc>
          </a:pPr>
          <a:r>
            <a:rPr lang="en-US" dirty="0">
              <a:solidFill>
                <a:srgbClr val="FF0000"/>
              </a:solidFill>
            </a:rPr>
            <a:t>Impact</a:t>
          </a:r>
          <a:r>
            <a:rPr lang="en-US" dirty="0"/>
            <a:t>: correct tracking could save $70,000 per month </a:t>
          </a:r>
        </a:p>
      </dgm:t>
    </dgm:pt>
    <dgm:pt modelId="{0CD13FD2-EF71-4C5C-B2FD-D01CF459B16D}" type="parTrans" cxnId="{8706CAC3-D943-4535-B578-8E05AF5A7B53}">
      <dgm:prSet/>
      <dgm:spPr/>
      <dgm:t>
        <a:bodyPr/>
        <a:lstStyle/>
        <a:p>
          <a:endParaRPr lang="en-US"/>
        </a:p>
      </dgm:t>
    </dgm:pt>
    <dgm:pt modelId="{AC721B25-2AF5-4493-8BAF-DA478C66C402}" type="sibTrans" cxnId="{8706CAC3-D943-4535-B578-8E05AF5A7B53}">
      <dgm:prSet/>
      <dgm:spPr/>
      <dgm:t>
        <a:bodyPr/>
        <a:lstStyle/>
        <a:p>
          <a:endParaRPr lang="en-US"/>
        </a:p>
      </dgm:t>
    </dgm:pt>
    <dgm:pt modelId="{A3C332BD-039C-4315-9287-F395FB49CF92}" type="pres">
      <dgm:prSet presAssocID="{B814FF05-655D-41EC-B25B-E49046DB1785}" presName="root" presStyleCnt="0">
        <dgm:presLayoutVars>
          <dgm:dir/>
          <dgm:resizeHandles val="exact"/>
        </dgm:presLayoutVars>
      </dgm:prSet>
      <dgm:spPr/>
    </dgm:pt>
    <dgm:pt modelId="{759007E9-2DF0-4218-97ED-F69FCE07905D}" type="pres">
      <dgm:prSet presAssocID="{9A96B01D-8ED1-419F-8239-6DD80CE657CE}" presName="compNode" presStyleCnt="0"/>
      <dgm:spPr/>
    </dgm:pt>
    <dgm:pt modelId="{65337551-8FC3-4E09-9DFE-66927C8B6642}" type="pres">
      <dgm:prSet presAssocID="{9A96B01D-8ED1-419F-8239-6DD80CE657C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nion"/>
        </a:ext>
      </dgm:extLst>
    </dgm:pt>
    <dgm:pt modelId="{E3C2E61C-80BD-44C0-B4C2-7CE95DB8085A}" type="pres">
      <dgm:prSet presAssocID="{9A96B01D-8ED1-419F-8239-6DD80CE657CE}" presName="spaceRect" presStyleCnt="0"/>
      <dgm:spPr/>
    </dgm:pt>
    <dgm:pt modelId="{FCA92591-A765-49AB-9DC5-37AA127DF2C9}" type="pres">
      <dgm:prSet presAssocID="{9A96B01D-8ED1-419F-8239-6DD80CE657CE}" presName="textRect" presStyleLbl="revTx" presStyleIdx="0" presStyleCnt="2">
        <dgm:presLayoutVars>
          <dgm:chMax val="1"/>
          <dgm:chPref val="1"/>
        </dgm:presLayoutVars>
      </dgm:prSet>
      <dgm:spPr/>
    </dgm:pt>
    <dgm:pt modelId="{8A5F3519-91F2-4FBE-B9C5-5805C6BED9F3}" type="pres">
      <dgm:prSet presAssocID="{F7DF1EEA-BEB2-4573-BEDF-CC748C69F8BC}" presName="sibTrans" presStyleCnt="0"/>
      <dgm:spPr/>
    </dgm:pt>
    <dgm:pt modelId="{9797DE89-95C5-4A20-B40C-46848FF0DA91}" type="pres">
      <dgm:prSet presAssocID="{27B75AF6-EB67-4A46-BE2D-346877581535}" presName="compNode" presStyleCnt="0"/>
      <dgm:spPr/>
    </dgm:pt>
    <dgm:pt modelId="{BE61356E-3DA3-4468-BDC1-A147889E7303}" type="pres">
      <dgm:prSet presAssocID="{27B75AF6-EB67-4A46-BE2D-34687758153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iggy Bank"/>
        </a:ext>
      </dgm:extLst>
    </dgm:pt>
    <dgm:pt modelId="{CC85C5B0-8B48-4E49-B43D-E9321B93E3D6}" type="pres">
      <dgm:prSet presAssocID="{27B75AF6-EB67-4A46-BE2D-346877581535}" presName="spaceRect" presStyleCnt="0"/>
      <dgm:spPr/>
    </dgm:pt>
    <dgm:pt modelId="{11CC504D-FA83-4D8F-83FC-09012DA71F41}" type="pres">
      <dgm:prSet presAssocID="{27B75AF6-EB67-4A46-BE2D-346877581535}" presName="textRect" presStyleLbl="revTx" presStyleIdx="1" presStyleCnt="2">
        <dgm:presLayoutVars>
          <dgm:chMax val="1"/>
          <dgm:chPref val="1"/>
        </dgm:presLayoutVars>
      </dgm:prSet>
      <dgm:spPr/>
    </dgm:pt>
  </dgm:ptLst>
  <dgm:cxnLst>
    <dgm:cxn modelId="{7A3C3509-9495-1A45-B59F-1592C79A6B86}" type="presOf" srcId="{27B75AF6-EB67-4A46-BE2D-346877581535}" destId="{11CC504D-FA83-4D8F-83FC-09012DA71F41}" srcOrd="0" destOrd="0" presId="urn:microsoft.com/office/officeart/2018/2/layout/IconLabelList"/>
    <dgm:cxn modelId="{FC901360-C624-4A20-8C4D-32A9AFA2EB18}" srcId="{B814FF05-655D-41EC-B25B-E49046DB1785}" destId="{9A96B01D-8ED1-419F-8239-6DD80CE657CE}" srcOrd="0" destOrd="0" parTransId="{34929012-B25C-409B-A671-55DD1FA45C61}" sibTransId="{F7DF1EEA-BEB2-4573-BEDF-CC748C69F8BC}"/>
    <dgm:cxn modelId="{FA33096A-158B-2C47-BA66-2D7927680EAD}" type="presOf" srcId="{B814FF05-655D-41EC-B25B-E49046DB1785}" destId="{A3C332BD-039C-4315-9287-F395FB49CF92}" srcOrd="0" destOrd="0" presId="urn:microsoft.com/office/officeart/2018/2/layout/IconLabelList"/>
    <dgm:cxn modelId="{8706CAC3-D943-4535-B578-8E05AF5A7B53}" srcId="{B814FF05-655D-41EC-B25B-E49046DB1785}" destId="{27B75AF6-EB67-4A46-BE2D-346877581535}" srcOrd="1" destOrd="0" parTransId="{0CD13FD2-EF71-4C5C-B2FD-D01CF459B16D}" sibTransId="{AC721B25-2AF5-4493-8BAF-DA478C66C402}"/>
    <dgm:cxn modelId="{B9DF97EA-C5BC-3241-A4A0-A3EDE88D1132}" type="presOf" srcId="{9A96B01D-8ED1-419F-8239-6DD80CE657CE}" destId="{FCA92591-A765-49AB-9DC5-37AA127DF2C9}" srcOrd="0" destOrd="0" presId="urn:microsoft.com/office/officeart/2018/2/layout/IconLabelList"/>
    <dgm:cxn modelId="{ED8EC900-E117-6342-AEE0-E6039825218C}" type="presParOf" srcId="{A3C332BD-039C-4315-9287-F395FB49CF92}" destId="{759007E9-2DF0-4218-97ED-F69FCE07905D}" srcOrd="0" destOrd="0" presId="urn:microsoft.com/office/officeart/2018/2/layout/IconLabelList"/>
    <dgm:cxn modelId="{C425D481-78C0-734C-9505-BE758BD3B66C}" type="presParOf" srcId="{759007E9-2DF0-4218-97ED-F69FCE07905D}" destId="{65337551-8FC3-4E09-9DFE-66927C8B6642}" srcOrd="0" destOrd="0" presId="urn:microsoft.com/office/officeart/2018/2/layout/IconLabelList"/>
    <dgm:cxn modelId="{ED42097F-58C1-BD4D-B277-BEFA45393D01}" type="presParOf" srcId="{759007E9-2DF0-4218-97ED-F69FCE07905D}" destId="{E3C2E61C-80BD-44C0-B4C2-7CE95DB8085A}" srcOrd="1" destOrd="0" presId="urn:microsoft.com/office/officeart/2018/2/layout/IconLabelList"/>
    <dgm:cxn modelId="{6F8CE7F6-B188-1B4F-9BB3-67E5C74074D2}" type="presParOf" srcId="{759007E9-2DF0-4218-97ED-F69FCE07905D}" destId="{FCA92591-A765-49AB-9DC5-37AA127DF2C9}" srcOrd="2" destOrd="0" presId="urn:microsoft.com/office/officeart/2018/2/layout/IconLabelList"/>
    <dgm:cxn modelId="{C1FB31BA-03EF-AC42-8FB8-FC1A706D3F7B}" type="presParOf" srcId="{A3C332BD-039C-4315-9287-F395FB49CF92}" destId="{8A5F3519-91F2-4FBE-B9C5-5805C6BED9F3}" srcOrd="1" destOrd="0" presId="urn:microsoft.com/office/officeart/2018/2/layout/IconLabelList"/>
    <dgm:cxn modelId="{DF344F6B-EE1B-5246-94B6-82E43ADDB6B4}" type="presParOf" srcId="{A3C332BD-039C-4315-9287-F395FB49CF92}" destId="{9797DE89-95C5-4A20-B40C-46848FF0DA91}" srcOrd="2" destOrd="0" presId="urn:microsoft.com/office/officeart/2018/2/layout/IconLabelList"/>
    <dgm:cxn modelId="{F7DE32AA-E562-1A4B-9747-9B1530320FF1}" type="presParOf" srcId="{9797DE89-95C5-4A20-B40C-46848FF0DA91}" destId="{BE61356E-3DA3-4468-BDC1-A147889E7303}" srcOrd="0" destOrd="0" presId="urn:microsoft.com/office/officeart/2018/2/layout/IconLabelList"/>
    <dgm:cxn modelId="{D79AA2EE-F422-464E-B236-F3EE8D70C128}" type="presParOf" srcId="{9797DE89-95C5-4A20-B40C-46848FF0DA91}" destId="{CC85C5B0-8B48-4E49-B43D-E9321B93E3D6}" srcOrd="1" destOrd="0" presId="urn:microsoft.com/office/officeart/2018/2/layout/IconLabelList"/>
    <dgm:cxn modelId="{91163F6A-874B-BA42-8C91-7E680EBD35EC}" type="presParOf" srcId="{9797DE89-95C5-4A20-B40C-46848FF0DA91}" destId="{11CC504D-FA83-4D8F-83FC-09012DA71F41}"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C03C9B-36EE-44DB-BCDC-E6389BFDECC2}">
      <dsp:nvSpPr>
        <dsp:cNvPr id="0" name=""/>
        <dsp:cNvSpPr/>
      </dsp:nvSpPr>
      <dsp:spPr>
        <a:xfrm>
          <a:off x="832516" y="1347"/>
          <a:ext cx="925365" cy="92536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253252-D1AC-4554-863E-130D8BC40779}">
      <dsp:nvSpPr>
        <dsp:cNvPr id="0" name=""/>
        <dsp:cNvSpPr/>
      </dsp:nvSpPr>
      <dsp:spPr>
        <a:xfrm>
          <a:off x="1029725" y="198556"/>
          <a:ext cx="530947" cy="5309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5EEA8A4-F893-4944-9F3E-7BD40225BB77}">
      <dsp:nvSpPr>
        <dsp:cNvPr id="0" name=""/>
        <dsp:cNvSpPr/>
      </dsp:nvSpPr>
      <dsp:spPr>
        <a:xfrm>
          <a:off x="536703" y="1214941"/>
          <a:ext cx="1516992" cy="60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Problem Statement</a:t>
          </a:r>
        </a:p>
      </dsp:txBody>
      <dsp:txXfrm>
        <a:off x="536703" y="1214941"/>
        <a:ext cx="1516992" cy="606796"/>
      </dsp:txXfrm>
    </dsp:sp>
    <dsp:sp modelId="{39DFDF41-7690-457F-8E3E-956CE2E65B7B}">
      <dsp:nvSpPr>
        <dsp:cNvPr id="0" name=""/>
        <dsp:cNvSpPr/>
      </dsp:nvSpPr>
      <dsp:spPr>
        <a:xfrm>
          <a:off x="2614982" y="1347"/>
          <a:ext cx="925365" cy="92536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7A7F05-B53E-4D58-A37E-569C75A57AC6}">
      <dsp:nvSpPr>
        <dsp:cNvPr id="0" name=""/>
        <dsp:cNvSpPr/>
      </dsp:nvSpPr>
      <dsp:spPr>
        <a:xfrm>
          <a:off x="2812191" y="198556"/>
          <a:ext cx="530947" cy="5309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98965D-4BCE-4ECE-955D-0F56B041EF8B}">
      <dsp:nvSpPr>
        <dsp:cNvPr id="0" name=""/>
        <dsp:cNvSpPr/>
      </dsp:nvSpPr>
      <dsp:spPr>
        <a:xfrm>
          <a:off x="2319169" y="1214941"/>
          <a:ext cx="1516992" cy="60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Dataset Overview</a:t>
          </a:r>
        </a:p>
      </dsp:txBody>
      <dsp:txXfrm>
        <a:off x="2319169" y="1214941"/>
        <a:ext cx="1516992" cy="606796"/>
      </dsp:txXfrm>
    </dsp:sp>
    <dsp:sp modelId="{A2B907A8-4F2C-4233-BED6-DE76CB1280BE}">
      <dsp:nvSpPr>
        <dsp:cNvPr id="0" name=""/>
        <dsp:cNvSpPr/>
      </dsp:nvSpPr>
      <dsp:spPr>
        <a:xfrm>
          <a:off x="4397448" y="1347"/>
          <a:ext cx="925365" cy="92536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8091AF-DAD3-4AC8-8E8F-65EE650A2BD3}">
      <dsp:nvSpPr>
        <dsp:cNvPr id="0" name=""/>
        <dsp:cNvSpPr/>
      </dsp:nvSpPr>
      <dsp:spPr>
        <a:xfrm>
          <a:off x="4594657" y="198556"/>
          <a:ext cx="530947" cy="5309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AB12A55-64FB-4C58-97F1-FF924FF87AB3}">
      <dsp:nvSpPr>
        <dsp:cNvPr id="0" name=""/>
        <dsp:cNvSpPr/>
      </dsp:nvSpPr>
      <dsp:spPr>
        <a:xfrm>
          <a:off x="4101634" y="1214941"/>
          <a:ext cx="1516992" cy="60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Data Cleaning</a:t>
          </a:r>
        </a:p>
      </dsp:txBody>
      <dsp:txXfrm>
        <a:off x="4101634" y="1214941"/>
        <a:ext cx="1516992" cy="606796"/>
      </dsp:txXfrm>
    </dsp:sp>
    <dsp:sp modelId="{AE5C1166-6539-48DC-9F33-64A9EC6AC262}">
      <dsp:nvSpPr>
        <dsp:cNvPr id="0" name=""/>
        <dsp:cNvSpPr/>
      </dsp:nvSpPr>
      <dsp:spPr>
        <a:xfrm>
          <a:off x="6179914" y="1347"/>
          <a:ext cx="925365" cy="92536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D06D0D-1806-4519-8A6C-C7F628D982EC}">
      <dsp:nvSpPr>
        <dsp:cNvPr id="0" name=""/>
        <dsp:cNvSpPr/>
      </dsp:nvSpPr>
      <dsp:spPr>
        <a:xfrm>
          <a:off x="6377123" y="198556"/>
          <a:ext cx="530947" cy="53094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99DFDDB-A52C-46EC-B427-10B137475A31}">
      <dsp:nvSpPr>
        <dsp:cNvPr id="0" name=""/>
        <dsp:cNvSpPr/>
      </dsp:nvSpPr>
      <dsp:spPr>
        <a:xfrm>
          <a:off x="5884100" y="1214941"/>
          <a:ext cx="1516992" cy="60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Feature Engineering</a:t>
          </a:r>
        </a:p>
      </dsp:txBody>
      <dsp:txXfrm>
        <a:off x="5884100" y="1214941"/>
        <a:ext cx="1516992" cy="606796"/>
      </dsp:txXfrm>
    </dsp:sp>
    <dsp:sp modelId="{ACE74B93-AA79-4555-8B50-B2D801FCA2E1}">
      <dsp:nvSpPr>
        <dsp:cNvPr id="0" name=""/>
        <dsp:cNvSpPr/>
      </dsp:nvSpPr>
      <dsp:spPr>
        <a:xfrm>
          <a:off x="7962380" y="1347"/>
          <a:ext cx="925365" cy="925365"/>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0A9DD1-922B-4A9E-9CF4-2DA12204FB71}">
      <dsp:nvSpPr>
        <dsp:cNvPr id="0" name=""/>
        <dsp:cNvSpPr/>
      </dsp:nvSpPr>
      <dsp:spPr>
        <a:xfrm>
          <a:off x="8159589" y="198556"/>
          <a:ext cx="530947" cy="53094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382C36-85F1-44FF-804A-C9E3D89E06FA}">
      <dsp:nvSpPr>
        <dsp:cNvPr id="0" name=""/>
        <dsp:cNvSpPr/>
      </dsp:nvSpPr>
      <dsp:spPr>
        <a:xfrm>
          <a:off x="7666566" y="1214941"/>
          <a:ext cx="1516992" cy="60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Explorative Data Analysis</a:t>
          </a:r>
        </a:p>
      </dsp:txBody>
      <dsp:txXfrm>
        <a:off x="7666566" y="1214941"/>
        <a:ext cx="1516992" cy="606796"/>
      </dsp:txXfrm>
    </dsp:sp>
    <dsp:sp modelId="{FDC7E102-7D6A-414A-8381-BB7C459889F9}">
      <dsp:nvSpPr>
        <dsp:cNvPr id="0" name=""/>
        <dsp:cNvSpPr/>
      </dsp:nvSpPr>
      <dsp:spPr>
        <a:xfrm>
          <a:off x="2614982" y="2200986"/>
          <a:ext cx="925365" cy="92536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2ADEA3-6E9A-4FE0-88A6-B25D67B4950B}">
      <dsp:nvSpPr>
        <dsp:cNvPr id="0" name=""/>
        <dsp:cNvSpPr/>
      </dsp:nvSpPr>
      <dsp:spPr>
        <a:xfrm>
          <a:off x="2812191" y="2398195"/>
          <a:ext cx="530947" cy="53094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9CEC06-0718-4B69-AEC3-3C95DDAB8E7A}">
      <dsp:nvSpPr>
        <dsp:cNvPr id="0" name=""/>
        <dsp:cNvSpPr/>
      </dsp:nvSpPr>
      <dsp:spPr>
        <a:xfrm>
          <a:off x="2319169" y="3414580"/>
          <a:ext cx="1516992" cy="60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Data Pre-Processing</a:t>
          </a:r>
        </a:p>
      </dsp:txBody>
      <dsp:txXfrm>
        <a:off x="2319169" y="3414580"/>
        <a:ext cx="1516992" cy="606796"/>
      </dsp:txXfrm>
    </dsp:sp>
    <dsp:sp modelId="{FF1AF793-6D89-4952-9F7E-DC2BE9960D73}">
      <dsp:nvSpPr>
        <dsp:cNvPr id="0" name=""/>
        <dsp:cNvSpPr/>
      </dsp:nvSpPr>
      <dsp:spPr>
        <a:xfrm>
          <a:off x="4397448" y="2200986"/>
          <a:ext cx="925365" cy="92536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42994B-6A7F-40F1-8850-336EF5C26612}">
      <dsp:nvSpPr>
        <dsp:cNvPr id="0" name=""/>
        <dsp:cNvSpPr/>
      </dsp:nvSpPr>
      <dsp:spPr>
        <a:xfrm>
          <a:off x="4594657" y="2398195"/>
          <a:ext cx="530947" cy="530947"/>
        </a:xfrm>
        <a:prstGeom prst="rect">
          <a:avLst/>
        </a:prstGeom>
        <a:blipFill rotWithShape="1">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CE61D10-FEE4-40D3-91DE-9605EF0288DA}">
      <dsp:nvSpPr>
        <dsp:cNvPr id="0" name=""/>
        <dsp:cNvSpPr/>
      </dsp:nvSpPr>
      <dsp:spPr>
        <a:xfrm>
          <a:off x="4101634" y="3414580"/>
          <a:ext cx="1516992" cy="60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Modelling </a:t>
          </a:r>
        </a:p>
      </dsp:txBody>
      <dsp:txXfrm>
        <a:off x="4101634" y="3414580"/>
        <a:ext cx="1516992" cy="606796"/>
      </dsp:txXfrm>
    </dsp:sp>
    <dsp:sp modelId="{E20CBA30-E69E-4E97-A876-9DE30A5C6F6E}">
      <dsp:nvSpPr>
        <dsp:cNvPr id="0" name=""/>
        <dsp:cNvSpPr/>
      </dsp:nvSpPr>
      <dsp:spPr>
        <a:xfrm>
          <a:off x="6179914" y="2200986"/>
          <a:ext cx="925365" cy="92536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DD2458-23A4-4879-BFCB-F8B1636233A6}">
      <dsp:nvSpPr>
        <dsp:cNvPr id="0" name=""/>
        <dsp:cNvSpPr/>
      </dsp:nvSpPr>
      <dsp:spPr>
        <a:xfrm>
          <a:off x="6377123" y="2398195"/>
          <a:ext cx="530947" cy="530947"/>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84A4E31-885E-4C5B-BBBE-9CA57CBD2A0E}">
      <dsp:nvSpPr>
        <dsp:cNvPr id="0" name=""/>
        <dsp:cNvSpPr/>
      </dsp:nvSpPr>
      <dsp:spPr>
        <a:xfrm>
          <a:off x="5884100" y="3414580"/>
          <a:ext cx="1516992" cy="60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100000"/>
            </a:lnSpc>
            <a:spcBef>
              <a:spcPct val="0"/>
            </a:spcBef>
            <a:spcAft>
              <a:spcPct val="35000"/>
            </a:spcAft>
            <a:buNone/>
            <a:defRPr cap="all"/>
          </a:pPr>
          <a:r>
            <a:rPr lang="en-US" sz="1800" kern="1200">
              <a:latin typeface="Tw Cen MT" panose="020B0602020104020603"/>
              <a:ea typeface="+mn-ea"/>
              <a:cs typeface="+mn-cs"/>
            </a:rPr>
            <a:t>Conclusions</a:t>
          </a:r>
          <a:endParaRPr lang="en-US" sz="1800" kern="1200"/>
        </a:p>
      </dsp:txBody>
      <dsp:txXfrm>
        <a:off x="5884100" y="3414580"/>
        <a:ext cx="1516992" cy="6067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671029-8ADD-4C56-AB34-D039EC8403E3}">
      <dsp:nvSpPr>
        <dsp:cNvPr id="0" name=""/>
        <dsp:cNvSpPr/>
      </dsp:nvSpPr>
      <dsp:spPr>
        <a:xfrm>
          <a:off x="506932" y="129469"/>
          <a:ext cx="1255623" cy="1255623"/>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DABD7D-663E-4798-9F9D-1D7EE9D197A0}">
      <dsp:nvSpPr>
        <dsp:cNvPr id="0" name=""/>
        <dsp:cNvSpPr/>
      </dsp:nvSpPr>
      <dsp:spPr>
        <a:xfrm>
          <a:off x="774523" y="397061"/>
          <a:ext cx="720439" cy="7204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5130F15-9EAC-43A8-A97B-2F5F12604BCC}">
      <dsp:nvSpPr>
        <dsp:cNvPr id="0" name=""/>
        <dsp:cNvSpPr/>
      </dsp:nvSpPr>
      <dsp:spPr>
        <a:xfrm>
          <a:off x="105544" y="1776189"/>
          <a:ext cx="2058399" cy="2117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ts val="1788"/>
            </a:spcAft>
            <a:buNone/>
            <a:defRPr cap="all"/>
          </a:pPr>
          <a:r>
            <a:rPr lang="en-US" sz="1400" b="1" kern="1200" dirty="0">
              <a:solidFill>
                <a:srgbClr val="FF0000"/>
              </a:solidFill>
            </a:rPr>
            <a:t>Goal</a:t>
          </a:r>
          <a:r>
            <a:rPr lang="en-US" sz="1400" kern="1200" dirty="0">
              <a:solidFill>
                <a:srgbClr val="FF0000"/>
              </a:solidFill>
            </a:rPr>
            <a:t>: 	</a:t>
          </a:r>
        </a:p>
        <a:p>
          <a:pPr marL="0" lvl="0" indent="0" algn="ctr" defTabSz="622300">
            <a:lnSpc>
              <a:spcPct val="90000"/>
            </a:lnSpc>
            <a:spcBef>
              <a:spcPct val="0"/>
            </a:spcBef>
            <a:spcAft>
              <a:spcPct val="35000"/>
            </a:spcAft>
            <a:buNone/>
            <a:defRPr cap="all"/>
          </a:pPr>
          <a:r>
            <a:rPr lang="en-US" sz="2000" kern="1200" cap="none" dirty="0"/>
            <a:t>Target Audience </a:t>
          </a:r>
          <a:br>
            <a:rPr lang="en-US" sz="2000" kern="1200" cap="none" dirty="0"/>
          </a:br>
          <a:r>
            <a:rPr lang="en-US" sz="2000" kern="1200" cap="none" dirty="0"/>
            <a:t>For A Marketing Campaign </a:t>
          </a:r>
        </a:p>
      </dsp:txBody>
      <dsp:txXfrm>
        <a:off x="105544" y="1776189"/>
        <a:ext cx="2058399" cy="2117065"/>
      </dsp:txXfrm>
    </dsp:sp>
    <dsp:sp modelId="{1D429506-C25C-44DE-9D58-54F2EDB4F4E0}">
      <dsp:nvSpPr>
        <dsp:cNvPr id="0" name=""/>
        <dsp:cNvSpPr/>
      </dsp:nvSpPr>
      <dsp:spPr>
        <a:xfrm>
          <a:off x="3052482" y="129469"/>
          <a:ext cx="1255623" cy="1255623"/>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46F669-8DAA-46EA-81ED-2A2BEDCE33A7}">
      <dsp:nvSpPr>
        <dsp:cNvPr id="0" name=""/>
        <dsp:cNvSpPr/>
      </dsp:nvSpPr>
      <dsp:spPr>
        <a:xfrm>
          <a:off x="3320074" y="397061"/>
          <a:ext cx="720439" cy="720439"/>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4E1FB81-CB9F-4527-ADEB-2CC68BC5D7F6}">
      <dsp:nvSpPr>
        <dsp:cNvPr id="0" name=""/>
        <dsp:cNvSpPr/>
      </dsp:nvSpPr>
      <dsp:spPr>
        <a:xfrm>
          <a:off x="2524163" y="1776189"/>
          <a:ext cx="2312261" cy="2117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ts val="1788"/>
            </a:spcAft>
            <a:buNone/>
            <a:defRPr cap="all"/>
          </a:pPr>
          <a:r>
            <a:rPr lang="en-US" sz="1400" b="1" kern="1200" dirty="0">
              <a:solidFill>
                <a:srgbClr val="FF0000"/>
              </a:solidFill>
            </a:rPr>
            <a:t>Questions</a:t>
          </a:r>
          <a:r>
            <a:rPr lang="en-US" sz="1400" kern="1200" dirty="0">
              <a:solidFill>
                <a:srgbClr val="FF0000"/>
              </a:solidFill>
            </a:rPr>
            <a:t>:  </a:t>
          </a:r>
        </a:p>
        <a:p>
          <a:pPr marL="0" lvl="0" indent="0" algn="l" defTabSz="622300">
            <a:lnSpc>
              <a:spcPct val="90000"/>
            </a:lnSpc>
            <a:spcBef>
              <a:spcPct val="0"/>
            </a:spcBef>
            <a:spcAft>
              <a:spcPct val="35000"/>
            </a:spcAft>
            <a:buNone/>
            <a:defRPr cap="all"/>
          </a:pPr>
          <a:r>
            <a:rPr lang="en-US" sz="1400" kern="1200" dirty="0"/>
            <a:t>- </a:t>
          </a:r>
          <a:r>
            <a:rPr lang="en-US" sz="2000" kern="1200" cap="none" dirty="0"/>
            <a:t>Which Customers Love Coupons?  	           </a:t>
          </a:r>
        </a:p>
        <a:p>
          <a:pPr marL="0" lvl="0" indent="0" algn="l" defTabSz="622300">
            <a:lnSpc>
              <a:spcPct val="90000"/>
            </a:lnSpc>
            <a:spcBef>
              <a:spcPct val="0"/>
            </a:spcBef>
            <a:spcAft>
              <a:spcPct val="35000"/>
            </a:spcAft>
            <a:buNone/>
            <a:defRPr cap="all"/>
          </a:pPr>
          <a:r>
            <a:rPr lang="en-US" sz="2000" kern="1200" cap="none" dirty="0"/>
            <a:t>- Which Don’t? </a:t>
          </a:r>
        </a:p>
        <a:p>
          <a:pPr marL="0" lvl="0" indent="0" algn="l" defTabSz="622300">
            <a:lnSpc>
              <a:spcPct val="90000"/>
            </a:lnSpc>
            <a:spcBef>
              <a:spcPct val="0"/>
            </a:spcBef>
            <a:spcAft>
              <a:spcPct val="35000"/>
            </a:spcAft>
            <a:buNone/>
            <a:defRPr cap="all"/>
          </a:pPr>
          <a:r>
            <a:rPr lang="en-US" sz="2000" kern="1200" cap="none" dirty="0"/>
            <a:t>- What Types of Offers Send to Whom?</a:t>
          </a:r>
          <a:endParaRPr lang="en-US" sz="1600" kern="1200" dirty="0"/>
        </a:p>
      </dsp:txBody>
      <dsp:txXfrm>
        <a:off x="2524163" y="1776189"/>
        <a:ext cx="2312261" cy="2117065"/>
      </dsp:txXfrm>
    </dsp:sp>
    <dsp:sp modelId="{BF005C46-D4A9-4E65-83B0-6CDC0B62FC32}">
      <dsp:nvSpPr>
        <dsp:cNvPr id="0" name=""/>
        <dsp:cNvSpPr/>
      </dsp:nvSpPr>
      <dsp:spPr>
        <a:xfrm>
          <a:off x="5598033" y="129469"/>
          <a:ext cx="1255623" cy="1255623"/>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77393E-6F68-41D3-8EF3-542BA31F4598}">
      <dsp:nvSpPr>
        <dsp:cNvPr id="0" name=""/>
        <dsp:cNvSpPr/>
      </dsp:nvSpPr>
      <dsp:spPr>
        <a:xfrm>
          <a:off x="5865625" y="397061"/>
          <a:ext cx="720439" cy="7204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4B7F3FF-E813-4F95-B497-6B22DAB60B0A}">
      <dsp:nvSpPr>
        <dsp:cNvPr id="0" name=""/>
        <dsp:cNvSpPr/>
      </dsp:nvSpPr>
      <dsp:spPr>
        <a:xfrm>
          <a:off x="5302117" y="1776189"/>
          <a:ext cx="2058399" cy="2117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ts val="1788"/>
            </a:spcAft>
            <a:buNone/>
            <a:defRPr cap="all"/>
          </a:pPr>
          <a:r>
            <a:rPr lang="en-US" sz="1400" b="1" kern="1200" dirty="0">
              <a:solidFill>
                <a:srgbClr val="FF0000"/>
              </a:solidFill>
            </a:rPr>
            <a:t>Solution</a:t>
          </a:r>
          <a:r>
            <a:rPr lang="en-US" sz="1400" kern="1200" dirty="0">
              <a:solidFill>
                <a:srgbClr val="FF0000"/>
              </a:solidFill>
            </a:rPr>
            <a:t>:</a:t>
          </a:r>
          <a:r>
            <a:rPr lang="en-US" sz="1100" kern="1200" dirty="0">
              <a:solidFill>
                <a:srgbClr val="FF0000"/>
              </a:solidFill>
            </a:rPr>
            <a:t> 	</a:t>
          </a:r>
        </a:p>
        <a:p>
          <a:pPr marL="0" lvl="0" indent="0" algn="ctr" defTabSz="622300">
            <a:lnSpc>
              <a:spcPct val="90000"/>
            </a:lnSpc>
            <a:spcBef>
              <a:spcPct val="0"/>
            </a:spcBef>
            <a:spcAft>
              <a:spcPct val="35000"/>
            </a:spcAft>
            <a:buNone/>
            <a:defRPr cap="all"/>
          </a:pPr>
          <a:r>
            <a:rPr lang="en-US" sz="2000" kern="1200" cap="none" dirty="0"/>
            <a:t>Customer Segmentation</a:t>
          </a:r>
        </a:p>
        <a:p>
          <a:pPr marL="0" lvl="0" indent="0" algn="ctr" defTabSz="622300">
            <a:lnSpc>
              <a:spcPct val="90000"/>
            </a:lnSpc>
            <a:spcBef>
              <a:spcPct val="0"/>
            </a:spcBef>
            <a:spcAft>
              <a:spcPct val="35000"/>
            </a:spcAft>
            <a:buNone/>
            <a:defRPr cap="all"/>
          </a:pPr>
          <a:r>
            <a:rPr lang="en-US" sz="2000" kern="1200" cap="none" dirty="0"/>
            <a:t>Using PCA &amp; K-means Clustering</a:t>
          </a:r>
        </a:p>
      </dsp:txBody>
      <dsp:txXfrm>
        <a:off x="5302117" y="1776189"/>
        <a:ext cx="2058399" cy="2117065"/>
      </dsp:txXfrm>
    </dsp:sp>
    <dsp:sp modelId="{C007B5B1-60F2-485A-BB66-FDEDFCCD8F2B}">
      <dsp:nvSpPr>
        <dsp:cNvPr id="0" name=""/>
        <dsp:cNvSpPr/>
      </dsp:nvSpPr>
      <dsp:spPr>
        <a:xfrm>
          <a:off x="8161440" y="129469"/>
          <a:ext cx="1255623" cy="1255623"/>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B80CF0-6857-4EB6-A764-6DFD3FA1B0FA}">
      <dsp:nvSpPr>
        <dsp:cNvPr id="0" name=""/>
        <dsp:cNvSpPr/>
      </dsp:nvSpPr>
      <dsp:spPr>
        <a:xfrm>
          <a:off x="8429032" y="397061"/>
          <a:ext cx="720439" cy="7204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CF2572B-159C-4EE8-BAFA-5E7C1BD2D558}">
      <dsp:nvSpPr>
        <dsp:cNvPr id="0" name=""/>
        <dsp:cNvSpPr/>
      </dsp:nvSpPr>
      <dsp:spPr>
        <a:xfrm>
          <a:off x="7720808" y="1776189"/>
          <a:ext cx="2347975" cy="2117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ts val="1788"/>
            </a:spcAft>
            <a:buNone/>
            <a:defRPr cap="all"/>
          </a:pPr>
          <a:r>
            <a:rPr lang="en-US" sz="1400" b="1" kern="1200" dirty="0">
              <a:solidFill>
                <a:srgbClr val="FF0000"/>
              </a:solidFill>
            </a:rPr>
            <a:t>Metrics</a:t>
          </a:r>
          <a:r>
            <a:rPr lang="en-US" sz="1400" kern="1200" dirty="0">
              <a:solidFill>
                <a:srgbClr val="FF0000"/>
              </a:solidFill>
            </a:rPr>
            <a:t>: </a:t>
          </a:r>
          <a:r>
            <a:rPr lang="en-US" sz="1100" kern="1200" dirty="0">
              <a:solidFill>
                <a:srgbClr val="FF0000"/>
              </a:solidFill>
            </a:rPr>
            <a:t>	</a:t>
          </a:r>
        </a:p>
        <a:p>
          <a:pPr marL="0" lvl="0" indent="0" algn="l" defTabSz="622300">
            <a:lnSpc>
              <a:spcPct val="90000"/>
            </a:lnSpc>
            <a:spcBef>
              <a:spcPct val="0"/>
            </a:spcBef>
            <a:spcAft>
              <a:spcPct val="35000"/>
            </a:spcAft>
            <a:buNone/>
            <a:defRPr cap="all"/>
          </a:pPr>
          <a:r>
            <a:rPr lang="en-US" sz="2000" kern="1200" cap="none" dirty="0"/>
            <a:t>Response Rate (RR)</a:t>
          </a:r>
        </a:p>
        <a:p>
          <a:pPr marL="0" lvl="0" indent="0" algn="l" defTabSz="622300">
            <a:lnSpc>
              <a:spcPct val="90000"/>
            </a:lnSpc>
            <a:spcBef>
              <a:spcPct val="0"/>
            </a:spcBef>
            <a:spcAft>
              <a:spcPct val="35000"/>
            </a:spcAft>
            <a:buNone/>
            <a:defRPr cap="all"/>
          </a:pPr>
          <a:r>
            <a:rPr lang="en-US" sz="2000" kern="1200" cap="none" dirty="0"/>
            <a:t>Conversion Rate (CVR)</a:t>
          </a:r>
          <a:br>
            <a:rPr lang="en-US" sz="2000" kern="1200" cap="none" dirty="0"/>
          </a:br>
          <a:r>
            <a:rPr lang="en-US" sz="2000" kern="1200" cap="none" dirty="0"/>
            <a:t>		</a:t>
          </a:r>
        </a:p>
      </dsp:txBody>
      <dsp:txXfrm>
        <a:off x="7720808" y="1776189"/>
        <a:ext cx="2347975" cy="21170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337551-8FC3-4E09-9DFE-66927C8B6642}">
      <dsp:nvSpPr>
        <dsp:cNvPr id="0" name=""/>
        <dsp:cNvSpPr/>
      </dsp:nvSpPr>
      <dsp:spPr>
        <a:xfrm>
          <a:off x="1862195" y="444245"/>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A92591-A765-49AB-9DC5-37AA127DF2C9}">
      <dsp:nvSpPr>
        <dsp:cNvPr id="0" name=""/>
        <dsp:cNvSpPr/>
      </dsp:nvSpPr>
      <dsp:spPr>
        <a:xfrm>
          <a:off x="674195" y="285847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100000"/>
            </a:lnSpc>
            <a:spcBef>
              <a:spcPct val="0"/>
            </a:spcBef>
            <a:spcAft>
              <a:spcPct val="35000"/>
            </a:spcAft>
            <a:buNone/>
          </a:pPr>
          <a:r>
            <a:rPr lang="en-US" sz="2500" kern="1200" dirty="0">
              <a:solidFill>
                <a:srgbClr val="FF0000"/>
              </a:solidFill>
            </a:rPr>
            <a:t>Challenge</a:t>
          </a:r>
          <a:r>
            <a:rPr lang="en-US" sz="2500" kern="1200" dirty="0"/>
            <a:t>: improper tracking of offers viewed &amp; offers completed</a:t>
          </a:r>
        </a:p>
      </dsp:txBody>
      <dsp:txXfrm>
        <a:off x="674195" y="2858479"/>
        <a:ext cx="4320000" cy="720000"/>
      </dsp:txXfrm>
    </dsp:sp>
    <dsp:sp modelId="{BE61356E-3DA3-4468-BDC1-A147889E7303}">
      <dsp:nvSpPr>
        <dsp:cNvPr id="0" name=""/>
        <dsp:cNvSpPr/>
      </dsp:nvSpPr>
      <dsp:spPr>
        <a:xfrm>
          <a:off x="6938195" y="444245"/>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CC504D-FA83-4D8F-83FC-09012DA71F41}">
      <dsp:nvSpPr>
        <dsp:cNvPr id="0" name=""/>
        <dsp:cNvSpPr/>
      </dsp:nvSpPr>
      <dsp:spPr>
        <a:xfrm>
          <a:off x="5750195" y="285847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100000"/>
            </a:lnSpc>
            <a:spcBef>
              <a:spcPct val="0"/>
            </a:spcBef>
            <a:spcAft>
              <a:spcPct val="35000"/>
            </a:spcAft>
            <a:buNone/>
          </a:pPr>
          <a:r>
            <a:rPr lang="en-US" sz="2500" kern="1200" dirty="0">
              <a:solidFill>
                <a:srgbClr val="FF0000"/>
              </a:solidFill>
            </a:rPr>
            <a:t>Impact</a:t>
          </a:r>
          <a:r>
            <a:rPr lang="en-US" sz="2500" kern="1200" dirty="0"/>
            <a:t>: correct tracking could save $70,000 per month </a:t>
          </a:r>
        </a:p>
      </dsp:txBody>
      <dsp:txXfrm>
        <a:off x="5750195" y="2858479"/>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4/20/20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1">
            <a:extLst>
              <a:ext uri="{FF2B5EF4-FFF2-40B4-BE49-F238E27FC236}">
                <a16:creationId xmlns:a16="http://schemas.microsoft.com/office/drawing/2014/main" id="{F3D45596-EA0E-4DD4-956D-80389BE0D7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3FEEEA-C9CD-7E49-8538-817211368092}"/>
              </a:ext>
            </a:extLst>
          </p:cNvPr>
          <p:cNvSpPr>
            <a:spLocks noGrp="1"/>
          </p:cNvSpPr>
          <p:nvPr>
            <p:ph type="ctrTitle"/>
          </p:nvPr>
        </p:nvSpPr>
        <p:spPr>
          <a:xfrm>
            <a:off x="457200" y="4960137"/>
            <a:ext cx="7772400" cy="1463040"/>
          </a:xfrm>
        </p:spPr>
        <p:txBody>
          <a:bodyPr>
            <a:normAutofit/>
          </a:bodyPr>
          <a:lstStyle/>
          <a:p>
            <a:r>
              <a:rPr lang="en-US" sz="3700"/>
              <a:t>Target Audience </a:t>
            </a:r>
            <a:br>
              <a:rPr lang="en-US" sz="3700"/>
            </a:br>
            <a:r>
              <a:rPr lang="en-US" sz="3700"/>
              <a:t>for Direct Marketing </a:t>
            </a:r>
            <a:br>
              <a:rPr lang="en-US" sz="3700"/>
            </a:br>
            <a:r>
              <a:rPr lang="en-US" sz="3700"/>
              <a:t>in Starbucks Rewards Mobile App</a:t>
            </a:r>
          </a:p>
        </p:txBody>
      </p:sp>
      <p:sp>
        <p:nvSpPr>
          <p:cNvPr id="3" name="Subtitle 2">
            <a:extLst>
              <a:ext uri="{FF2B5EF4-FFF2-40B4-BE49-F238E27FC236}">
                <a16:creationId xmlns:a16="http://schemas.microsoft.com/office/drawing/2014/main" id="{EAFA35DE-2896-464D-A1BB-ED49BA90C5F0}"/>
              </a:ext>
            </a:extLst>
          </p:cNvPr>
          <p:cNvSpPr>
            <a:spLocks noGrp="1"/>
          </p:cNvSpPr>
          <p:nvPr>
            <p:ph type="subTitle" idx="1"/>
          </p:nvPr>
        </p:nvSpPr>
        <p:spPr>
          <a:xfrm>
            <a:off x="8610600" y="4960137"/>
            <a:ext cx="3200400" cy="1463040"/>
          </a:xfrm>
        </p:spPr>
        <p:txBody>
          <a:bodyPr>
            <a:normAutofit/>
          </a:bodyPr>
          <a:lstStyle/>
          <a:p>
            <a:r>
              <a:rPr lang="en-US"/>
              <a:t>Katerina Bosko, PhD </a:t>
            </a:r>
          </a:p>
          <a:p>
            <a:r>
              <a:rPr lang="en-US"/>
              <a:t>- September 2019 -</a:t>
            </a:r>
            <a:endParaRPr lang="en-US" dirty="0"/>
          </a:p>
        </p:txBody>
      </p:sp>
      <p:pic>
        <p:nvPicPr>
          <p:cNvPr id="7" name="Picture 6" descr="A picture containing light, umbrella, white, man&#10;&#10;Description automatically generated">
            <a:extLst>
              <a:ext uri="{FF2B5EF4-FFF2-40B4-BE49-F238E27FC236}">
                <a16:creationId xmlns:a16="http://schemas.microsoft.com/office/drawing/2014/main" id="{F61512F6-7C60-2C4B-9E01-C18CEF147BC3}"/>
              </a:ext>
            </a:extLst>
          </p:cNvPr>
          <p:cNvPicPr>
            <a:picLocks noChangeAspect="1"/>
          </p:cNvPicPr>
          <p:nvPr/>
        </p:nvPicPr>
        <p:blipFill rotWithShape="1">
          <a:blip r:embed="rId2"/>
          <a:srcRect r="52102" b="-1"/>
          <a:stretch/>
        </p:blipFill>
        <p:spPr>
          <a:xfrm>
            <a:off x="634276" y="640080"/>
            <a:ext cx="10917644" cy="3931920"/>
          </a:xfrm>
          <a:prstGeom prst="rect">
            <a:avLst/>
          </a:prstGeom>
        </p:spPr>
      </p:pic>
      <p:cxnSp>
        <p:nvCxnSpPr>
          <p:cNvPr id="14" name="Straight Connector 13">
            <a:extLst>
              <a:ext uri="{FF2B5EF4-FFF2-40B4-BE49-F238E27FC236}">
                <a16:creationId xmlns:a16="http://schemas.microsoft.com/office/drawing/2014/main" id="{8E6A78A1-C775-42C8-9A7B-6998977BCB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63A6B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492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7E5DD-7C88-F94E-85C7-8AE95FF2062C}"/>
              </a:ext>
            </a:extLst>
          </p:cNvPr>
          <p:cNvSpPr>
            <a:spLocks noGrp="1"/>
          </p:cNvSpPr>
          <p:nvPr>
            <p:ph type="title"/>
          </p:nvPr>
        </p:nvSpPr>
        <p:spPr>
          <a:xfrm>
            <a:off x="2011680" y="585216"/>
            <a:ext cx="9720072" cy="1499616"/>
          </a:xfrm>
        </p:spPr>
        <p:txBody>
          <a:bodyPr/>
          <a:lstStyle/>
          <a:p>
            <a:r>
              <a:rPr lang="en-US" dirty="0"/>
              <a:t>Data Pre-processing</a:t>
            </a:r>
          </a:p>
        </p:txBody>
      </p:sp>
      <p:pic>
        <p:nvPicPr>
          <p:cNvPr id="8" name="Content Placeholder 3" descr="A picture containing light, umbrella, white, man&#10;&#10;Description automatically generated">
            <a:extLst>
              <a:ext uri="{FF2B5EF4-FFF2-40B4-BE49-F238E27FC236}">
                <a16:creationId xmlns:a16="http://schemas.microsoft.com/office/drawing/2014/main" id="{3CBEE486-9309-6841-9251-8D0F615ACF8E}"/>
              </a:ext>
            </a:extLst>
          </p:cNvPr>
          <p:cNvPicPr>
            <a:picLocks noChangeAspect="1"/>
          </p:cNvPicPr>
          <p:nvPr/>
        </p:nvPicPr>
        <p:blipFill rotWithShape="1">
          <a:blip r:embed="rId2"/>
          <a:srcRect l="8170" r="66333" b="1"/>
          <a:stretch/>
        </p:blipFill>
        <p:spPr>
          <a:xfrm rot="5400000">
            <a:off x="-2916937" y="2916937"/>
            <a:ext cx="6858000" cy="1024127"/>
          </a:xfrm>
          <a:prstGeom prst="rect">
            <a:avLst/>
          </a:prstGeom>
        </p:spPr>
      </p:pic>
      <p:pic>
        <p:nvPicPr>
          <p:cNvPr id="10" name="Content Placeholder 9" descr="A screenshot of a cell phone&#10;&#10;Description automatically generated">
            <a:extLst>
              <a:ext uri="{FF2B5EF4-FFF2-40B4-BE49-F238E27FC236}">
                <a16:creationId xmlns:a16="http://schemas.microsoft.com/office/drawing/2014/main" id="{0E3FF5BD-A3D8-CC49-A79D-58DC5F2C1938}"/>
              </a:ext>
            </a:extLst>
          </p:cNvPr>
          <p:cNvPicPr>
            <a:picLocks noGrp="1" noChangeAspect="1"/>
          </p:cNvPicPr>
          <p:nvPr>
            <p:ph idx="1"/>
          </p:nvPr>
        </p:nvPicPr>
        <p:blipFill>
          <a:blip r:embed="rId3"/>
          <a:stretch>
            <a:fillRect/>
          </a:stretch>
        </p:blipFill>
        <p:spPr>
          <a:xfrm>
            <a:off x="2083670" y="1996425"/>
            <a:ext cx="4012330" cy="4022725"/>
          </a:xfrm>
        </p:spPr>
      </p:pic>
      <p:sp>
        <p:nvSpPr>
          <p:cNvPr id="11" name="Rectangle 10">
            <a:extLst>
              <a:ext uri="{FF2B5EF4-FFF2-40B4-BE49-F238E27FC236}">
                <a16:creationId xmlns:a16="http://schemas.microsoft.com/office/drawing/2014/main" id="{4EEB358A-33E2-7140-9470-65F7FEA1E259}"/>
              </a:ext>
            </a:extLst>
          </p:cNvPr>
          <p:cNvSpPr/>
          <p:nvPr/>
        </p:nvSpPr>
        <p:spPr>
          <a:xfrm>
            <a:off x="6475439" y="2191298"/>
            <a:ext cx="5256313" cy="4216539"/>
          </a:xfrm>
          <a:prstGeom prst="rect">
            <a:avLst/>
          </a:prstGeom>
        </p:spPr>
        <p:txBody>
          <a:bodyPr wrap="square">
            <a:spAutoFit/>
          </a:bodyPr>
          <a:lstStyle/>
          <a:p>
            <a:r>
              <a:rPr lang="en-US" sz="2000" dirty="0"/>
              <a:t>Imputed</a:t>
            </a:r>
            <a:r>
              <a:rPr lang="en-US" sz="2000" dirty="0">
                <a:solidFill>
                  <a:srgbClr val="FF0000"/>
                </a:solidFill>
              </a:rPr>
              <a:t> Missing Values </a:t>
            </a:r>
            <a:br>
              <a:rPr lang="en-US" sz="2000" dirty="0">
                <a:solidFill>
                  <a:srgbClr val="FF0000"/>
                </a:solidFill>
              </a:rPr>
            </a:br>
            <a:r>
              <a:rPr lang="en-US" dirty="0"/>
              <a:t>(12.8% of data in the profile dataset)</a:t>
            </a:r>
            <a:endParaRPr lang="en-US" sz="2000" dirty="0"/>
          </a:p>
          <a:p>
            <a:endParaRPr lang="en-US" sz="2000" dirty="0">
              <a:solidFill>
                <a:srgbClr val="FF0000"/>
              </a:solidFill>
            </a:endParaRPr>
          </a:p>
          <a:p>
            <a:r>
              <a:rPr lang="en-US" sz="2000" dirty="0">
                <a:solidFill>
                  <a:srgbClr val="FF0000"/>
                </a:solidFill>
              </a:rPr>
              <a:t>One Hot Encoded </a:t>
            </a:r>
            <a:r>
              <a:rPr lang="en-US" sz="2000" dirty="0">
                <a:solidFill>
                  <a:srgbClr val="002635"/>
                </a:solidFill>
              </a:rPr>
              <a:t>Categorical Features</a:t>
            </a:r>
          </a:p>
          <a:p>
            <a:endParaRPr lang="en-US" sz="2000" dirty="0">
              <a:solidFill>
                <a:srgbClr val="002635"/>
              </a:solidFill>
            </a:endParaRPr>
          </a:p>
          <a:p>
            <a:r>
              <a:rPr lang="en-US" sz="2000" dirty="0"/>
              <a:t>Scaled Features with </a:t>
            </a:r>
            <a:r>
              <a:rPr lang="en-US" sz="2000" dirty="0">
                <a:solidFill>
                  <a:srgbClr val="FF0000"/>
                </a:solidFill>
              </a:rPr>
              <a:t>Standard Scaler</a:t>
            </a:r>
          </a:p>
          <a:p>
            <a:endParaRPr lang="en-US" sz="2000" dirty="0"/>
          </a:p>
          <a:p>
            <a:r>
              <a:rPr lang="en-US" sz="2000" dirty="0"/>
              <a:t>Reduced Dimensionality with </a:t>
            </a:r>
            <a:r>
              <a:rPr lang="en-US" sz="2000" dirty="0">
                <a:solidFill>
                  <a:srgbClr val="FF0000"/>
                </a:solidFill>
              </a:rPr>
              <a:t>PCA</a:t>
            </a:r>
            <a:r>
              <a:rPr lang="en-US" sz="2000" dirty="0"/>
              <a:t>:</a:t>
            </a:r>
          </a:p>
          <a:p>
            <a:endParaRPr lang="en-US" sz="2000" dirty="0"/>
          </a:p>
          <a:p>
            <a:pPr lvl="1"/>
            <a:r>
              <a:rPr lang="en-US" dirty="0"/>
              <a:t>kept the first 10 components that  in total captured almost 80% of the variance in the data.</a:t>
            </a:r>
          </a:p>
          <a:p>
            <a:pPr lvl="1"/>
            <a:endParaRPr lang="en-US" dirty="0"/>
          </a:p>
          <a:p>
            <a:endParaRPr lang="en-US" dirty="0"/>
          </a:p>
          <a:p>
            <a:endParaRPr lang="en-US" dirty="0">
              <a:solidFill>
                <a:srgbClr val="002635"/>
              </a:solidFill>
            </a:endParaRPr>
          </a:p>
        </p:txBody>
      </p:sp>
    </p:spTree>
    <p:extLst>
      <p:ext uri="{BB962C8B-B14F-4D97-AF65-F5344CB8AC3E}">
        <p14:creationId xmlns:p14="http://schemas.microsoft.com/office/powerpoint/2010/main" val="2090679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7E5DD-7C88-F94E-85C7-8AE95FF2062C}"/>
              </a:ext>
            </a:extLst>
          </p:cNvPr>
          <p:cNvSpPr>
            <a:spLocks noGrp="1"/>
          </p:cNvSpPr>
          <p:nvPr>
            <p:ph type="title"/>
          </p:nvPr>
        </p:nvSpPr>
        <p:spPr>
          <a:xfrm>
            <a:off x="2048257" y="585216"/>
            <a:ext cx="4431792" cy="1499616"/>
          </a:xfrm>
        </p:spPr>
        <p:txBody>
          <a:bodyPr vert="horz" lIns="91440" tIns="45720" rIns="91440" bIns="45720" rtlCol="0" anchor="ctr">
            <a:normAutofit/>
          </a:bodyPr>
          <a:lstStyle/>
          <a:p>
            <a:r>
              <a:rPr lang="en-US" dirty="0"/>
              <a:t>Modelling</a:t>
            </a:r>
          </a:p>
        </p:txBody>
      </p:sp>
      <p:sp>
        <p:nvSpPr>
          <p:cNvPr id="6" name="Rectangle 5">
            <a:extLst>
              <a:ext uri="{FF2B5EF4-FFF2-40B4-BE49-F238E27FC236}">
                <a16:creationId xmlns:a16="http://schemas.microsoft.com/office/drawing/2014/main" id="{ED7E255C-4C3A-EC45-B650-5372DA6068A3}"/>
              </a:ext>
            </a:extLst>
          </p:cNvPr>
          <p:cNvSpPr/>
          <p:nvPr/>
        </p:nvSpPr>
        <p:spPr>
          <a:xfrm>
            <a:off x="1666385" y="2084832"/>
            <a:ext cx="4429615" cy="393192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dirty="0"/>
              <a:t>Run </a:t>
            </a:r>
            <a:r>
              <a:rPr lang="en-US" dirty="0">
                <a:solidFill>
                  <a:srgbClr val="FF0000"/>
                </a:solidFill>
              </a:rPr>
              <a:t>K-Means Clustering </a:t>
            </a:r>
            <a:r>
              <a:rPr lang="en-US" dirty="0"/>
              <a:t>on Pre-Processed Data</a:t>
            </a:r>
          </a:p>
          <a:p>
            <a:pPr defTabSz="914400">
              <a:lnSpc>
                <a:spcPct val="90000"/>
              </a:lnSpc>
              <a:spcAft>
                <a:spcPts val="600"/>
              </a:spcAft>
              <a:buClr>
                <a:schemeClr val="accent1"/>
              </a:buClr>
            </a:pPr>
            <a:r>
              <a:rPr lang="en-US" dirty="0"/>
              <a:t> </a:t>
            </a:r>
          </a:p>
          <a:p>
            <a:pPr defTabSz="914400">
              <a:lnSpc>
                <a:spcPct val="90000"/>
              </a:lnSpc>
              <a:spcAft>
                <a:spcPts val="600"/>
              </a:spcAft>
              <a:buClr>
                <a:schemeClr val="accent1"/>
              </a:buClr>
            </a:pPr>
            <a:endParaRPr lang="en-US" dirty="0"/>
          </a:p>
          <a:p>
            <a:pPr defTabSz="914400">
              <a:lnSpc>
                <a:spcPct val="90000"/>
              </a:lnSpc>
              <a:spcAft>
                <a:spcPts val="600"/>
              </a:spcAft>
              <a:buClr>
                <a:schemeClr val="accent1"/>
              </a:buClr>
            </a:pPr>
            <a:r>
              <a:rPr lang="en-US" dirty="0"/>
              <a:t>Decided upon Optimal Cluster Number:</a:t>
            </a:r>
          </a:p>
          <a:p>
            <a:pPr defTabSz="914400">
              <a:lnSpc>
                <a:spcPct val="90000"/>
              </a:lnSpc>
              <a:spcAft>
                <a:spcPts val="600"/>
              </a:spcAft>
              <a:buClr>
                <a:schemeClr val="accent1"/>
              </a:buClr>
            </a:pPr>
            <a:endParaRPr lang="en-US" dirty="0"/>
          </a:p>
          <a:p>
            <a:pPr marL="285750" indent="-285750" defTabSz="914400">
              <a:lnSpc>
                <a:spcPct val="90000"/>
              </a:lnSpc>
              <a:spcAft>
                <a:spcPts val="600"/>
              </a:spcAft>
              <a:buClr>
                <a:schemeClr val="accent1"/>
              </a:buClr>
              <a:buFont typeface="Arial" panose="020B0604020202020204" pitchFamily="34" charset="0"/>
              <a:buChar char="•"/>
            </a:pPr>
            <a:r>
              <a:rPr lang="en-US" dirty="0"/>
              <a:t>Elbow Method – 3 or 5 clusters</a:t>
            </a:r>
          </a:p>
          <a:p>
            <a:pPr marL="285750" indent="-285750" defTabSz="914400">
              <a:lnSpc>
                <a:spcPct val="90000"/>
              </a:lnSpc>
              <a:spcAft>
                <a:spcPts val="600"/>
              </a:spcAft>
              <a:buClr>
                <a:schemeClr val="accent1"/>
              </a:buClr>
              <a:buFont typeface="Arial" panose="020B0604020202020204" pitchFamily="34" charset="0"/>
              <a:buChar char="•"/>
            </a:pPr>
            <a:endParaRPr lang="en-US" dirty="0"/>
          </a:p>
          <a:p>
            <a:pPr marL="285750" indent="-285750" defTabSz="914400">
              <a:lnSpc>
                <a:spcPct val="90000"/>
              </a:lnSpc>
              <a:spcAft>
                <a:spcPts val="600"/>
              </a:spcAft>
              <a:buClr>
                <a:schemeClr val="accent1"/>
              </a:buClr>
              <a:buFont typeface="Arial" panose="020B0604020202020204" pitchFamily="34" charset="0"/>
              <a:buChar char="•"/>
            </a:pPr>
            <a:r>
              <a:rPr lang="en-US" dirty="0"/>
              <a:t>Silhouette Score  – for 3 higher than for 5</a:t>
            </a:r>
          </a:p>
          <a:p>
            <a:pPr marL="285750" indent="-285750" defTabSz="914400">
              <a:lnSpc>
                <a:spcPct val="90000"/>
              </a:lnSpc>
              <a:spcAft>
                <a:spcPts val="600"/>
              </a:spcAft>
              <a:buClr>
                <a:schemeClr val="accent1"/>
              </a:buClr>
              <a:buFont typeface="Arial" panose="020B0604020202020204" pitchFamily="34" charset="0"/>
              <a:buChar char="•"/>
            </a:pPr>
            <a:endParaRPr lang="en-US" dirty="0"/>
          </a:p>
          <a:p>
            <a:pPr marL="285750" indent="-285750" defTabSz="914400">
              <a:lnSpc>
                <a:spcPct val="90000"/>
              </a:lnSpc>
              <a:spcAft>
                <a:spcPts val="600"/>
              </a:spcAft>
              <a:buClr>
                <a:schemeClr val="accent1"/>
              </a:buClr>
              <a:buFont typeface="Arial" panose="020B0604020202020204" pitchFamily="34" charset="0"/>
              <a:buChar char="•"/>
            </a:pPr>
            <a:r>
              <a:rPr lang="en-US" dirty="0"/>
              <a:t>Visual Validation – 3 better than 5</a:t>
            </a:r>
          </a:p>
          <a:p>
            <a:pPr defTabSz="914400">
              <a:lnSpc>
                <a:spcPct val="90000"/>
              </a:lnSpc>
              <a:spcAft>
                <a:spcPts val="600"/>
              </a:spcAft>
              <a:buClr>
                <a:schemeClr val="accent1"/>
              </a:buClr>
            </a:pPr>
            <a:endParaRPr lang="en-US" dirty="0"/>
          </a:p>
          <a:p>
            <a:pPr defTabSz="914400">
              <a:lnSpc>
                <a:spcPct val="90000"/>
              </a:lnSpc>
              <a:spcAft>
                <a:spcPts val="600"/>
              </a:spcAft>
              <a:buClr>
                <a:schemeClr val="accent1"/>
              </a:buClr>
            </a:pPr>
            <a:r>
              <a:rPr lang="en-US" dirty="0"/>
              <a:t>Decision: </a:t>
            </a:r>
            <a:r>
              <a:rPr lang="en-US" dirty="0">
                <a:solidFill>
                  <a:srgbClr val="FF0000"/>
                </a:solidFill>
              </a:rPr>
              <a:t>3 clusters</a:t>
            </a:r>
          </a:p>
        </p:txBody>
      </p:sp>
      <p:pic>
        <p:nvPicPr>
          <p:cNvPr id="5" name="Content Placeholder 4" descr="A screenshot of a cell phone&#10;&#10;Description automatically generated">
            <a:extLst>
              <a:ext uri="{FF2B5EF4-FFF2-40B4-BE49-F238E27FC236}">
                <a16:creationId xmlns:a16="http://schemas.microsoft.com/office/drawing/2014/main" id="{B7C3B14C-6BDB-B845-82EF-5A6BE09A2BA8}"/>
              </a:ext>
            </a:extLst>
          </p:cNvPr>
          <p:cNvPicPr>
            <a:picLocks noGrp="1" noChangeAspect="1"/>
          </p:cNvPicPr>
          <p:nvPr>
            <p:ph idx="1"/>
          </p:nvPr>
        </p:nvPicPr>
        <p:blipFill>
          <a:blip r:embed="rId2"/>
          <a:stretch>
            <a:fillRect/>
          </a:stretch>
        </p:blipFill>
        <p:spPr>
          <a:xfrm>
            <a:off x="6477871" y="2084832"/>
            <a:ext cx="5455921" cy="3717515"/>
          </a:xfrm>
          <a:prstGeom prst="rect">
            <a:avLst/>
          </a:prstGeom>
        </p:spPr>
      </p:pic>
      <p:pic>
        <p:nvPicPr>
          <p:cNvPr id="8" name="Content Placeholder 3" descr="A picture containing light, umbrella, white, man&#10;&#10;Description automatically generated">
            <a:extLst>
              <a:ext uri="{FF2B5EF4-FFF2-40B4-BE49-F238E27FC236}">
                <a16:creationId xmlns:a16="http://schemas.microsoft.com/office/drawing/2014/main" id="{3CBEE486-9309-6841-9251-8D0F615ACF8E}"/>
              </a:ext>
            </a:extLst>
          </p:cNvPr>
          <p:cNvPicPr>
            <a:picLocks noChangeAspect="1"/>
          </p:cNvPicPr>
          <p:nvPr/>
        </p:nvPicPr>
        <p:blipFill rotWithShape="1">
          <a:blip r:embed="rId3"/>
          <a:srcRect l="8170" r="66333" b="1"/>
          <a:stretch/>
        </p:blipFill>
        <p:spPr>
          <a:xfrm rot="5400000">
            <a:off x="-2916937" y="2916937"/>
            <a:ext cx="6858000" cy="1024127"/>
          </a:xfrm>
          <a:prstGeom prst="rect">
            <a:avLst/>
          </a:prstGeom>
        </p:spPr>
      </p:pic>
    </p:spTree>
    <p:extLst>
      <p:ext uri="{BB962C8B-B14F-4D97-AF65-F5344CB8AC3E}">
        <p14:creationId xmlns:p14="http://schemas.microsoft.com/office/powerpoint/2010/main" val="951369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7E5DD-7C88-F94E-85C7-8AE95FF2062C}"/>
              </a:ext>
            </a:extLst>
          </p:cNvPr>
          <p:cNvSpPr>
            <a:spLocks noGrp="1"/>
          </p:cNvSpPr>
          <p:nvPr>
            <p:ph type="title"/>
          </p:nvPr>
        </p:nvSpPr>
        <p:spPr>
          <a:xfrm>
            <a:off x="2048256" y="585216"/>
            <a:ext cx="3133581" cy="1499616"/>
          </a:xfrm>
        </p:spPr>
        <p:txBody>
          <a:bodyPr vert="horz" lIns="91440" tIns="45720" rIns="91440" bIns="45720" rtlCol="0" anchor="ctr">
            <a:normAutofit/>
          </a:bodyPr>
          <a:lstStyle/>
          <a:p>
            <a:r>
              <a:rPr lang="en-US" sz="4000"/>
              <a:t>Modelling Results</a:t>
            </a:r>
          </a:p>
        </p:txBody>
      </p:sp>
      <p:sp>
        <p:nvSpPr>
          <p:cNvPr id="9" name="Rectangle 8">
            <a:extLst>
              <a:ext uri="{FF2B5EF4-FFF2-40B4-BE49-F238E27FC236}">
                <a16:creationId xmlns:a16="http://schemas.microsoft.com/office/drawing/2014/main" id="{DE1FE1FC-43A0-D84E-AD6E-1F36ABE608FF}"/>
              </a:ext>
            </a:extLst>
          </p:cNvPr>
          <p:cNvSpPr/>
          <p:nvPr/>
        </p:nvSpPr>
        <p:spPr>
          <a:xfrm>
            <a:off x="2048256" y="2286000"/>
            <a:ext cx="3812898" cy="3931920"/>
          </a:xfrm>
          <a:prstGeom prst="rect">
            <a:avLst/>
          </a:prstGeom>
        </p:spPr>
        <p:txBody>
          <a:bodyPr vert="horz" lIns="45720" tIns="45720" rIns="45720" bIns="45720" rtlCol="0">
            <a:normAutofit fontScale="92500" lnSpcReduction="10000"/>
          </a:bodyPr>
          <a:lstStyle/>
          <a:p>
            <a:pPr defTabSz="914400">
              <a:lnSpc>
                <a:spcPct val="90000"/>
              </a:lnSpc>
              <a:spcAft>
                <a:spcPts val="600"/>
              </a:spcAft>
              <a:buClr>
                <a:schemeClr val="accent1"/>
              </a:buClr>
            </a:pPr>
            <a:r>
              <a:rPr lang="en-US" sz="1200" b="1" dirty="0">
                <a:solidFill>
                  <a:srgbClr val="FF0000"/>
                </a:solidFill>
              </a:rPr>
              <a:t>Cluster 1 - “Disinterested”:</a:t>
            </a:r>
            <a:r>
              <a:rPr lang="en-US" sz="1200" dirty="0">
                <a:solidFill>
                  <a:srgbClr val="FF0000"/>
                </a:solidFill>
              </a:rPr>
              <a:t> </a:t>
            </a:r>
          </a:p>
          <a:p>
            <a:pPr defTabSz="914400">
              <a:lnSpc>
                <a:spcPct val="90000"/>
              </a:lnSpc>
              <a:spcAft>
                <a:spcPts val="600"/>
              </a:spcAft>
              <a:buClr>
                <a:schemeClr val="accent1"/>
              </a:buClr>
            </a:pPr>
            <a:r>
              <a:rPr lang="en-US" sz="1200" i="1" dirty="0"/>
              <a:t>This group of customers are predominantly male that just recently became members. They tend to spend not much with below average number of transactions and small average order size. Although slightly more than 60% in this group view offers, they don’t complete them.</a:t>
            </a:r>
          </a:p>
          <a:p>
            <a:pPr defTabSz="914400">
              <a:lnSpc>
                <a:spcPct val="90000"/>
              </a:lnSpc>
              <a:spcAft>
                <a:spcPts val="600"/>
              </a:spcAft>
              <a:buClr>
                <a:schemeClr val="accent1"/>
              </a:buClr>
            </a:pPr>
            <a:endParaRPr lang="en-US" sz="1200" dirty="0"/>
          </a:p>
          <a:p>
            <a:pPr defTabSz="914400">
              <a:lnSpc>
                <a:spcPct val="90000"/>
              </a:lnSpc>
              <a:spcAft>
                <a:spcPts val="600"/>
              </a:spcAft>
              <a:buClr>
                <a:schemeClr val="accent1"/>
              </a:buClr>
            </a:pPr>
            <a:r>
              <a:rPr lang="en-US" sz="1200" b="1" dirty="0">
                <a:solidFill>
                  <a:srgbClr val="FF0000"/>
                </a:solidFill>
              </a:rPr>
              <a:t>Cluster 2 - “Discount-Type”:</a:t>
            </a:r>
            <a:r>
              <a:rPr lang="en-US" sz="1200" dirty="0">
                <a:solidFill>
                  <a:srgbClr val="FF0000"/>
                </a:solidFill>
              </a:rPr>
              <a:t> </a:t>
            </a:r>
          </a:p>
          <a:p>
            <a:pPr defTabSz="914400">
              <a:lnSpc>
                <a:spcPct val="90000"/>
              </a:lnSpc>
              <a:spcAft>
                <a:spcPts val="600"/>
              </a:spcAft>
              <a:buClr>
                <a:schemeClr val="accent1"/>
              </a:buClr>
            </a:pPr>
            <a:r>
              <a:rPr lang="en-US" sz="1200" i="1" dirty="0"/>
              <a:t>This group of customers are also mostly male but with the longest membership status (since 2013/2014). They tend to receive more discounts, which they love and actively complete. Their spending habits are slightly above average - they make small orders but buy frequently.</a:t>
            </a:r>
          </a:p>
          <a:p>
            <a:pPr defTabSz="914400">
              <a:lnSpc>
                <a:spcPct val="90000"/>
              </a:lnSpc>
              <a:spcAft>
                <a:spcPts val="600"/>
              </a:spcAft>
              <a:buClr>
                <a:schemeClr val="accent1"/>
              </a:buClr>
            </a:pPr>
            <a:endParaRPr lang="en-US" sz="1200" dirty="0"/>
          </a:p>
          <a:p>
            <a:pPr defTabSz="914400">
              <a:lnSpc>
                <a:spcPct val="90000"/>
              </a:lnSpc>
              <a:spcAft>
                <a:spcPts val="600"/>
              </a:spcAft>
              <a:buClr>
                <a:schemeClr val="accent1"/>
              </a:buClr>
            </a:pPr>
            <a:r>
              <a:rPr lang="en-US" sz="1200" b="1" dirty="0">
                <a:solidFill>
                  <a:srgbClr val="FF0000"/>
                </a:solidFill>
              </a:rPr>
              <a:t>Cluster 3 - “Bogo-Type”:</a:t>
            </a:r>
            <a:r>
              <a:rPr lang="en-US" sz="1200" dirty="0">
                <a:solidFill>
                  <a:srgbClr val="FF0000"/>
                </a:solidFill>
              </a:rPr>
              <a:t> </a:t>
            </a:r>
          </a:p>
          <a:p>
            <a:pPr defTabSz="914400">
              <a:lnSpc>
                <a:spcPct val="90000"/>
              </a:lnSpc>
              <a:spcAft>
                <a:spcPts val="600"/>
              </a:spcAft>
              <a:buClr>
                <a:schemeClr val="accent1"/>
              </a:buClr>
            </a:pPr>
            <a:r>
              <a:rPr lang="en-US" sz="1200" i="1" dirty="0"/>
              <a:t>This is the only segment where female dominate over male. The customers in this group tend to be older and have higher income. They are loyal customers for few years already. They spend a lot - make huge orders and buy frequently. With such spending habits, no wonder that they are interested in </a:t>
            </a:r>
            <a:r>
              <a:rPr lang="en-US" sz="1200" i="1" dirty="0" err="1"/>
              <a:t>bogo</a:t>
            </a:r>
            <a:r>
              <a:rPr lang="en-US" sz="1200" i="1" dirty="0"/>
              <a:t> and get rewarded the most. They complete </a:t>
            </a:r>
            <a:r>
              <a:rPr lang="en-US" sz="1200" i="1" dirty="0" err="1"/>
              <a:t>bogo</a:t>
            </a:r>
            <a:r>
              <a:rPr lang="en-US" sz="1200" i="1" dirty="0"/>
              <a:t> offers way beyond average, but also react to discounts from time to time.</a:t>
            </a:r>
            <a:endParaRPr lang="en-US" sz="1200" b="0" i="0" u="none" strike="noStrike" dirty="0">
              <a:effectLst/>
            </a:endParaRPr>
          </a:p>
        </p:txBody>
      </p:sp>
      <p:pic>
        <p:nvPicPr>
          <p:cNvPr id="7" name="Content Placeholder 6" descr="A screen shot of a building&#10;&#10;Description automatically generated">
            <a:extLst>
              <a:ext uri="{FF2B5EF4-FFF2-40B4-BE49-F238E27FC236}">
                <a16:creationId xmlns:a16="http://schemas.microsoft.com/office/drawing/2014/main" id="{96B0F6A2-90F7-7D41-8F78-A54F6ED5EA3A}"/>
              </a:ext>
            </a:extLst>
          </p:cNvPr>
          <p:cNvPicPr>
            <a:picLocks noGrp="1" noChangeAspect="1"/>
          </p:cNvPicPr>
          <p:nvPr>
            <p:ph idx="1"/>
          </p:nvPr>
        </p:nvPicPr>
        <p:blipFill>
          <a:blip r:embed="rId2"/>
          <a:stretch>
            <a:fillRect/>
          </a:stretch>
        </p:blipFill>
        <p:spPr>
          <a:xfrm>
            <a:off x="6618203" y="640080"/>
            <a:ext cx="5006111" cy="5577840"/>
          </a:xfrm>
          <a:prstGeom prst="rect">
            <a:avLst/>
          </a:prstGeom>
        </p:spPr>
      </p:pic>
      <p:pic>
        <p:nvPicPr>
          <p:cNvPr id="8" name="Content Placeholder 3" descr="A picture containing light, umbrella, white, man&#10;&#10;Description automatically generated">
            <a:extLst>
              <a:ext uri="{FF2B5EF4-FFF2-40B4-BE49-F238E27FC236}">
                <a16:creationId xmlns:a16="http://schemas.microsoft.com/office/drawing/2014/main" id="{3CBEE486-9309-6841-9251-8D0F615ACF8E}"/>
              </a:ext>
            </a:extLst>
          </p:cNvPr>
          <p:cNvPicPr>
            <a:picLocks noChangeAspect="1"/>
          </p:cNvPicPr>
          <p:nvPr/>
        </p:nvPicPr>
        <p:blipFill rotWithShape="1">
          <a:blip r:embed="rId3"/>
          <a:srcRect l="8170" r="66333" b="1"/>
          <a:stretch/>
        </p:blipFill>
        <p:spPr>
          <a:xfrm rot="5400000">
            <a:off x="-2916937" y="2916937"/>
            <a:ext cx="6858000" cy="1024127"/>
          </a:xfrm>
          <a:prstGeom prst="rect">
            <a:avLst/>
          </a:prstGeom>
        </p:spPr>
      </p:pic>
    </p:spTree>
    <p:extLst>
      <p:ext uri="{BB962C8B-B14F-4D97-AF65-F5344CB8AC3E}">
        <p14:creationId xmlns:p14="http://schemas.microsoft.com/office/powerpoint/2010/main" val="3322184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7E5DD-7C88-F94E-85C7-8AE95FF2062C}"/>
              </a:ext>
            </a:extLst>
          </p:cNvPr>
          <p:cNvSpPr>
            <a:spLocks noGrp="1"/>
          </p:cNvSpPr>
          <p:nvPr>
            <p:ph type="title"/>
          </p:nvPr>
        </p:nvSpPr>
        <p:spPr>
          <a:xfrm>
            <a:off x="2048257" y="585216"/>
            <a:ext cx="4431792" cy="1499616"/>
          </a:xfrm>
        </p:spPr>
        <p:txBody>
          <a:bodyPr vert="horz" lIns="91440" tIns="45720" rIns="91440" bIns="45720" rtlCol="0" anchor="ctr">
            <a:normAutofit/>
          </a:bodyPr>
          <a:lstStyle/>
          <a:p>
            <a:r>
              <a:rPr lang="en-US" dirty="0"/>
              <a:t>Business CASE Conclusion</a:t>
            </a:r>
          </a:p>
        </p:txBody>
      </p:sp>
      <p:sp>
        <p:nvSpPr>
          <p:cNvPr id="12" name="Rectangle 11">
            <a:extLst>
              <a:ext uri="{FF2B5EF4-FFF2-40B4-BE49-F238E27FC236}">
                <a16:creationId xmlns:a16="http://schemas.microsoft.com/office/drawing/2014/main" id="{63F74342-8799-B941-81B7-CDF3E4E324CE}"/>
              </a:ext>
            </a:extLst>
          </p:cNvPr>
          <p:cNvSpPr/>
          <p:nvPr/>
        </p:nvSpPr>
        <p:spPr>
          <a:xfrm>
            <a:off x="2050434" y="2615783"/>
            <a:ext cx="4429615" cy="2930577"/>
          </a:xfrm>
          <a:prstGeom prst="rect">
            <a:avLst/>
          </a:prstGeom>
        </p:spPr>
        <p:txBody>
          <a:bodyPr vert="horz" lIns="45720" tIns="45720" rIns="45720" bIns="45720" rtlCol="0">
            <a:normAutofit lnSpcReduction="10000"/>
          </a:bodyPr>
          <a:lstStyle/>
          <a:p>
            <a:pPr defTabSz="914400">
              <a:lnSpc>
                <a:spcPct val="90000"/>
              </a:lnSpc>
              <a:spcAft>
                <a:spcPts val="1200"/>
              </a:spcAft>
              <a:buClr>
                <a:schemeClr val="accent1"/>
              </a:buClr>
            </a:pPr>
            <a:r>
              <a:rPr lang="en-US" sz="2400" dirty="0">
                <a:solidFill>
                  <a:srgbClr val="FF0000"/>
                </a:solidFill>
              </a:rPr>
              <a:t>3 Customer Segments:</a:t>
            </a:r>
          </a:p>
          <a:p>
            <a:pPr defTabSz="914400">
              <a:lnSpc>
                <a:spcPct val="90000"/>
              </a:lnSpc>
              <a:buClr>
                <a:schemeClr val="accent1"/>
              </a:buClr>
            </a:pPr>
            <a:r>
              <a:rPr lang="en-US" sz="2400" b="1" dirty="0"/>
              <a:t>	</a:t>
            </a:r>
            <a:r>
              <a:rPr lang="en-US" sz="2400" dirty="0"/>
              <a:t>- Disinterested (~40%)</a:t>
            </a:r>
          </a:p>
          <a:p>
            <a:pPr defTabSz="914400">
              <a:lnSpc>
                <a:spcPct val="90000"/>
              </a:lnSpc>
              <a:buClr>
                <a:schemeClr val="accent1"/>
              </a:buClr>
            </a:pPr>
            <a:r>
              <a:rPr lang="en-US" sz="2400" dirty="0"/>
              <a:t>	- Discount-Type (~31%)</a:t>
            </a:r>
          </a:p>
          <a:p>
            <a:pPr defTabSz="914400">
              <a:lnSpc>
                <a:spcPct val="90000"/>
              </a:lnSpc>
              <a:buClr>
                <a:schemeClr val="accent1"/>
              </a:buClr>
            </a:pPr>
            <a:r>
              <a:rPr lang="en-US" sz="2400" dirty="0"/>
              <a:t>	- Bogo-Type (~29%)</a:t>
            </a:r>
          </a:p>
          <a:p>
            <a:pPr defTabSz="914400">
              <a:lnSpc>
                <a:spcPct val="90000"/>
              </a:lnSpc>
              <a:buClr>
                <a:schemeClr val="accent1"/>
              </a:buClr>
            </a:pPr>
            <a:endParaRPr lang="en-US" sz="2400" b="1" dirty="0"/>
          </a:p>
          <a:p>
            <a:pPr defTabSz="914400">
              <a:lnSpc>
                <a:spcPct val="90000"/>
              </a:lnSpc>
              <a:spcAft>
                <a:spcPts val="1200"/>
              </a:spcAft>
              <a:buClr>
                <a:schemeClr val="accent1"/>
              </a:buClr>
            </a:pPr>
            <a:r>
              <a:rPr lang="en-US" sz="2400" dirty="0">
                <a:solidFill>
                  <a:srgbClr val="FF0000"/>
                </a:solidFill>
              </a:rPr>
              <a:t>Next Step:</a:t>
            </a:r>
          </a:p>
          <a:p>
            <a:pPr defTabSz="914400">
              <a:lnSpc>
                <a:spcPct val="90000"/>
              </a:lnSpc>
              <a:buClr>
                <a:schemeClr val="accent1"/>
              </a:buClr>
            </a:pPr>
            <a:r>
              <a:rPr lang="en-US" sz="2400" b="1" dirty="0"/>
              <a:t>	</a:t>
            </a:r>
            <a:r>
              <a:rPr lang="en-US" sz="2400" dirty="0"/>
              <a:t>A/B testing</a:t>
            </a:r>
          </a:p>
          <a:p>
            <a:pPr defTabSz="914400">
              <a:lnSpc>
                <a:spcPct val="90000"/>
              </a:lnSpc>
              <a:buClr>
                <a:schemeClr val="accent1"/>
              </a:buClr>
            </a:pPr>
            <a:r>
              <a:rPr lang="en-US" sz="2400" dirty="0"/>
              <a:t>	with push notifications</a:t>
            </a:r>
          </a:p>
        </p:txBody>
      </p:sp>
      <p:pic>
        <p:nvPicPr>
          <p:cNvPr id="7" name="Picture 6" descr="A screenshot of a cell phone&#10;&#10;Description automatically generated">
            <a:extLst>
              <a:ext uri="{FF2B5EF4-FFF2-40B4-BE49-F238E27FC236}">
                <a16:creationId xmlns:a16="http://schemas.microsoft.com/office/drawing/2014/main" id="{54C9A371-31DC-254B-9438-7D5CFF581631}"/>
              </a:ext>
            </a:extLst>
          </p:cNvPr>
          <p:cNvPicPr>
            <a:picLocks noChangeAspect="1"/>
          </p:cNvPicPr>
          <p:nvPr/>
        </p:nvPicPr>
        <p:blipFill>
          <a:blip r:embed="rId2"/>
          <a:stretch>
            <a:fillRect/>
          </a:stretch>
        </p:blipFill>
        <p:spPr>
          <a:xfrm>
            <a:off x="6275880" y="2327367"/>
            <a:ext cx="5716249" cy="3372585"/>
          </a:xfrm>
          <a:prstGeom prst="rect">
            <a:avLst/>
          </a:prstGeom>
        </p:spPr>
      </p:pic>
      <p:pic>
        <p:nvPicPr>
          <p:cNvPr id="8" name="Content Placeholder 3" descr="A picture containing light, umbrella, white, man&#10;&#10;Description automatically generated">
            <a:extLst>
              <a:ext uri="{FF2B5EF4-FFF2-40B4-BE49-F238E27FC236}">
                <a16:creationId xmlns:a16="http://schemas.microsoft.com/office/drawing/2014/main" id="{3CBEE486-9309-6841-9251-8D0F615ACF8E}"/>
              </a:ext>
            </a:extLst>
          </p:cNvPr>
          <p:cNvPicPr>
            <a:picLocks noChangeAspect="1"/>
          </p:cNvPicPr>
          <p:nvPr/>
        </p:nvPicPr>
        <p:blipFill rotWithShape="1">
          <a:blip r:embed="rId3"/>
          <a:srcRect l="8170" r="66333" b="1"/>
          <a:stretch/>
        </p:blipFill>
        <p:spPr>
          <a:xfrm rot="5400000">
            <a:off x="-2916937" y="2916937"/>
            <a:ext cx="6858000" cy="1024127"/>
          </a:xfrm>
          <a:prstGeom prst="rect">
            <a:avLst/>
          </a:prstGeom>
        </p:spPr>
      </p:pic>
    </p:spTree>
    <p:extLst>
      <p:ext uri="{BB962C8B-B14F-4D97-AF65-F5344CB8AC3E}">
        <p14:creationId xmlns:p14="http://schemas.microsoft.com/office/powerpoint/2010/main" val="2464419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7E5DD-7C88-F94E-85C7-8AE95FF2062C}"/>
              </a:ext>
            </a:extLst>
          </p:cNvPr>
          <p:cNvSpPr>
            <a:spLocks noGrp="1"/>
          </p:cNvSpPr>
          <p:nvPr>
            <p:ph type="title"/>
          </p:nvPr>
        </p:nvSpPr>
        <p:spPr>
          <a:xfrm>
            <a:off x="2048256" y="585216"/>
            <a:ext cx="5902061" cy="1499616"/>
          </a:xfrm>
        </p:spPr>
        <p:txBody>
          <a:bodyPr>
            <a:normAutofit/>
          </a:bodyPr>
          <a:lstStyle/>
          <a:p>
            <a:r>
              <a:rPr lang="en-US" dirty="0"/>
              <a:t>TECHNICAL Conclusion</a:t>
            </a:r>
          </a:p>
        </p:txBody>
      </p:sp>
      <p:sp>
        <p:nvSpPr>
          <p:cNvPr id="4" name="Content Placeholder 3">
            <a:extLst>
              <a:ext uri="{FF2B5EF4-FFF2-40B4-BE49-F238E27FC236}">
                <a16:creationId xmlns:a16="http://schemas.microsoft.com/office/drawing/2014/main" id="{B768DA1E-7340-364D-9154-619F52E0BF89}"/>
              </a:ext>
            </a:extLst>
          </p:cNvPr>
          <p:cNvSpPr>
            <a:spLocks noGrp="1"/>
          </p:cNvSpPr>
          <p:nvPr>
            <p:ph idx="1"/>
          </p:nvPr>
        </p:nvSpPr>
        <p:spPr>
          <a:xfrm>
            <a:off x="2048255" y="2286000"/>
            <a:ext cx="6676019" cy="3931920"/>
          </a:xfrm>
        </p:spPr>
        <p:txBody>
          <a:bodyPr>
            <a:normAutofit/>
          </a:bodyPr>
          <a:lstStyle/>
          <a:p>
            <a:pPr>
              <a:spcAft>
                <a:spcPts val="800"/>
              </a:spcAft>
            </a:pPr>
            <a:r>
              <a:rPr lang="en-US" dirty="0">
                <a:solidFill>
                  <a:srgbClr val="FF0000"/>
                </a:solidFill>
              </a:rPr>
              <a:t>Performed full Analysis Cycle </a:t>
            </a:r>
          </a:p>
          <a:p>
            <a:pPr marL="742950" lvl="1" indent="-285750">
              <a:spcAft>
                <a:spcPts val="600"/>
              </a:spcAft>
              <a:buFont typeface="Courier New" panose="02070309020205020404" pitchFamily="49" charset="0"/>
              <a:buChar char="o"/>
            </a:pPr>
            <a:r>
              <a:rPr lang="en-US" dirty="0"/>
              <a:t>cleaning &amp; preprocessing the data</a:t>
            </a:r>
          </a:p>
          <a:p>
            <a:pPr marL="742950" lvl="1" indent="-285750">
              <a:spcAft>
                <a:spcPts val="600"/>
              </a:spcAft>
              <a:buFont typeface="Courier New" panose="02070309020205020404" pitchFamily="49" charset="0"/>
              <a:buChar char="o"/>
            </a:pPr>
            <a:r>
              <a:rPr lang="en-US" dirty="0"/>
              <a:t>dealing with missing values</a:t>
            </a:r>
          </a:p>
          <a:p>
            <a:pPr marL="742950" lvl="1" indent="-285750">
              <a:spcAft>
                <a:spcPts val="600"/>
              </a:spcAft>
              <a:buFont typeface="Courier New" panose="02070309020205020404" pitchFamily="49" charset="0"/>
              <a:buChar char="o"/>
            </a:pPr>
            <a:r>
              <a:rPr lang="en-US" dirty="0"/>
              <a:t>feature engineering</a:t>
            </a:r>
          </a:p>
          <a:p>
            <a:pPr marL="742950" lvl="1" indent="-285750">
              <a:spcAft>
                <a:spcPts val="600"/>
              </a:spcAft>
              <a:buFont typeface="Courier New" panose="02070309020205020404" pitchFamily="49" charset="0"/>
              <a:buChar char="o"/>
            </a:pPr>
            <a:r>
              <a:rPr lang="en-US" dirty="0"/>
              <a:t>feature scaling</a:t>
            </a:r>
          </a:p>
          <a:p>
            <a:pPr marL="742950" lvl="1" indent="-285750">
              <a:spcAft>
                <a:spcPts val="600"/>
              </a:spcAft>
              <a:buFont typeface="Courier New" panose="02070309020205020404" pitchFamily="49" charset="0"/>
              <a:buChar char="o"/>
            </a:pPr>
            <a:r>
              <a:rPr lang="en-US" dirty="0"/>
              <a:t>one hot encoding</a:t>
            </a:r>
          </a:p>
          <a:p>
            <a:pPr marL="742950" lvl="1" indent="-285750">
              <a:spcAft>
                <a:spcPts val="600"/>
              </a:spcAft>
              <a:buFont typeface="Courier New" panose="02070309020205020404" pitchFamily="49" charset="0"/>
              <a:buChar char="o"/>
            </a:pPr>
            <a:r>
              <a:rPr lang="en-US" dirty="0"/>
              <a:t>dimensionality reduction </a:t>
            </a:r>
          </a:p>
          <a:p>
            <a:pPr marL="742950" lvl="1" indent="-285750">
              <a:spcAft>
                <a:spcPts val="600"/>
              </a:spcAft>
              <a:buFont typeface="Courier New" panose="02070309020205020404" pitchFamily="49" charset="0"/>
              <a:buChar char="o"/>
            </a:pPr>
            <a:r>
              <a:rPr lang="en-US" dirty="0"/>
              <a:t>clustering</a:t>
            </a:r>
          </a:p>
          <a:p>
            <a:r>
              <a:rPr lang="en-US" dirty="0">
                <a:solidFill>
                  <a:srgbClr val="FF0000"/>
                </a:solidFill>
              </a:rPr>
              <a:t>Automated Reporting </a:t>
            </a:r>
            <a:r>
              <a:rPr lang="en-US" dirty="0"/>
              <a:t>by refactoring &amp; writing functions</a:t>
            </a:r>
          </a:p>
          <a:p>
            <a:pPr lvl="1"/>
            <a:endParaRPr lang="en-US" dirty="0"/>
          </a:p>
        </p:txBody>
      </p:sp>
      <p:pic>
        <p:nvPicPr>
          <p:cNvPr id="12" name="Graphic 11" descr="Check List">
            <a:extLst>
              <a:ext uri="{FF2B5EF4-FFF2-40B4-BE49-F238E27FC236}">
                <a16:creationId xmlns:a16="http://schemas.microsoft.com/office/drawing/2014/main" id="{20D7B78D-7FCA-427D-898F-B4D9C67589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92346" y="1953828"/>
            <a:ext cx="3999654" cy="3999654"/>
          </a:xfrm>
          <a:prstGeom prst="rect">
            <a:avLst/>
          </a:prstGeom>
        </p:spPr>
      </p:pic>
      <p:pic>
        <p:nvPicPr>
          <p:cNvPr id="8" name="Content Placeholder 3" descr="A picture containing light, umbrella, white, man&#10;&#10;Description automatically generated">
            <a:extLst>
              <a:ext uri="{FF2B5EF4-FFF2-40B4-BE49-F238E27FC236}">
                <a16:creationId xmlns:a16="http://schemas.microsoft.com/office/drawing/2014/main" id="{3CBEE486-9309-6841-9251-8D0F615ACF8E}"/>
              </a:ext>
            </a:extLst>
          </p:cNvPr>
          <p:cNvPicPr>
            <a:picLocks noChangeAspect="1"/>
          </p:cNvPicPr>
          <p:nvPr/>
        </p:nvPicPr>
        <p:blipFill rotWithShape="1">
          <a:blip r:embed="rId4"/>
          <a:srcRect l="8170" r="66333" b="1"/>
          <a:stretch/>
        </p:blipFill>
        <p:spPr>
          <a:xfrm rot="5400000">
            <a:off x="-2916937" y="2916937"/>
            <a:ext cx="6858000" cy="1024127"/>
          </a:xfrm>
          <a:prstGeom prst="rect">
            <a:avLst/>
          </a:prstGeom>
        </p:spPr>
      </p:pic>
    </p:spTree>
    <p:extLst>
      <p:ext uri="{BB962C8B-B14F-4D97-AF65-F5344CB8AC3E}">
        <p14:creationId xmlns:p14="http://schemas.microsoft.com/office/powerpoint/2010/main" val="3538622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3A485-871F-C544-9031-FB940EEE2D5F}"/>
              </a:ext>
            </a:extLst>
          </p:cNvPr>
          <p:cNvSpPr>
            <a:spLocks noGrp="1"/>
          </p:cNvSpPr>
          <p:nvPr>
            <p:ph type="title"/>
          </p:nvPr>
        </p:nvSpPr>
        <p:spPr>
          <a:xfrm>
            <a:off x="1024128" y="585216"/>
            <a:ext cx="9720072" cy="1499616"/>
          </a:xfrm>
        </p:spPr>
        <p:txBody>
          <a:bodyPr>
            <a:normAutofit/>
          </a:bodyPr>
          <a:lstStyle/>
          <a:p>
            <a:r>
              <a:rPr lang="en-US"/>
              <a:t>Contents</a:t>
            </a:r>
          </a:p>
        </p:txBody>
      </p:sp>
      <p:graphicFrame>
        <p:nvGraphicFramePr>
          <p:cNvPr id="10" name="Content Placeholder 7">
            <a:extLst>
              <a:ext uri="{FF2B5EF4-FFF2-40B4-BE49-F238E27FC236}">
                <a16:creationId xmlns:a16="http://schemas.microsoft.com/office/drawing/2014/main" id="{186FF620-47DF-46B3-B60A-7F846BF827FF}"/>
              </a:ext>
            </a:extLst>
          </p:cNvPr>
          <p:cNvGraphicFramePr>
            <a:graphicFrameLocks noGrp="1"/>
          </p:cNvGraphicFramePr>
          <p:nvPr>
            <p:ph idx="1"/>
            <p:extLst>
              <p:ext uri="{D42A27DB-BD31-4B8C-83A1-F6EECF244321}">
                <p14:modId xmlns:p14="http://schemas.microsoft.com/office/powerpoint/2010/main" val="254421066"/>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5470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DBAB9-02C6-3A46-A58C-FB0BC3332BDF}"/>
              </a:ext>
            </a:extLst>
          </p:cNvPr>
          <p:cNvSpPr>
            <a:spLocks noGrp="1"/>
          </p:cNvSpPr>
          <p:nvPr>
            <p:ph type="title"/>
          </p:nvPr>
        </p:nvSpPr>
        <p:spPr>
          <a:xfrm>
            <a:off x="2048256" y="585216"/>
            <a:ext cx="9720072" cy="1499616"/>
          </a:xfrm>
        </p:spPr>
        <p:txBody>
          <a:bodyPr>
            <a:normAutofit/>
          </a:bodyPr>
          <a:lstStyle/>
          <a:p>
            <a:r>
              <a:rPr lang="en-US"/>
              <a:t>Problem Statement</a:t>
            </a:r>
          </a:p>
        </p:txBody>
      </p:sp>
      <p:pic>
        <p:nvPicPr>
          <p:cNvPr id="4" name="Content Placeholder 3" descr="A picture containing light, umbrella, white, man&#10;&#10;Description automatically generated">
            <a:extLst>
              <a:ext uri="{FF2B5EF4-FFF2-40B4-BE49-F238E27FC236}">
                <a16:creationId xmlns:a16="http://schemas.microsoft.com/office/drawing/2014/main" id="{8DEC0032-18F7-4645-91B8-506ABCE449E9}"/>
              </a:ext>
            </a:extLst>
          </p:cNvPr>
          <p:cNvPicPr>
            <a:picLocks noChangeAspect="1"/>
          </p:cNvPicPr>
          <p:nvPr/>
        </p:nvPicPr>
        <p:blipFill rotWithShape="1">
          <a:blip r:embed="rId2"/>
          <a:srcRect l="8170" r="66333" b="1"/>
          <a:stretch/>
        </p:blipFill>
        <p:spPr>
          <a:xfrm rot="5400000">
            <a:off x="-2916937" y="2916937"/>
            <a:ext cx="6858000" cy="1024127"/>
          </a:xfrm>
          <a:prstGeom prst="rect">
            <a:avLst/>
          </a:prstGeom>
        </p:spPr>
      </p:pic>
      <p:graphicFrame>
        <p:nvGraphicFramePr>
          <p:cNvPr id="14" name="Content Placeholder 2">
            <a:extLst>
              <a:ext uri="{FF2B5EF4-FFF2-40B4-BE49-F238E27FC236}">
                <a16:creationId xmlns:a16="http://schemas.microsoft.com/office/drawing/2014/main" id="{1DD3DD9E-1458-49B6-AE39-597C99B1313B}"/>
              </a:ext>
            </a:extLst>
          </p:cNvPr>
          <p:cNvGraphicFramePr>
            <a:graphicFrameLocks noGrp="1"/>
          </p:cNvGraphicFramePr>
          <p:nvPr>
            <p:ph idx="1"/>
            <p:extLst>
              <p:ext uri="{D42A27DB-BD31-4B8C-83A1-F6EECF244321}">
                <p14:modId xmlns:p14="http://schemas.microsoft.com/office/powerpoint/2010/main" val="2474046520"/>
              </p:ext>
            </p:extLst>
          </p:nvPr>
        </p:nvGraphicFramePr>
        <p:xfrm>
          <a:off x="1548593" y="2084832"/>
          <a:ext cx="10068784"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89305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3A485-871F-C544-9031-FB940EEE2D5F}"/>
              </a:ext>
            </a:extLst>
          </p:cNvPr>
          <p:cNvSpPr>
            <a:spLocks noGrp="1"/>
          </p:cNvSpPr>
          <p:nvPr>
            <p:ph type="title"/>
          </p:nvPr>
        </p:nvSpPr>
        <p:spPr>
          <a:xfrm>
            <a:off x="2048256" y="585216"/>
            <a:ext cx="9720072" cy="1499616"/>
          </a:xfrm>
        </p:spPr>
        <p:txBody>
          <a:bodyPr>
            <a:normAutofit/>
          </a:bodyPr>
          <a:lstStyle/>
          <a:p>
            <a:r>
              <a:rPr lang="en-US" dirty="0"/>
              <a:t>Dataset Overview</a:t>
            </a:r>
            <a:endParaRPr lang="en-US"/>
          </a:p>
        </p:txBody>
      </p:sp>
      <p:pic>
        <p:nvPicPr>
          <p:cNvPr id="10" name="Graphic 9" descr="Database">
            <a:extLst>
              <a:ext uri="{FF2B5EF4-FFF2-40B4-BE49-F238E27FC236}">
                <a16:creationId xmlns:a16="http://schemas.microsoft.com/office/drawing/2014/main" id="{09F01665-6203-4D2C-89B3-BDBC0ECD25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31632" y="1910563"/>
            <a:ext cx="3448851" cy="3448851"/>
          </a:xfrm>
          <a:prstGeom prst="rect">
            <a:avLst/>
          </a:prstGeom>
        </p:spPr>
      </p:pic>
      <p:sp>
        <p:nvSpPr>
          <p:cNvPr id="4" name="Content Placeholder 3">
            <a:extLst>
              <a:ext uri="{FF2B5EF4-FFF2-40B4-BE49-F238E27FC236}">
                <a16:creationId xmlns:a16="http://schemas.microsoft.com/office/drawing/2014/main" id="{17B71843-1DFF-8F4D-9389-335DF471410E}"/>
              </a:ext>
            </a:extLst>
          </p:cNvPr>
          <p:cNvSpPr>
            <a:spLocks noGrp="1"/>
          </p:cNvSpPr>
          <p:nvPr>
            <p:ph idx="1"/>
          </p:nvPr>
        </p:nvSpPr>
        <p:spPr>
          <a:xfrm>
            <a:off x="6087741" y="2286000"/>
            <a:ext cx="5680587" cy="4023360"/>
          </a:xfrm>
        </p:spPr>
        <p:txBody>
          <a:bodyPr>
            <a:normAutofit/>
          </a:bodyPr>
          <a:lstStyle/>
          <a:p>
            <a:pPr marL="0" indent="0">
              <a:buNone/>
            </a:pPr>
            <a:r>
              <a:rPr lang="en-US" dirty="0"/>
              <a:t> </a:t>
            </a:r>
            <a:r>
              <a:rPr lang="en-US" dirty="0" err="1">
                <a:solidFill>
                  <a:srgbClr val="FF0000"/>
                </a:solidFill>
              </a:rPr>
              <a:t>portfolio.json</a:t>
            </a:r>
            <a:r>
              <a:rPr lang="en-US" dirty="0">
                <a:solidFill>
                  <a:srgbClr val="FF0000"/>
                </a:solidFill>
              </a:rPr>
              <a:t> </a:t>
            </a:r>
            <a:r>
              <a:rPr lang="en-US" dirty="0"/>
              <a:t>(10 offers x 6 fields)</a:t>
            </a:r>
            <a:br>
              <a:rPr lang="en-US" dirty="0"/>
            </a:br>
            <a:r>
              <a:rPr lang="en-US" dirty="0"/>
              <a:t> - offer types sent during 30-day test period</a:t>
            </a:r>
            <a:br>
              <a:rPr lang="en-US" dirty="0"/>
            </a:br>
            <a:r>
              <a:rPr lang="en-US" dirty="0"/>
              <a:t>(</a:t>
            </a:r>
            <a:r>
              <a:rPr lang="en-US" dirty="0" err="1"/>
              <a:t>bogo</a:t>
            </a:r>
            <a:r>
              <a:rPr lang="en-US" dirty="0"/>
              <a:t>, discounts, informational offers)</a:t>
            </a:r>
          </a:p>
          <a:p>
            <a:r>
              <a:rPr lang="en-US" dirty="0" err="1">
                <a:solidFill>
                  <a:srgbClr val="FF0000"/>
                </a:solidFill>
              </a:rPr>
              <a:t>profile.json</a:t>
            </a:r>
            <a:r>
              <a:rPr lang="en-US" dirty="0">
                <a:solidFill>
                  <a:srgbClr val="FF0000"/>
                </a:solidFill>
              </a:rPr>
              <a:t> </a:t>
            </a:r>
            <a:r>
              <a:rPr lang="en-US" dirty="0"/>
              <a:t>(17000 users x 5 fields) </a:t>
            </a:r>
            <a:br>
              <a:rPr lang="en-US" dirty="0"/>
            </a:br>
            <a:r>
              <a:rPr lang="en-US" dirty="0"/>
              <a:t>- demographic profile of app users</a:t>
            </a:r>
            <a:br>
              <a:rPr lang="en-US" dirty="0"/>
            </a:br>
            <a:r>
              <a:rPr lang="en-US" dirty="0"/>
              <a:t>(age, income, gender, membership duration)</a:t>
            </a:r>
          </a:p>
          <a:p>
            <a:r>
              <a:rPr lang="en-US" dirty="0" err="1">
                <a:solidFill>
                  <a:srgbClr val="FF0000"/>
                </a:solidFill>
              </a:rPr>
              <a:t>transcript.json</a:t>
            </a:r>
            <a:r>
              <a:rPr lang="en-US" dirty="0">
                <a:solidFill>
                  <a:srgbClr val="FF0000"/>
                </a:solidFill>
              </a:rPr>
              <a:t> </a:t>
            </a:r>
            <a:r>
              <a:rPr lang="en-US" dirty="0"/>
              <a:t>(306648 events x 4 fields) </a:t>
            </a:r>
            <a:br>
              <a:rPr lang="en-US" dirty="0"/>
            </a:br>
            <a:r>
              <a:rPr lang="en-US" dirty="0"/>
              <a:t>- event log on transactions, tracking of offers received, viewed, completed</a:t>
            </a:r>
          </a:p>
        </p:txBody>
      </p:sp>
      <p:pic>
        <p:nvPicPr>
          <p:cNvPr id="6" name="Content Placeholder 3" descr="A picture containing light, umbrella, white, man&#10;&#10;Description automatically generated">
            <a:extLst>
              <a:ext uri="{FF2B5EF4-FFF2-40B4-BE49-F238E27FC236}">
                <a16:creationId xmlns:a16="http://schemas.microsoft.com/office/drawing/2014/main" id="{54B8D84F-9DE1-3E49-B88A-B746398283F2}"/>
              </a:ext>
            </a:extLst>
          </p:cNvPr>
          <p:cNvPicPr>
            <a:picLocks noChangeAspect="1"/>
          </p:cNvPicPr>
          <p:nvPr/>
        </p:nvPicPr>
        <p:blipFill rotWithShape="1">
          <a:blip r:embed="rId4"/>
          <a:srcRect l="8170" r="66333" b="1"/>
          <a:stretch/>
        </p:blipFill>
        <p:spPr>
          <a:xfrm rot="5400000">
            <a:off x="-2916937" y="2916937"/>
            <a:ext cx="6858000" cy="1024127"/>
          </a:xfrm>
          <a:prstGeom prst="rect">
            <a:avLst/>
          </a:prstGeom>
        </p:spPr>
      </p:pic>
    </p:spTree>
    <p:extLst>
      <p:ext uri="{BB962C8B-B14F-4D97-AF65-F5344CB8AC3E}">
        <p14:creationId xmlns:p14="http://schemas.microsoft.com/office/powerpoint/2010/main" val="1659617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76089-96B1-EA4C-8E34-1EC0E3BFB0A4}"/>
              </a:ext>
            </a:extLst>
          </p:cNvPr>
          <p:cNvSpPr>
            <a:spLocks noGrp="1"/>
          </p:cNvSpPr>
          <p:nvPr>
            <p:ph type="title"/>
          </p:nvPr>
        </p:nvSpPr>
        <p:spPr>
          <a:xfrm>
            <a:off x="2048256" y="585216"/>
            <a:ext cx="9720072" cy="1499616"/>
          </a:xfrm>
        </p:spPr>
        <p:txBody>
          <a:bodyPr>
            <a:normAutofit/>
          </a:bodyPr>
          <a:lstStyle/>
          <a:p>
            <a:r>
              <a:rPr lang="en-US" dirty="0"/>
              <a:t>Data Cleaning </a:t>
            </a:r>
          </a:p>
        </p:txBody>
      </p:sp>
      <p:pic>
        <p:nvPicPr>
          <p:cNvPr id="4" name="Content Placeholder 3" descr="A picture containing light, umbrella, white, man&#10;&#10;Description automatically generated">
            <a:extLst>
              <a:ext uri="{FF2B5EF4-FFF2-40B4-BE49-F238E27FC236}">
                <a16:creationId xmlns:a16="http://schemas.microsoft.com/office/drawing/2014/main" id="{116BED87-6BE8-AE48-9E13-4CCF6BAA6896}"/>
              </a:ext>
            </a:extLst>
          </p:cNvPr>
          <p:cNvPicPr>
            <a:picLocks noChangeAspect="1"/>
          </p:cNvPicPr>
          <p:nvPr/>
        </p:nvPicPr>
        <p:blipFill rotWithShape="1">
          <a:blip r:embed="rId2"/>
          <a:srcRect l="8170" r="66333" b="1"/>
          <a:stretch/>
        </p:blipFill>
        <p:spPr>
          <a:xfrm rot="5400000">
            <a:off x="-2916937" y="2916937"/>
            <a:ext cx="6858000" cy="1024127"/>
          </a:xfrm>
          <a:prstGeom prst="rect">
            <a:avLst/>
          </a:prstGeom>
        </p:spPr>
      </p:pic>
      <p:graphicFrame>
        <p:nvGraphicFramePr>
          <p:cNvPr id="8" name="Content Placeholder 2">
            <a:extLst>
              <a:ext uri="{FF2B5EF4-FFF2-40B4-BE49-F238E27FC236}">
                <a16:creationId xmlns:a16="http://schemas.microsoft.com/office/drawing/2014/main" id="{346BAF70-E4F1-435C-B2B0-BC989C8D3369}"/>
              </a:ext>
            </a:extLst>
          </p:cNvPr>
          <p:cNvGraphicFramePr>
            <a:graphicFrameLocks noGrp="1"/>
          </p:cNvGraphicFramePr>
          <p:nvPr>
            <p:ph idx="1"/>
            <p:extLst>
              <p:ext uri="{D42A27DB-BD31-4B8C-83A1-F6EECF244321}">
                <p14:modId xmlns:p14="http://schemas.microsoft.com/office/powerpoint/2010/main" val="1306974279"/>
              </p:ext>
            </p:extLst>
          </p:nvPr>
        </p:nvGraphicFramePr>
        <p:xfrm>
          <a:off x="1023938" y="2286000"/>
          <a:ext cx="1074439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5915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0B308-E905-7040-A292-0A84538A7ED1}"/>
              </a:ext>
            </a:extLst>
          </p:cNvPr>
          <p:cNvSpPr>
            <a:spLocks noGrp="1"/>
          </p:cNvSpPr>
          <p:nvPr>
            <p:ph type="title"/>
          </p:nvPr>
        </p:nvSpPr>
        <p:spPr>
          <a:xfrm>
            <a:off x="2029968" y="424180"/>
            <a:ext cx="9720072" cy="1499616"/>
          </a:xfrm>
        </p:spPr>
        <p:txBody>
          <a:bodyPr/>
          <a:lstStyle/>
          <a:p>
            <a:r>
              <a:rPr lang="en-US" dirty="0"/>
              <a:t>Data Cleaning Results </a:t>
            </a:r>
          </a:p>
        </p:txBody>
      </p:sp>
      <p:pic>
        <p:nvPicPr>
          <p:cNvPr id="6" name="Picture 5" descr="A screenshot of a cell phone&#10;&#10;Description automatically generated">
            <a:extLst>
              <a:ext uri="{FF2B5EF4-FFF2-40B4-BE49-F238E27FC236}">
                <a16:creationId xmlns:a16="http://schemas.microsoft.com/office/drawing/2014/main" id="{26F06038-5118-F24B-BB89-55987F4A86EC}"/>
              </a:ext>
            </a:extLst>
          </p:cNvPr>
          <p:cNvPicPr>
            <a:picLocks noChangeAspect="1"/>
          </p:cNvPicPr>
          <p:nvPr/>
        </p:nvPicPr>
        <p:blipFill>
          <a:blip r:embed="rId2"/>
          <a:stretch>
            <a:fillRect/>
          </a:stretch>
        </p:blipFill>
        <p:spPr>
          <a:xfrm>
            <a:off x="2222500" y="2084832"/>
            <a:ext cx="7747000" cy="4330700"/>
          </a:xfrm>
          <a:prstGeom prst="rect">
            <a:avLst/>
          </a:prstGeom>
        </p:spPr>
      </p:pic>
      <p:pic>
        <p:nvPicPr>
          <p:cNvPr id="9" name="Content Placeholder 3" descr="A picture containing light, umbrella, white, man&#10;&#10;Description automatically generated">
            <a:extLst>
              <a:ext uri="{FF2B5EF4-FFF2-40B4-BE49-F238E27FC236}">
                <a16:creationId xmlns:a16="http://schemas.microsoft.com/office/drawing/2014/main" id="{0B5261CB-25E0-AC4E-86E3-2E1397923AD1}"/>
              </a:ext>
            </a:extLst>
          </p:cNvPr>
          <p:cNvPicPr>
            <a:picLocks noChangeAspect="1"/>
          </p:cNvPicPr>
          <p:nvPr/>
        </p:nvPicPr>
        <p:blipFill rotWithShape="1">
          <a:blip r:embed="rId3"/>
          <a:srcRect l="8170" r="66333" b="1"/>
          <a:stretch/>
        </p:blipFill>
        <p:spPr>
          <a:xfrm rot="5400000">
            <a:off x="-2916937" y="2916937"/>
            <a:ext cx="6858000" cy="1024127"/>
          </a:xfrm>
          <a:prstGeom prst="rect">
            <a:avLst/>
          </a:prstGeom>
        </p:spPr>
      </p:pic>
    </p:spTree>
    <p:extLst>
      <p:ext uri="{BB962C8B-B14F-4D97-AF65-F5344CB8AC3E}">
        <p14:creationId xmlns:p14="http://schemas.microsoft.com/office/powerpoint/2010/main" val="327118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3A485-871F-C544-9031-FB940EEE2D5F}"/>
              </a:ext>
            </a:extLst>
          </p:cNvPr>
          <p:cNvSpPr>
            <a:spLocks noGrp="1"/>
          </p:cNvSpPr>
          <p:nvPr>
            <p:ph type="title"/>
          </p:nvPr>
        </p:nvSpPr>
        <p:spPr>
          <a:xfrm>
            <a:off x="2048256" y="570226"/>
            <a:ext cx="9720072" cy="1499616"/>
          </a:xfrm>
        </p:spPr>
        <p:txBody>
          <a:bodyPr>
            <a:normAutofit/>
          </a:bodyPr>
          <a:lstStyle/>
          <a:p>
            <a:r>
              <a:rPr lang="en-US" dirty="0"/>
              <a:t>Feature Engineering</a:t>
            </a:r>
          </a:p>
        </p:txBody>
      </p:sp>
      <p:sp>
        <p:nvSpPr>
          <p:cNvPr id="4" name="Content Placeholder 3">
            <a:extLst>
              <a:ext uri="{FF2B5EF4-FFF2-40B4-BE49-F238E27FC236}">
                <a16:creationId xmlns:a16="http://schemas.microsoft.com/office/drawing/2014/main" id="{17B71843-1DFF-8F4D-9389-335DF471410E}"/>
              </a:ext>
            </a:extLst>
          </p:cNvPr>
          <p:cNvSpPr>
            <a:spLocks noGrp="1"/>
          </p:cNvSpPr>
          <p:nvPr>
            <p:ph idx="1"/>
          </p:nvPr>
        </p:nvSpPr>
        <p:spPr>
          <a:xfrm>
            <a:off x="6888036" y="1129422"/>
            <a:ext cx="5680587" cy="4023360"/>
          </a:xfrm>
        </p:spPr>
        <p:txBody>
          <a:bodyPr>
            <a:normAutofit/>
          </a:bodyPr>
          <a:lstStyle/>
          <a:p>
            <a:pPr marL="0" indent="0">
              <a:buNone/>
            </a:pPr>
            <a:r>
              <a:rPr lang="en-US" dirty="0"/>
              <a:t>Calculated 27 new Features for Each Customer</a:t>
            </a:r>
          </a:p>
        </p:txBody>
      </p:sp>
      <p:pic>
        <p:nvPicPr>
          <p:cNvPr id="6" name="Content Placeholder 3" descr="A picture containing light, umbrella, white, man&#10;&#10;Description automatically generated">
            <a:extLst>
              <a:ext uri="{FF2B5EF4-FFF2-40B4-BE49-F238E27FC236}">
                <a16:creationId xmlns:a16="http://schemas.microsoft.com/office/drawing/2014/main" id="{54B8D84F-9DE1-3E49-B88A-B746398283F2}"/>
              </a:ext>
            </a:extLst>
          </p:cNvPr>
          <p:cNvPicPr>
            <a:picLocks noChangeAspect="1"/>
          </p:cNvPicPr>
          <p:nvPr/>
        </p:nvPicPr>
        <p:blipFill rotWithShape="1">
          <a:blip r:embed="rId2"/>
          <a:srcRect l="8170" r="66333" b="1"/>
          <a:stretch/>
        </p:blipFill>
        <p:spPr>
          <a:xfrm rot="5400000">
            <a:off x="-2916937" y="2916937"/>
            <a:ext cx="6858000" cy="1024127"/>
          </a:xfrm>
          <a:prstGeom prst="rect">
            <a:avLst/>
          </a:prstGeom>
        </p:spPr>
      </p:pic>
      <p:sp>
        <p:nvSpPr>
          <p:cNvPr id="3" name="Rectangle 2">
            <a:extLst>
              <a:ext uri="{FF2B5EF4-FFF2-40B4-BE49-F238E27FC236}">
                <a16:creationId xmlns:a16="http://schemas.microsoft.com/office/drawing/2014/main" id="{9B17B759-4829-214D-A63F-EB4E33EB132A}"/>
              </a:ext>
            </a:extLst>
          </p:cNvPr>
          <p:cNvSpPr/>
          <p:nvPr/>
        </p:nvSpPr>
        <p:spPr>
          <a:xfrm>
            <a:off x="1597047" y="2106879"/>
            <a:ext cx="1838965" cy="369332"/>
          </a:xfrm>
          <a:prstGeom prst="rect">
            <a:avLst/>
          </a:prstGeom>
          <a:solidFill>
            <a:schemeClr val="accent1">
              <a:lumMod val="40000"/>
              <a:lumOff val="60000"/>
            </a:schemeClr>
          </a:solidFill>
        </p:spPr>
        <p:txBody>
          <a:bodyPr wrap="none">
            <a:spAutoFit/>
          </a:bodyPr>
          <a:lstStyle/>
          <a:p>
            <a:r>
              <a:rPr lang="en-US" dirty="0" err="1">
                <a:solidFill>
                  <a:srgbClr val="262626"/>
                </a:solidFill>
                <a:latin typeface="Andale Mono" panose="020B0509000000000004" pitchFamily="49" charset="0"/>
              </a:rPr>
              <a:t>total_amount</a:t>
            </a:r>
            <a:endParaRPr lang="en-US" dirty="0"/>
          </a:p>
        </p:txBody>
      </p:sp>
      <p:sp>
        <p:nvSpPr>
          <p:cNvPr id="7" name="Rectangle 6">
            <a:extLst>
              <a:ext uri="{FF2B5EF4-FFF2-40B4-BE49-F238E27FC236}">
                <a16:creationId xmlns:a16="http://schemas.microsoft.com/office/drawing/2014/main" id="{85941245-31CB-5742-9726-675FD33F0D47}"/>
              </a:ext>
            </a:extLst>
          </p:cNvPr>
          <p:cNvSpPr/>
          <p:nvPr/>
        </p:nvSpPr>
        <p:spPr>
          <a:xfrm>
            <a:off x="4379592" y="4890991"/>
            <a:ext cx="2114681" cy="369332"/>
          </a:xfrm>
          <a:prstGeom prst="rect">
            <a:avLst/>
          </a:prstGeom>
          <a:solidFill>
            <a:schemeClr val="accent1">
              <a:lumMod val="40000"/>
              <a:lumOff val="60000"/>
            </a:schemeClr>
          </a:solidFill>
        </p:spPr>
        <p:txBody>
          <a:bodyPr wrap="none">
            <a:spAutoFit/>
          </a:bodyPr>
          <a:lstStyle/>
          <a:p>
            <a:r>
              <a:rPr lang="en-US" dirty="0" err="1">
                <a:solidFill>
                  <a:srgbClr val="262626"/>
                </a:solidFill>
                <a:latin typeface="Andale Mono" panose="020B0509000000000004" pitchFamily="49" charset="0"/>
              </a:rPr>
              <a:t>total_rewarded</a:t>
            </a:r>
            <a:endParaRPr lang="en-US" dirty="0"/>
          </a:p>
        </p:txBody>
      </p:sp>
      <p:sp>
        <p:nvSpPr>
          <p:cNvPr id="5" name="Rectangle 4">
            <a:extLst>
              <a:ext uri="{FF2B5EF4-FFF2-40B4-BE49-F238E27FC236}">
                <a16:creationId xmlns:a16="http://schemas.microsoft.com/office/drawing/2014/main" id="{1B01770D-9DC0-DD41-A03D-D779D71A54D1}"/>
              </a:ext>
            </a:extLst>
          </p:cNvPr>
          <p:cNvSpPr/>
          <p:nvPr/>
        </p:nvSpPr>
        <p:spPr>
          <a:xfrm>
            <a:off x="1607694" y="2678504"/>
            <a:ext cx="2390398" cy="369332"/>
          </a:xfrm>
          <a:prstGeom prst="rect">
            <a:avLst/>
          </a:prstGeom>
          <a:solidFill>
            <a:schemeClr val="accent1">
              <a:lumMod val="40000"/>
              <a:lumOff val="60000"/>
            </a:schemeClr>
          </a:solidFill>
        </p:spPr>
        <p:txBody>
          <a:bodyPr wrap="none">
            <a:spAutoFit/>
          </a:bodyPr>
          <a:lstStyle/>
          <a:p>
            <a:r>
              <a:rPr lang="en-US" dirty="0" err="1">
                <a:solidFill>
                  <a:srgbClr val="262626"/>
                </a:solidFill>
                <a:latin typeface="Andale Mono" panose="020B0509000000000004" pitchFamily="49" charset="0"/>
              </a:rPr>
              <a:t>transactions_num</a:t>
            </a:r>
            <a:endParaRPr lang="en-US" dirty="0"/>
          </a:p>
        </p:txBody>
      </p:sp>
      <p:sp>
        <p:nvSpPr>
          <p:cNvPr id="8" name="Rectangle 7">
            <a:extLst>
              <a:ext uri="{FF2B5EF4-FFF2-40B4-BE49-F238E27FC236}">
                <a16:creationId xmlns:a16="http://schemas.microsoft.com/office/drawing/2014/main" id="{C5B52837-3EAE-6240-911B-B83120421FFA}"/>
              </a:ext>
            </a:extLst>
          </p:cNvPr>
          <p:cNvSpPr/>
          <p:nvPr/>
        </p:nvSpPr>
        <p:spPr>
          <a:xfrm>
            <a:off x="4289800" y="2126853"/>
            <a:ext cx="2252540" cy="369332"/>
          </a:xfrm>
          <a:prstGeom prst="rect">
            <a:avLst/>
          </a:prstGeom>
          <a:solidFill>
            <a:schemeClr val="accent5">
              <a:lumMod val="40000"/>
              <a:lumOff val="60000"/>
            </a:schemeClr>
          </a:solidFill>
        </p:spPr>
        <p:txBody>
          <a:bodyPr wrap="none">
            <a:spAutoFit/>
          </a:bodyPr>
          <a:lstStyle/>
          <a:p>
            <a:r>
              <a:rPr lang="en-US" dirty="0" err="1">
                <a:solidFill>
                  <a:srgbClr val="262626"/>
                </a:solidFill>
                <a:latin typeface="Andale Mono" panose="020B0509000000000004" pitchFamily="49" charset="0"/>
              </a:rPr>
              <a:t>offers_received</a:t>
            </a:r>
            <a:endParaRPr lang="en-US" dirty="0"/>
          </a:p>
        </p:txBody>
      </p:sp>
      <p:sp>
        <p:nvSpPr>
          <p:cNvPr id="11" name="Rectangle 10">
            <a:extLst>
              <a:ext uri="{FF2B5EF4-FFF2-40B4-BE49-F238E27FC236}">
                <a16:creationId xmlns:a16="http://schemas.microsoft.com/office/drawing/2014/main" id="{1F516D34-83FB-8242-B8FD-BA71EAD41BFC}"/>
              </a:ext>
            </a:extLst>
          </p:cNvPr>
          <p:cNvSpPr/>
          <p:nvPr/>
        </p:nvSpPr>
        <p:spPr>
          <a:xfrm>
            <a:off x="6839543" y="2126853"/>
            <a:ext cx="1976823" cy="369332"/>
          </a:xfrm>
          <a:prstGeom prst="rect">
            <a:avLst/>
          </a:prstGeom>
          <a:solidFill>
            <a:schemeClr val="accent5">
              <a:lumMod val="40000"/>
              <a:lumOff val="60000"/>
            </a:schemeClr>
          </a:solidFill>
        </p:spPr>
        <p:txBody>
          <a:bodyPr wrap="none">
            <a:spAutoFit/>
          </a:bodyPr>
          <a:lstStyle/>
          <a:p>
            <a:r>
              <a:rPr lang="en-US" dirty="0" err="1">
                <a:solidFill>
                  <a:srgbClr val="262626"/>
                </a:solidFill>
                <a:latin typeface="Andale Mono" panose="020B0509000000000004" pitchFamily="49" charset="0"/>
              </a:rPr>
              <a:t>offers_viewed</a:t>
            </a:r>
            <a:endParaRPr lang="en-US" dirty="0"/>
          </a:p>
        </p:txBody>
      </p:sp>
      <p:sp>
        <p:nvSpPr>
          <p:cNvPr id="12" name="Rectangle 11">
            <a:extLst>
              <a:ext uri="{FF2B5EF4-FFF2-40B4-BE49-F238E27FC236}">
                <a16:creationId xmlns:a16="http://schemas.microsoft.com/office/drawing/2014/main" id="{88EC7334-9F30-DA43-97B1-73AB9067FE92}"/>
              </a:ext>
            </a:extLst>
          </p:cNvPr>
          <p:cNvSpPr/>
          <p:nvPr/>
        </p:nvSpPr>
        <p:spPr>
          <a:xfrm>
            <a:off x="9112204" y="2100146"/>
            <a:ext cx="2390398" cy="369332"/>
          </a:xfrm>
          <a:prstGeom prst="rect">
            <a:avLst/>
          </a:prstGeom>
          <a:solidFill>
            <a:schemeClr val="accent5">
              <a:lumMod val="40000"/>
              <a:lumOff val="60000"/>
            </a:schemeClr>
          </a:solidFill>
        </p:spPr>
        <p:txBody>
          <a:bodyPr wrap="none">
            <a:spAutoFit/>
          </a:bodyPr>
          <a:lstStyle/>
          <a:p>
            <a:r>
              <a:rPr lang="en-US" dirty="0" err="1">
                <a:solidFill>
                  <a:srgbClr val="262626"/>
                </a:solidFill>
                <a:latin typeface="Andale Mono" panose="020B0509000000000004" pitchFamily="49" charset="0"/>
              </a:rPr>
              <a:t>offers_completed</a:t>
            </a:r>
            <a:endParaRPr lang="en-US" dirty="0"/>
          </a:p>
        </p:txBody>
      </p:sp>
      <p:sp>
        <p:nvSpPr>
          <p:cNvPr id="9" name="Rectangle 8">
            <a:extLst>
              <a:ext uri="{FF2B5EF4-FFF2-40B4-BE49-F238E27FC236}">
                <a16:creationId xmlns:a16="http://schemas.microsoft.com/office/drawing/2014/main" id="{BE3A4A37-CD74-6D44-A260-065DC97C3F4A}"/>
              </a:ext>
            </a:extLst>
          </p:cNvPr>
          <p:cNvSpPr/>
          <p:nvPr/>
        </p:nvSpPr>
        <p:spPr>
          <a:xfrm>
            <a:off x="1587977" y="3243914"/>
            <a:ext cx="2114681" cy="369332"/>
          </a:xfrm>
          <a:prstGeom prst="rect">
            <a:avLst/>
          </a:prstGeom>
          <a:solidFill>
            <a:schemeClr val="accent1">
              <a:lumMod val="40000"/>
              <a:lumOff val="60000"/>
            </a:schemeClr>
          </a:solidFill>
        </p:spPr>
        <p:txBody>
          <a:bodyPr wrap="none">
            <a:spAutoFit/>
          </a:bodyPr>
          <a:lstStyle/>
          <a:p>
            <a:r>
              <a:rPr lang="en-US" dirty="0" err="1">
                <a:solidFill>
                  <a:srgbClr val="262626"/>
                </a:solidFill>
                <a:latin typeface="Andale Mono" panose="020B0509000000000004" pitchFamily="49" charset="0"/>
              </a:rPr>
              <a:t>avg_order_size</a:t>
            </a:r>
            <a:endParaRPr lang="en-US" dirty="0"/>
          </a:p>
        </p:txBody>
      </p:sp>
      <p:sp>
        <p:nvSpPr>
          <p:cNvPr id="13" name="Rectangle 12">
            <a:extLst>
              <a:ext uri="{FF2B5EF4-FFF2-40B4-BE49-F238E27FC236}">
                <a16:creationId xmlns:a16="http://schemas.microsoft.com/office/drawing/2014/main" id="{8861EB86-01DF-804E-B501-1A1BA0B835E3}"/>
              </a:ext>
            </a:extLst>
          </p:cNvPr>
          <p:cNvSpPr/>
          <p:nvPr/>
        </p:nvSpPr>
        <p:spPr>
          <a:xfrm>
            <a:off x="1580058" y="3807606"/>
            <a:ext cx="2252540" cy="369332"/>
          </a:xfrm>
          <a:prstGeom prst="rect">
            <a:avLst/>
          </a:prstGeom>
          <a:solidFill>
            <a:schemeClr val="accent1">
              <a:lumMod val="40000"/>
              <a:lumOff val="60000"/>
            </a:schemeClr>
          </a:solidFill>
        </p:spPr>
        <p:txBody>
          <a:bodyPr wrap="none">
            <a:spAutoFit/>
          </a:bodyPr>
          <a:lstStyle/>
          <a:p>
            <a:r>
              <a:rPr lang="en-US" dirty="0" err="1">
                <a:solidFill>
                  <a:srgbClr val="262626"/>
                </a:solidFill>
                <a:latin typeface="Andale Mono" panose="020B0509000000000004" pitchFamily="49" charset="0"/>
              </a:rPr>
              <a:t>avg_reward_size</a:t>
            </a:r>
            <a:endParaRPr lang="en-US" dirty="0"/>
          </a:p>
        </p:txBody>
      </p:sp>
      <p:sp>
        <p:nvSpPr>
          <p:cNvPr id="14" name="Rectangle 13">
            <a:extLst>
              <a:ext uri="{FF2B5EF4-FFF2-40B4-BE49-F238E27FC236}">
                <a16:creationId xmlns:a16="http://schemas.microsoft.com/office/drawing/2014/main" id="{F1B048C1-3611-064F-B5B1-F5397C3A76C1}"/>
              </a:ext>
            </a:extLst>
          </p:cNvPr>
          <p:cNvSpPr/>
          <p:nvPr/>
        </p:nvSpPr>
        <p:spPr>
          <a:xfrm>
            <a:off x="1587953" y="4361173"/>
            <a:ext cx="1976823" cy="369332"/>
          </a:xfrm>
          <a:prstGeom prst="rect">
            <a:avLst/>
          </a:prstGeom>
          <a:solidFill>
            <a:schemeClr val="accent1">
              <a:lumMod val="40000"/>
              <a:lumOff val="60000"/>
            </a:schemeClr>
          </a:solidFill>
        </p:spPr>
        <p:txBody>
          <a:bodyPr wrap="none">
            <a:spAutoFit/>
          </a:bodyPr>
          <a:lstStyle/>
          <a:p>
            <a:r>
              <a:rPr lang="en-US" dirty="0" err="1">
                <a:solidFill>
                  <a:srgbClr val="262626"/>
                </a:solidFill>
                <a:latin typeface="Andale Mono" panose="020B0509000000000004" pitchFamily="49" charset="0"/>
              </a:rPr>
              <a:t>avg_bogo_size</a:t>
            </a:r>
            <a:endParaRPr lang="en-US" dirty="0"/>
          </a:p>
        </p:txBody>
      </p:sp>
      <p:sp>
        <p:nvSpPr>
          <p:cNvPr id="15" name="Rectangle 14">
            <a:extLst>
              <a:ext uri="{FF2B5EF4-FFF2-40B4-BE49-F238E27FC236}">
                <a16:creationId xmlns:a16="http://schemas.microsoft.com/office/drawing/2014/main" id="{65C21E35-C845-6E41-B6D5-AD9089C29F2D}"/>
              </a:ext>
            </a:extLst>
          </p:cNvPr>
          <p:cNvSpPr/>
          <p:nvPr/>
        </p:nvSpPr>
        <p:spPr>
          <a:xfrm>
            <a:off x="1581377" y="4890991"/>
            <a:ext cx="2528256" cy="369332"/>
          </a:xfrm>
          <a:prstGeom prst="rect">
            <a:avLst/>
          </a:prstGeom>
          <a:solidFill>
            <a:schemeClr val="accent1">
              <a:lumMod val="40000"/>
              <a:lumOff val="60000"/>
            </a:schemeClr>
          </a:solidFill>
        </p:spPr>
        <p:txBody>
          <a:bodyPr wrap="none">
            <a:spAutoFit/>
          </a:bodyPr>
          <a:lstStyle/>
          <a:p>
            <a:r>
              <a:rPr lang="en-US" dirty="0" err="1">
                <a:solidFill>
                  <a:srgbClr val="262626"/>
                </a:solidFill>
                <a:latin typeface="Andale Mono" panose="020B0509000000000004" pitchFamily="49" charset="0"/>
              </a:rPr>
              <a:t>avg_discount_size</a:t>
            </a:r>
            <a:endParaRPr lang="en-US" dirty="0"/>
          </a:p>
        </p:txBody>
      </p:sp>
      <p:sp>
        <p:nvSpPr>
          <p:cNvPr id="16" name="Rectangle 15">
            <a:extLst>
              <a:ext uri="{FF2B5EF4-FFF2-40B4-BE49-F238E27FC236}">
                <a16:creationId xmlns:a16="http://schemas.microsoft.com/office/drawing/2014/main" id="{3E0C907E-8A87-6C42-B5B6-E60C8CC46640}"/>
              </a:ext>
            </a:extLst>
          </p:cNvPr>
          <p:cNvSpPr/>
          <p:nvPr/>
        </p:nvSpPr>
        <p:spPr>
          <a:xfrm>
            <a:off x="4299445" y="2704799"/>
            <a:ext cx="1976823" cy="369332"/>
          </a:xfrm>
          <a:prstGeom prst="rect">
            <a:avLst/>
          </a:prstGeom>
          <a:solidFill>
            <a:schemeClr val="accent5">
              <a:lumMod val="40000"/>
              <a:lumOff val="60000"/>
            </a:schemeClr>
          </a:solidFill>
        </p:spPr>
        <p:txBody>
          <a:bodyPr wrap="none">
            <a:spAutoFit/>
          </a:bodyPr>
          <a:lstStyle/>
          <a:p>
            <a:r>
              <a:rPr lang="en-US" dirty="0" err="1">
                <a:solidFill>
                  <a:srgbClr val="262626"/>
                </a:solidFill>
                <a:latin typeface="Andale Mono" panose="020B0509000000000004" pitchFamily="49" charset="0"/>
              </a:rPr>
              <a:t>bogo_received</a:t>
            </a:r>
            <a:endParaRPr lang="en-US" dirty="0"/>
          </a:p>
        </p:txBody>
      </p:sp>
      <p:sp>
        <p:nvSpPr>
          <p:cNvPr id="17" name="Rectangle 16">
            <a:extLst>
              <a:ext uri="{FF2B5EF4-FFF2-40B4-BE49-F238E27FC236}">
                <a16:creationId xmlns:a16="http://schemas.microsoft.com/office/drawing/2014/main" id="{41F4E1FB-D86B-E74D-BECB-39A5684B2A31}"/>
              </a:ext>
            </a:extLst>
          </p:cNvPr>
          <p:cNvSpPr/>
          <p:nvPr/>
        </p:nvSpPr>
        <p:spPr>
          <a:xfrm>
            <a:off x="6838370" y="2704799"/>
            <a:ext cx="1701107" cy="369332"/>
          </a:xfrm>
          <a:prstGeom prst="rect">
            <a:avLst/>
          </a:prstGeom>
          <a:solidFill>
            <a:schemeClr val="accent5">
              <a:lumMod val="40000"/>
              <a:lumOff val="60000"/>
            </a:schemeClr>
          </a:solidFill>
        </p:spPr>
        <p:txBody>
          <a:bodyPr wrap="none">
            <a:spAutoFit/>
          </a:bodyPr>
          <a:lstStyle/>
          <a:p>
            <a:r>
              <a:rPr lang="en-US" dirty="0" err="1">
                <a:solidFill>
                  <a:srgbClr val="262626"/>
                </a:solidFill>
                <a:latin typeface="Andale Mono" panose="020B0509000000000004" pitchFamily="49" charset="0"/>
              </a:rPr>
              <a:t>bogo_viewed</a:t>
            </a:r>
            <a:endParaRPr lang="en-US" dirty="0"/>
          </a:p>
        </p:txBody>
      </p:sp>
      <p:sp>
        <p:nvSpPr>
          <p:cNvPr id="18" name="Rectangle 17">
            <a:extLst>
              <a:ext uri="{FF2B5EF4-FFF2-40B4-BE49-F238E27FC236}">
                <a16:creationId xmlns:a16="http://schemas.microsoft.com/office/drawing/2014/main" id="{CCC93586-06DC-754D-AA2C-E2383DAFC1DB}"/>
              </a:ext>
            </a:extLst>
          </p:cNvPr>
          <p:cNvSpPr/>
          <p:nvPr/>
        </p:nvSpPr>
        <p:spPr>
          <a:xfrm>
            <a:off x="9112204" y="2704799"/>
            <a:ext cx="2114681" cy="369332"/>
          </a:xfrm>
          <a:prstGeom prst="rect">
            <a:avLst/>
          </a:prstGeom>
          <a:solidFill>
            <a:schemeClr val="accent5">
              <a:lumMod val="40000"/>
              <a:lumOff val="60000"/>
            </a:schemeClr>
          </a:solidFill>
        </p:spPr>
        <p:txBody>
          <a:bodyPr wrap="none">
            <a:spAutoFit/>
          </a:bodyPr>
          <a:lstStyle/>
          <a:p>
            <a:r>
              <a:rPr lang="en-US" dirty="0" err="1">
                <a:solidFill>
                  <a:srgbClr val="262626"/>
                </a:solidFill>
                <a:latin typeface="Andale Mono" panose="020B0509000000000004" pitchFamily="49" charset="0"/>
              </a:rPr>
              <a:t>bogo_completed</a:t>
            </a:r>
            <a:endParaRPr lang="en-US" dirty="0"/>
          </a:p>
        </p:txBody>
      </p:sp>
      <p:sp>
        <p:nvSpPr>
          <p:cNvPr id="19" name="Rectangle 18">
            <a:extLst>
              <a:ext uri="{FF2B5EF4-FFF2-40B4-BE49-F238E27FC236}">
                <a16:creationId xmlns:a16="http://schemas.microsoft.com/office/drawing/2014/main" id="{7A3FB821-5D31-6344-A4C3-CAF4066C9EEE}"/>
              </a:ext>
            </a:extLst>
          </p:cNvPr>
          <p:cNvSpPr/>
          <p:nvPr/>
        </p:nvSpPr>
        <p:spPr>
          <a:xfrm>
            <a:off x="4149545" y="3246032"/>
            <a:ext cx="2528256" cy="369332"/>
          </a:xfrm>
          <a:prstGeom prst="rect">
            <a:avLst/>
          </a:prstGeom>
          <a:solidFill>
            <a:schemeClr val="accent5">
              <a:lumMod val="40000"/>
              <a:lumOff val="60000"/>
            </a:schemeClr>
          </a:solidFill>
        </p:spPr>
        <p:txBody>
          <a:bodyPr wrap="none">
            <a:spAutoFit/>
          </a:bodyPr>
          <a:lstStyle/>
          <a:p>
            <a:r>
              <a:rPr lang="en-US" dirty="0" err="1">
                <a:solidFill>
                  <a:srgbClr val="262626"/>
                </a:solidFill>
                <a:latin typeface="Andale Mono" panose="020B0509000000000004" pitchFamily="49" charset="0"/>
              </a:rPr>
              <a:t>discount_received</a:t>
            </a:r>
            <a:endParaRPr lang="en-US" dirty="0">
              <a:solidFill>
                <a:srgbClr val="262626"/>
              </a:solidFill>
              <a:latin typeface="Andale Mono" panose="020B0509000000000004" pitchFamily="49" charset="0"/>
            </a:endParaRPr>
          </a:p>
        </p:txBody>
      </p:sp>
      <p:sp>
        <p:nvSpPr>
          <p:cNvPr id="20" name="Rectangle 19">
            <a:extLst>
              <a:ext uri="{FF2B5EF4-FFF2-40B4-BE49-F238E27FC236}">
                <a16:creationId xmlns:a16="http://schemas.microsoft.com/office/drawing/2014/main" id="{0B9D3897-777C-594B-AF91-C9408E47A352}"/>
              </a:ext>
            </a:extLst>
          </p:cNvPr>
          <p:cNvSpPr/>
          <p:nvPr/>
        </p:nvSpPr>
        <p:spPr>
          <a:xfrm>
            <a:off x="6838370" y="3261022"/>
            <a:ext cx="2252540" cy="369332"/>
          </a:xfrm>
          <a:prstGeom prst="rect">
            <a:avLst/>
          </a:prstGeom>
          <a:solidFill>
            <a:schemeClr val="accent5">
              <a:lumMod val="40000"/>
              <a:lumOff val="60000"/>
            </a:schemeClr>
          </a:solidFill>
        </p:spPr>
        <p:txBody>
          <a:bodyPr wrap="none">
            <a:spAutoFit/>
          </a:bodyPr>
          <a:lstStyle/>
          <a:p>
            <a:r>
              <a:rPr lang="en-US" dirty="0" err="1">
                <a:solidFill>
                  <a:srgbClr val="262626"/>
                </a:solidFill>
                <a:latin typeface="Andale Mono" panose="020B0509000000000004" pitchFamily="49" charset="0"/>
              </a:rPr>
              <a:t>discount_viewed</a:t>
            </a:r>
            <a:endParaRPr lang="en-US" dirty="0">
              <a:solidFill>
                <a:srgbClr val="262626"/>
              </a:solidFill>
              <a:latin typeface="Andale Mono" panose="020B0509000000000004" pitchFamily="49" charset="0"/>
            </a:endParaRPr>
          </a:p>
        </p:txBody>
      </p:sp>
      <p:sp>
        <p:nvSpPr>
          <p:cNvPr id="21" name="Rectangle 20">
            <a:extLst>
              <a:ext uri="{FF2B5EF4-FFF2-40B4-BE49-F238E27FC236}">
                <a16:creationId xmlns:a16="http://schemas.microsoft.com/office/drawing/2014/main" id="{FBD3F900-2137-A041-A8B3-997295A3F61D}"/>
              </a:ext>
            </a:extLst>
          </p:cNvPr>
          <p:cNvSpPr/>
          <p:nvPr/>
        </p:nvSpPr>
        <p:spPr>
          <a:xfrm>
            <a:off x="9277094" y="3261022"/>
            <a:ext cx="2666114" cy="369332"/>
          </a:xfrm>
          <a:prstGeom prst="rect">
            <a:avLst/>
          </a:prstGeom>
          <a:solidFill>
            <a:schemeClr val="accent5">
              <a:lumMod val="40000"/>
              <a:lumOff val="60000"/>
            </a:schemeClr>
          </a:solidFill>
        </p:spPr>
        <p:txBody>
          <a:bodyPr wrap="none">
            <a:spAutoFit/>
          </a:bodyPr>
          <a:lstStyle/>
          <a:p>
            <a:r>
              <a:rPr lang="en-US" dirty="0" err="1">
                <a:solidFill>
                  <a:srgbClr val="262626"/>
                </a:solidFill>
                <a:latin typeface="Andale Mono" panose="020B0509000000000004" pitchFamily="49" charset="0"/>
              </a:rPr>
              <a:t>discount_completed</a:t>
            </a:r>
            <a:endParaRPr lang="en-US" dirty="0"/>
          </a:p>
        </p:txBody>
      </p:sp>
      <p:sp>
        <p:nvSpPr>
          <p:cNvPr id="22" name="Rectangle 21">
            <a:extLst>
              <a:ext uri="{FF2B5EF4-FFF2-40B4-BE49-F238E27FC236}">
                <a16:creationId xmlns:a16="http://schemas.microsoft.com/office/drawing/2014/main" id="{BDD8B9E0-3FDC-CA41-AAAB-61EB69ECC3D9}"/>
              </a:ext>
            </a:extLst>
          </p:cNvPr>
          <p:cNvSpPr/>
          <p:nvPr/>
        </p:nvSpPr>
        <p:spPr>
          <a:xfrm>
            <a:off x="4209505" y="3863932"/>
            <a:ext cx="3217547" cy="369332"/>
          </a:xfrm>
          <a:prstGeom prst="rect">
            <a:avLst/>
          </a:prstGeom>
          <a:solidFill>
            <a:schemeClr val="accent5">
              <a:lumMod val="40000"/>
              <a:lumOff val="60000"/>
            </a:schemeClr>
          </a:solidFill>
        </p:spPr>
        <p:txBody>
          <a:bodyPr wrap="none">
            <a:spAutoFit/>
          </a:bodyPr>
          <a:lstStyle/>
          <a:p>
            <a:r>
              <a:rPr lang="en-US" dirty="0" err="1">
                <a:solidFill>
                  <a:srgbClr val="262626"/>
                </a:solidFill>
                <a:latin typeface="Andale Mono" panose="020B0509000000000004" pitchFamily="49" charset="0"/>
              </a:rPr>
              <a:t>informational_received</a:t>
            </a:r>
            <a:endParaRPr lang="en-US" dirty="0"/>
          </a:p>
        </p:txBody>
      </p:sp>
      <p:sp>
        <p:nvSpPr>
          <p:cNvPr id="23" name="Rectangle 22">
            <a:extLst>
              <a:ext uri="{FF2B5EF4-FFF2-40B4-BE49-F238E27FC236}">
                <a16:creationId xmlns:a16="http://schemas.microsoft.com/office/drawing/2014/main" id="{19D88A68-1526-3A47-BCD6-052859E7BE1B}"/>
              </a:ext>
            </a:extLst>
          </p:cNvPr>
          <p:cNvSpPr/>
          <p:nvPr/>
        </p:nvSpPr>
        <p:spPr>
          <a:xfrm>
            <a:off x="7688923" y="3863932"/>
            <a:ext cx="2941831" cy="369332"/>
          </a:xfrm>
          <a:prstGeom prst="rect">
            <a:avLst/>
          </a:prstGeom>
          <a:solidFill>
            <a:schemeClr val="accent5">
              <a:lumMod val="40000"/>
              <a:lumOff val="60000"/>
            </a:schemeClr>
          </a:solidFill>
        </p:spPr>
        <p:txBody>
          <a:bodyPr wrap="none">
            <a:spAutoFit/>
          </a:bodyPr>
          <a:lstStyle/>
          <a:p>
            <a:r>
              <a:rPr lang="en-US" dirty="0" err="1">
                <a:solidFill>
                  <a:srgbClr val="262626"/>
                </a:solidFill>
                <a:latin typeface="Andale Mono" panose="020B0509000000000004" pitchFamily="49" charset="0"/>
              </a:rPr>
              <a:t>informational_viewed</a:t>
            </a:r>
            <a:endParaRPr lang="en-US" dirty="0"/>
          </a:p>
        </p:txBody>
      </p:sp>
      <p:sp>
        <p:nvSpPr>
          <p:cNvPr id="24" name="Rectangle 23">
            <a:extLst>
              <a:ext uri="{FF2B5EF4-FFF2-40B4-BE49-F238E27FC236}">
                <a16:creationId xmlns:a16="http://schemas.microsoft.com/office/drawing/2014/main" id="{9190827E-998E-8D4C-A722-32EDB23A441E}"/>
              </a:ext>
            </a:extLst>
          </p:cNvPr>
          <p:cNvSpPr/>
          <p:nvPr/>
        </p:nvSpPr>
        <p:spPr>
          <a:xfrm>
            <a:off x="6764232" y="4882369"/>
            <a:ext cx="1563248" cy="369332"/>
          </a:xfrm>
          <a:prstGeom prst="rect">
            <a:avLst/>
          </a:prstGeom>
          <a:solidFill>
            <a:schemeClr val="accent1">
              <a:lumMod val="40000"/>
              <a:lumOff val="60000"/>
            </a:schemeClr>
          </a:solidFill>
        </p:spPr>
        <p:txBody>
          <a:bodyPr wrap="none">
            <a:spAutoFit/>
          </a:bodyPr>
          <a:lstStyle/>
          <a:p>
            <a:r>
              <a:rPr lang="en-US" dirty="0" err="1">
                <a:solidFill>
                  <a:srgbClr val="262626"/>
                </a:solidFill>
                <a:latin typeface="Andale Mono" panose="020B0509000000000004" pitchFamily="49" charset="0"/>
              </a:rPr>
              <a:t>total_bogo</a:t>
            </a:r>
            <a:endParaRPr lang="en-US" dirty="0"/>
          </a:p>
        </p:txBody>
      </p:sp>
      <p:sp>
        <p:nvSpPr>
          <p:cNvPr id="25" name="Rectangle 24">
            <a:extLst>
              <a:ext uri="{FF2B5EF4-FFF2-40B4-BE49-F238E27FC236}">
                <a16:creationId xmlns:a16="http://schemas.microsoft.com/office/drawing/2014/main" id="{66F5F8EF-DD4C-714C-B011-EAA0A6751F91}"/>
              </a:ext>
            </a:extLst>
          </p:cNvPr>
          <p:cNvSpPr/>
          <p:nvPr/>
        </p:nvSpPr>
        <p:spPr>
          <a:xfrm>
            <a:off x="8701433" y="4877358"/>
            <a:ext cx="2114681" cy="369332"/>
          </a:xfrm>
          <a:prstGeom prst="rect">
            <a:avLst/>
          </a:prstGeom>
          <a:solidFill>
            <a:schemeClr val="accent1">
              <a:lumMod val="40000"/>
              <a:lumOff val="60000"/>
            </a:schemeClr>
          </a:solidFill>
        </p:spPr>
        <p:txBody>
          <a:bodyPr wrap="none">
            <a:spAutoFit/>
          </a:bodyPr>
          <a:lstStyle/>
          <a:p>
            <a:r>
              <a:rPr lang="en-US" dirty="0" err="1">
                <a:solidFill>
                  <a:srgbClr val="262626"/>
                </a:solidFill>
                <a:latin typeface="Andale Mono" panose="020B0509000000000004" pitchFamily="49" charset="0"/>
              </a:rPr>
              <a:t>total_discount</a:t>
            </a:r>
            <a:endParaRPr lang="en-US" dirty="0"/>
          </a:p>
        </p:txBody>
      </p:sp>
      <p:sp>
        <p:nvSpPr>
          <p:cNvPr id="26" name="Rectangle 25">
            <a:extLst>
              <a:ext uri="{FF2B5EF4-FFF2-40B4-BE49-F238E27FC236}">
                <a16:creationId xmlns:a16="http://schemas.microsoft.com/office/drawing/2014/main" id="{DDFF291B-28F1-5745-A147-6C61F872E0F5}"/>
              </a:ext>
            </a:extLst>
          </p:cNvPr>
          <p:cNvSpPr/>
          <p:nvPr/>
        </p:nvSpPr>
        <p:spPr>
          <a:xfrm>
            <a:off x="2880460" y="5717982"/>
            <a:ext cx="1425390" cy="369332"/>
          </a:xfrm>
          <a:prstGeom prst="rect">
            <a:avLst/>
          </a:prstGeom>
          <a:solidFill>
            <a:srgbClr val="FFEC3A">
              <a:alpha val="46000"/>
            </a:srgbClr>
          </a:solidFill>
        </p:spPr>
        <p:txBody>
          <a:bodyPr wrap="none">
            <a:spAutoFit/>
          </a:bodyPr>
          <a:lstStyle/>
          <a:p>
            <a:r>
              <a:rPr lang="en-US" dirty="0" err="1">
                <a:solidFill>
                  <a:srgbClr val="262626"/>
                </a:solidFill>
                <a:latin typeface="Andale Mono" panose="020B0509000000000004" pitchFamily="49" charset="0"/>
              </a:rPr>
              <a:t>offers_rr</a:t>
            </a:r>
            <a:endParaRPr lang="en-US" dirty="0"/>
          </a:p>
        </p:txBody>
      </p:sp>
      <p:sp>
        <p:nvSpPr>
          <p:cNvPr id="27" name="Rectangle 26">
            <a:extLst>
              <a:ext uri="{FF2B5EF4-FFF2-40B4-BE49-F238E27FC236}">
                <a16:creationId xmlns:a16="http://schemas.microsoft.com/office/drawing/2014/main" id="{AD0FC84A-EA2A-5E44-8000-8C2043EFCE13}"/>
              </a:ext>
            </a:extLst>
          </p:cNvPr>
          <p:cNvSpPr/>
          <p:nvPr/>
        </p:nvSpPr>
        <p:spPr>
          <a:xfrm>
            <a:off x="4747274" y="5702726"/>
            <a:ext cx="1149674" cy="369332"/>
          </a:xfrm>
          <a:prstGeom prst="rect">
            <a:avLst/>
          </a:prstGeom>
          <a:solidFill>
            <a:srgbClr val="FFEC3A">
              <a:alpha val="46000"/>
            </a:srgbClr>
          </a:solidFill>
        </p:spPr>
        <p:txBody>
          <a:bodyPr wrap="none">
            <a:spAutoFit/>
          </a:bodyPr>
          <a:lstStyle/>
          <a:p>
            <a:r>
              <a:rPr lang="en-US" dirty="0" err="1">
                <a:solidFill>
                  <a:srgbClr val="262626"/>
                </a:solidFill>
                <a:latin typeface="Andale Mono" panose="020B0509000000000004" pitchFamily="49" charset="0"/>
              </a:rPr>
              <a:t>bogo_rr</a:t>
            </a:r>
            <a:endParaRPr lang="en-US" dirty="0"/>
          </a:p>
        </p:txBody>
      </p:sp>
      <p:sp>
        <p:nvSpPr>
          <p:cNvPr id="28" name="Rectangle 27">
            <a:extLst>
              <a:ext uri="{FF2B5EF4-FFF2-40B4-BE49-F238E27FC236}">
                <a16:creationId xmlns:a16="http://schemas.microsoft.com/office/drawing/2014/main" id="{2305E10A-D62B-CA4D-9E29-DF94E9977C6B}"/>
              </a:ext>
            </a:extLst>
          </p:cNvPr>
          <p:cNvSpPr/>
          <p:nvPr/>
        </p:nvSpPr>
        <p:spPr>
          <a:xfrm>
            <a:off x="6174919" y="5695283"/>
            <a:ext cx="1701107" cy="369332"/>
          </a:xfrm>
          <a:prstGeom prst="rect">
            <a:avLst/>
          </a:prstGeom>
          <a:solidFill>
            <a:srgbClr val="FFEC3A">
              <a:alpha val="46000"/>
            </a:srgbClr>
          </a:solidFill>
        </p:spPr>
        <p:txBody>
          <a:bodyPr wrap="none">
            <a:spAutoFit/>
          </a:bodyPr>
          <a:lstStyle/>
          <a:p>
            <a:r>
              <a:rPr lang="en-US" dirty="0" err="1">
                <a:solidFill>
                  <a:srgbClr val="262626"/>
                </a:solidFill>
                <a:latin typeface="Andale Mono" panose="020B0509000000000004" pitchFamily="49" charset="0"/>
              </a:rPr>
              <a:t>discount_rr</a:t>
            </a:r>
            <a:endParaRPr lang="en-US" dirty="0"/>
          </a:p>
        </p:txBody>
      </p:sp>
      <p:sp>
        <p:nvSpPr>
          <p:cNvPr id="29" name="Rectangle 28">
            <a:extLst>
              <a:ext uri="{FF2B5EF4-FFF2-40B4-BE49-F238E27FC236}">
                <a16:creationId xmlns:a16="http://schemas.microsoft.com/office/drawing/2014/main" id="{AD85178E-FC69-8447-906D-D07024D3E577}"/>
              </a:ext>
            </a:extLst>
          </p:cNvPr>
          <p:cNvSpPr/>
          <p:nvPr/>
        </p:nvSpPr>
        <p:spPr>
          <a:xfrm>
            <a:off x="8156485" y="5702726"/>
            <a:ext cx="2390398" cy="369332"/>
          </a:xfrm>
          <a:prstGeom prst="rect">
            <a:avLst/>
          </a:prstGeom>
          <a:solidFill>
            <a:srgbClr val="FFEC3A">
              <a:alpha val="46000"/>
            </a:srgbClr>
          </a:solidFill>
        </p:spPr>
        <p:txBody>
          <a:bodyPr wrap="none">
            <a:spAutoFit/>
          </a:bodyPr>
          <a:lstStyle/>
          <a:p>
            <a:r>
              <a:rPr lang="en-US" dirty="0" err="1">
                <a:solidFill>
                  <a:srgbClr val="262626"/>
                </a:solidFill>
                <a:latin typeface="Andale Mono" panose="020B0509000000000004" pitchFamily="49" charset="0"/>
              </a:rPr>
              <a:t>informational_rr</a:t>
            </a:r>
            <a:endParaRPr lang="en-US" dirty="0"/>
          </a:p>
        </p:txBody>
      </p:sp>
      <p:sp>
        <p:nvSpPr>
          <p:cNvPr id="30" name="Rectangle 29">
            <a:extLst>
              <a:ext uri="{FF2B5EF4-FFF2-40B4-BE49-F238E27FC236}">
                <a16:creationId xmlns:a16="http://schemas.microsoft.com/office/drawing/2014/main" id="{33A9CD68-066E-3B47-A066-D9208E5B6D4C}"/>
              </a:ext>
            </a:extLst>
          </p:cNvPr>
          <p:cNvSpPr/>
          <p:nvPr/>
        </p:nvSpPr>
        <p:spPr>
          <a:xfrm>
            <a:off x="2880460" y="6160417"/>
            <a:ext cx="1563248" cy="369332"/>
          </a:xfrm>
          <a:prstGeom prst="rect">
            <a:avLst/>
          </a:prstGeom>
          <a:solidFill>
            <a:srgbClr val="FFEC3A">
              <a:alpha val="46000"/>
            </a:srgbClr>
          </a:solidFill>
        </p:spPr>
        <p:txBody>
          <a:bodyPr wrap="none">
            <a:spAutoFit/>
          </a:bodyPr>
          <a:lstStyle/>
          <a:p>
            <a:r>
              <a:rPr lang="en-US" dirty="0" err="1">
                <a:solidFill>
                  <a:srgbClr val="262626"/>
                </a:solidFill>
                <a:latin typeface="Andale Mono" panose="020B0509000000000004" pitchFamily="49" charset="0"/>
              </a:rPr>
              <a:t>offers_cvr</a:t>
            </a:r>
            <a:endParaRPr lang="en-US" dirty="0"/>
          </a:p>
        </p:txBody>
      </p:sp>
      <p:sp>
        <p:nvSpPr>
          <p:cNvPr id="31" name="Rectangle 30">
            <a:extLst>
              <a:ext uri="{FF2B5EF4-FFF2-40B4-BE49-F238E27FC236}">
                <a16:creationId xmlns:a16="http://schemas.microsoft.com/office/drawing/2014/main" id="{458BE0E4-744D-DA48-BC24-506393D9CCED}"/>
              </a:ext>
            </a:extLst>
          </p:cNvPr>
          <p:cNvSpPr/>
          <p:nvPr/>
        </p:nvSpPr>
        <p:spPr>
          <a:xfrm>
            <a:off x="4890289" y="6160417"/>
            <a:ext cx="1287532" cy="369332"/>
          </a:xfrm>
          <a:prstGeom prst="rect">
            <a:avLst/>
          </a:prstGeom>
          <a:solidFill>
            <a:srgbClr val="FFEC3A">
              <a:alpha val="46000"/>
            </a:srgbClr>
          </a:solidFill>
        </p:spPr>
        <p:txBody>
          <a:bodyPr wrap="none">
            <a:spAutoFit/>
          </a:bodyPr>
          <a:lstStyle/>
          <a:p>
            <a:r>
              <a:rPr lang="en-US" dirty="0" err="1">
                <a:solidFill>
                  <a:srgbClr val="262626"/>
                </a:solidFill>
                <a:latin typeface="Andale Mono" panose="020B0509000000000004" pitchFamily="49" charset="0"/>
              </a:rPr>
              <a:t>bogo_cvr</a:t>
            </a:r>
            <a:endParaRPr lang="en-US" dirty="0"/>
          </a:p>
        </p:txBody>
      </p:sp>
      <p:sp>
        <p:nvSpPr>
          <p:cNvPr id="32" name="Rectangle 31">
            <a:extLst>
              <a:ext uri="{FF2B5EF4-FFF2-40B4-BE49-F238E27FC236}">
                <a16:creationId xmlns:a16="http://schemas.microsoft.com/office/drawing/2014/main" id="{FBAC4124-A47A-144D-AFAB-4B78CF3B5EC0}"/>
              </a:ext>
            </a:extLst>
          </p:cNvPr>
          <p:cNvSpPr/>
          <p:nvPr/>
        </p:nvSpPr>
        <p:spPr>
          <a:xfrm>
            <a:off x="6446025" y="6152104"/>
            <a:ext cx="1838965" cy="369332"/>
          </a:xfrm>
          <a:prstGeom prst="rect">
            <a:avLst/>
          </a:prstGeom>
          <a:solidFill>
            <a:srgbClr val="FFEC3A">
              <a:alpha val="46000"/>
            </a:srgbClr>
          </a:solidFill>
        </p:spPr>
        <p:txBody>
          <a:bodyPr wrap="none">
            <a:spAutoFit/>
          </a:bodyPr>
          <a:lstStyle/>
          <a:p>
            <a:r>
              <a:rPr lang="en-US" dirty="0" err="1">
                <a:solidFill>
                  <a:srgbClr val="262626"/>
                </a:solidFill>
                <a:latin typeface="Andale Mono" panose="020B0509000000000004" pitchFamily="49" charset="0"/>
              </a:rPr>
              <a:t>discount_cvr</a:t>
            </a:r>
            <a:endParaRPr lang="en-US" dirty="0"/>
          </a:p>
        </p:txBody>
      </p:sp>
    </p:spTree>
    <p:extLst>
      <p:ext uri="{BB962C8B-B14F-4D97-AF65-F5344CB8AC3E}">
        <p14:creationId xmlns:p14="http://schemas.microsoft.com/office/powerpoint/2010/main" val="1072774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7E5DD-7C88-F94E-85C7-8AE95FF2062C}"/>
              </a:ext>
            </a:extLst>
          </p:cNvPr>
          <p:cNvSpPr>
            <a:spLocks noGrp="1"/>
          </p:cNvSpPr>
          <p:nvPr>
            <p:ph type="title"/>
          </p:nvPr>
        </p:nvSpPr>
        <p:spPr>
          <a:xfrm>
            <a:off x="2048257" y="585216"/>
            <a:ext cx="4431792" cy="1499616"/>
          </a:xfrm>
        </p:spPr>
        <p:txBody>
          <a:bodyPr>
            <a:normAutofit/>
          </a:bodyPr>
          <a:lstStyle/>
          <a:p>
            <a:r>
              <a:rPr lang="en-US" dirty="0"/>
              <a:t>Explorative Data Analysis</a:t>
            </a:r>
          </a:p>
        </p:txBody>
      </p:sp>
      <p:sp>
        <p:nvSpPr>
          <p:cNvPr id="10" name="Content Placeholder 9">
            <a:extLst>
              <a:ext uri="{FF2B5EF4-FFF2-40B4-BE49-F238E27FC236}">
                <a16:creationId xmlns:a16="http://schemas.microsoft.com/office/drawing/2014/main" id="{BA28F7FC-68CB-464D-8280-623B1C58B2FF}"/>
              </a:ext>
            </a:extLst>
          </p:cNvPr>
          <p:cNvSpPr>
            <a:spLocks noGrp="1"/>
          </p:cNvSpPr>
          <p:nvPr>
            <p:ph idx="1"/>
          </p:nvPr>
        </p:nvSpPr>
        <p:spPr>
          <a:xfrm>
            <a:off x="2023670" y="2084831"/>
            <a:ext cx="6235907" cy="4773169"/>
          </a:xfrm>
        </p:spPr>
        <p:txBody>
          <a:bodyPr>
            <a:noAutofit/>
          </a:bodyPr>
          <a:lstStyle/>
          <a:p>
            <a:pPr>
              <a:spcAft>
                <a:spcPts val="1400"/>
              </a:spcAft>
            </a:pPr>
            <a:r>
              <a:rPr lang="en-US" sz="1800" dirty="0">
                <a:solidFill>
                  <a:srgbClr val="FF0000"/>
                </a:solidFill>
              </a:rPr>
              <a:t>Average Starbucks Rewards App Customer:</a:t>
            </a:r>
          </a:p>
          <a:p>
            <a:pPr lvl="1">
              <a:buFont typeface="Courier New" panose="02070309020205020404" pitchFamily="49" charset="0"/>
              <a:buChar char="o"/>
            </a:pPr>
            <a:r>
              <a:rPr lang="en-US" dirty="0"/>
              <a:t> middle-aged (median - 55 years) </a:t>
            </a:r>
          </a:p>
          <a:p>
            <a:pPr lvl="1">
              <a:buFont typeface="Courier New" panose="02070309020205020404" pitchFamily="49" charset="0"/>
              <a:buChar char="o"/>
            </a:pPr>
            <a:r>
              <a:rPr lang="en-US" dirty="0"/>
              <a:t> $64000 income</a:t>
            </a:r>
          </a:p>
          <a:p>
            <a:pPr lvl="1">
              <a:buFont typeface="Courier New" panose="02070309020205020404" pitchFamily="49" charset="0"/>
              <a:buChar char="o"/>
            </a:pPr>
            <a:r>
              <a:rPr lang="en-US" dirty="0"/>
              <a:t> spent $104.44 in total</a:t>
            </a:r>
          </a:p>
          <a:p>
            <a:pPr lvl="1">
              <a:buFont typeface="Courier New" panose="02070309020205020404" pitchFamily="49" charset="0"/>
              <a:buChar char="o"/>
            </a:pPr>
            <a:r>
              <a:rPr lang="en-US" dirty="0"/>
              <a:t> got $5.6 rewarded</a:t>
            </a:r>
          </a:p>
          <a:p>
            <a:pPr lvl="1">
              <a:buFont typeface="Courier New" panose="02070309020205020404" pitchFamily="49" charset="0"/>
              <a:buChar char="o"/>
            </a:pPr>
            <a:r>
              <a:rPr lang="en-US" dirty="0"/>
              <a:t> made 8 transactions spending $13.34 per order</a:t>
            </a:r>
          </a:p>
          <a:p>
            <a:pPr lvl="1">
              <a:buFont typeface="Courier New" panose="02070309020205020404" pitchFamily="49" charset="0"/>
              <a:buChar char="o"/>
            </a:pPr>
            <a:r>
              <a:rPr lang="en-US" dirty="0"/>
              <a:t> received 4-5 offers, viewed 3 offers, completed 1 offer</a:t>
            </a:r>
          </a:p>
          <a:p>
            <a:pPr>
              <a:buFont typeface="Courier New" panose="02070309020205020404" pitchFamily="49" charset="0"/>
              <a:buChar char="o"/>
            </a:pPr>
            <a:endParaRPr lang="en-US" sz="1800" dirty="0"/>
          </a:p>
          <a:p>
            <a:r>
              <a:rPr lang="en-US" sz="1800" dirty="0">
                <a:solidFill>
                  <a:srgbClr val="FF0000"/>
                </a:solidFill>
              </a:rPr>
              <a:t>Metrics</a:t>
            </a:r>
            <a:r>
              <a:rPr lang="en-US" sz="1800" dirty="0"/>
              <a:t>:</a:t>
            </a:r>
          </a:p>
          <a:p>
            <a:r>
              <a:rPr lang="en-US" sz="1800" dirty="0"/>
              <a:t>Response Rate (RR) - 73% of offers received</a:t>
            </a:r>
          </a:p>
          <a:p>
            <a:r>
              <a:rPr lang="en-US" sz="1800" dirty="0"/>
              <a:t>Conversion Rate (CVR) - 34% of offers viewed</a:t>
            </a:r>
          </a:p>
          <a:p>
            <a:endParaRPr lang="en-US" sz="1800" dirty="0"/>
          </a:p>
          <a:p>
            <a:endParaRPr lang="en-US" sz="1800" dirty="0"/>
          </a:p>
        </p:txBody>
      </p:sp>
      <p:pic>
        <p:nvPicPr>
          <p:cNvPr id="14" name="Graphic 13" descr="CRM Customer Insights App">
            <a:extLst>
              <a:ext uri="{FF2B5EF4-FFF2-40B4-BE49-F238E27FC236}">
                <a16:creationId xmlns:a16="http://schemas.microsoft.com/office/drawing/2014/main" id="{067D2657-304D-4C1D-AC11-02C5EAFF8A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20128" y="701039"/>
            <a:ext cx="5455921" cy="5455921"/>
          </a:xfrm>
          <a:prstGeom prst="rect">
            <a:avLst/>
          </a:prstGeom>
        </p:spPr>
      </p:pic>
      <p:pic>
        <p:nvPicPr>
          <p:cNvPr id="8" name="Content Placeholder 3" descr="A picture containing light, umbrella, white, man&#10;&#10;Description automatically generated">
            <a:extLst>
              <a:ext uri="{FF2B5EF4-FFF2-40B4-BE49-F238E27FC236}">
                <a16:creationId xmlns:a16="http://schemas.microsoft.com/office/drawing/2014/main" id="{3CBEE486-9309-6841-9251-8D0F615ACF8E}"/>
              </a:ext>
            </a:extLst>
          </p:cNvPr>
          <p:cNvPicPr>
            <a:picLocks noChangeAspect="1"/>
          </p:cNvPicPr>
          <p:nvPr/>
        </p:nvPicPr>
        <p:blipFill rotWithShape="1">
          <a:blip r:embed="rId4"/>
          <a:srcRect l="8170" r="66333" b="1"/>
          <a:stretch/>
        </p:blipFill>
        <p:spPr>
          <a:xfrm rot="5400000">
            <a:off x="-2916937" y="2916937"/>
            <a:ext cx="6858000" cy="1024127"/>
          </a:xfrm>
          <a:prstGeom prst="rect">
            <a:avLst/>
          </a:prstGeom>
        </p:spPr>
      </p:pic>
    </p:spTree>
    <p:extLst>
      <p:ext uri="{BB962C8B-B14F-4D97-AF65-F5344CB8AC3E}">
        <p14:creationId xmlns:p14="http://schemas.microsoft.com/office/powerpoint/2010/main" val="4186240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7E5DD-7C88-F94E-85C7-8AE95FF2062C}"/>
              </a:ext>
            </a:extLst>
          </p:cNvPr>
          <p:cNvSpPr>
            <a:spLocks noGrp="1"/>
          </p:cNvSpPr>
          <p:nvPr>
            <p:ph type="title"/>
          </p:nvPr>
        </p:nvSpPr>
        <p:spPr>
          <a:xfrm>
            <a:off x="2011680" y="585216"/>
            <a:ext cx="9720072" cy="1499616"/>
          </a:xfrm>
        </p:spPr>
        <p:txBody>
          <a:bodyPr/>
          <a:lstStyle/>
          <a:p>
            <a:r>
              <a:rPr lang="en-US" dirty="0"/>
              <a:t>Explorative Data Analysis</a:t>
            </a:r>
          </a:p>
        </p:txBody>
      </p:sp>
      <p:pic>
        <p:nvPicPr>
          <p:cNvPr id="5" name="Content Placeholder 4" descr="A screenshot of a cell phone&#10;&#10;Description automatically generated">
            <a:extLst>
              <a:ext uri="{FF2B5EF4-FFF2-40B4-BE49-F238E27FC236}">
                <a16:creationId xmlns:a16="http://schemas.microsoft.com/office/drawing/2014/main" id="{5170CB6A-1408-1344-A6CD-E3E76E301518}"/>
              </a:ext>
            </a:extLst>
          </p:cNvPr>
          <p:cNvPicPr>
            <a:picLocks noGrp="1" noChangeAspect="1"/>
          </p:cNvPicPr>
          <p:nvPr>
            <p:ph idx="1"/>
          </p:nvPr>
        </p:nvPicPr>
        <p:blipFill>
          <a:blip r:embed="rId2"/>
          <a:stretch>
            <a:fillRect/>
          </a:stretch>
        </p:blipFill>
        <p:spPr>
          <a:xfrm>
            <a:off x="2067864" y="2286000"/>
            <a:ext cx="5383888" cy="4022725"/>
          </a:xfrm>
        </p:spPr>
      </p:pic>
      <p:sp>
        <p:nvSpPr>
          <p:cNvPr id="6" name="Rectangle 5">
            <a:extLst>
              <a:ext uri="{FF2B5EF4-FFF2-40B4-BE49-F238E27FC236}">
                <a16:creationId xmlns:a16="http://schemas.microsoft.com/office/drawing/2014/main" id="{CFBC4D6B-0C4E-4642-B1E9-4DD0957E7F64}"/>
              </a:ext>
            </a:extLst>
          </p:cNvPr>
          <p:cNvSpPr/>
          <p:nvPr/>
        </p:nvSpPr>
        <p:spPr>
          <a:xfrm>
            <a:off x="3968098" y="1932011"/>
            <a:ext cx="2007281" cy="369332"/>
          </a:xfrm>
          <a:prstGeom prst="rect">
            <a:avLst/>
          </a:prstGeom>
        </p:spPr>
        <p:txBody>
          <a:bodyPr wrap="none">
            <a:spAutoFit/>
          </a:bodyPr>
          <a:lstStyle/>
          <a:p>
            <a:pPr lvl="0"/>
            <a:r>
              <a:rPr lang="en-US" dirty="0"/>
              <a:t>Correlation Matrix: </a:t>
            </a:r>
          </a:p>
        </p:txBody>
      </p:sp>
      <p:sp>
        <p:nvSpPr>
          <p:cNvPr id="7" name="Rectangle 6">
            <a:extLst>
              <a:ext uri="{FF2B5EF4-FFF2-40B4-BE49-F238E27FC236}">
                <a16:creationId xmlns:a16="http://schemas.microsoft.com/office/drawing/2014/main" id="{1C552FFA-1A6A-0B4B-B279-520D7C096CE0}"/>
              </a:ext>
            </a:extLst>
          </p:cNvPr>
          <p:cNvSpPr/>
          <p:nvPr/>
        </p:nvSpPr>
        <p:spPr>
          <a:xfrm>
            <a:off x="8050458" y="2301343"/>
            <a:ext cx="3825086" cy="923330"/>
          </a:xfrm>
          <a:prstGeom prst="rect">
            <a:avLst/>
          </a:prstGeom>
        </p:spPr>
        <p:txBody>
          <a:bodyPr wrap="none">
            <a:spAutoFit/>
          </a:bodyPr>
          <a:lstStyle/>
          <a:p>
            <a:pPr lvl="0"/>
            <a:r>
              <a:rPr lang="en-US" dirty="0"/>
              <a:t>Not demographics, </a:t>
            </a:r>
          </a:p>
          <a:p>
            <a:pPr lvl="0"/>
            <a:r>
              <a:rPr lang="en-US" dirty="0"/>
              <a:t>but </a:t>
            </a:r>
            <a:r>
              <a:rPr lang="en-US" dirty="0">
                <a:solidFill>
                  <a:schemeClr val="accent1">
                    <a:lumMod val="75000"/>
                  </a:schemeClr>
                </a:solidFill>
              </a:rPr>
              <a:t>spending habits </a:t>
            </a:r>
            <a:r>
              <a:rPr lang="en-US" dirty="0"/>
              <a:t>correlate more with</a:t>
            </a:r>
          </a:p>
          <a:p>
            <a:pPr lvl="0"/>
            <a:r>
              <a:rPr lang="en-US" dirty="0">
                <a:solidFill>
                  <a:srgbClr val="FF0000"/>
                </a:solidFill>
              </a:rPr>
              <a:t>Conversion Rates</a:t>
            </a:r>
            <a:r>
              <a:rPr lang="en-US" dirty="0"/>
              <a:t>.</a:t>
            </a:r>
          </a:p>
        </p:txBody>
      </p:sp>
      <p:pic>
        <p:nvPicPr>
          <p:cNvPr id="8" name="Content Placeholder 3" descr="A picture containing light, umbrella, white, man&#10;&#10;Description automatically generated">
            <a:extLst>
              <a:ext uri="{FF2B5EF4-FFF2-40B4-BE49-F238E27FC236}">
                <a16:creationId xmlns:a16="http://schemas.microsoft.com/office/drawing/2014/main" id="{3CBEE486-9309-6841-9251-8D0F615ACF8E}"/>
              </a:ext>
            </a:extLst>
          </p:cNvPr>
          <p:cNvPicPr>
            <a:picLocks noChangeAspect="1"/>
          </p:cNvPicPr>
          <p:nvPr/>
        </p:nvPicPr>
        <p:blipFill rotWithShape="1">
          <a:blip r:embed="rId3"/>
          <a:srcRect l="8170" r="66333" b="1"/>
          <a:stretch/>
        </p:blipFill>
        <p:spPr>
          <a:xfrm rot="5400000">
            <a:off x="-2916937" y="2916937"/>
            <a:ext cx="6858000" cy="1024127"/>
          </a:xfrm>
          <a:prstGeom prst="rect">
            <a:avLst/>
          </a:prstGeom>
        </p:spPr>
      </p:pic>
    </p:spTree>
    <p:extLst>
      <p:ext uri="{BB962C8B-B14F-4D97-AF65-F5344CB8AC3E}">
        <p14:creationId xmlns:p14="http://schemas.microsoft.com/office/powerpoint/2010/main" val="20845469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28</TotalTime>
  <Words>759</Words>
  <Application>Microsoft Macintosh PowerPoint</Application>
  <PresentationFormat>Widescreen</PresentationFormat>
  <Paragraphs>131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Andale Mono</vt:lpstr>
      <vt:lpstr>Arial</vt:lpstr>
      <vt:lpstr>Courier New</vt:lpstr>
      <vt:lpstr>Tw Cen MT</vt:lpstr>
      <vt:lpstr>Tw Cen MT Condensed</vt:lpstr>
      <vt:lpstr>Wingdings 3</vt:lpstr>
      <vt:lpstr>Integral</vt:lpstr>
      <vt:lpstr>Target Audience  for Direct Marketing  in Starbucks Rewards Mobile App</vt:lpstr>
      <vt:lpstr>Contents</vt:lpstr>
      <vt:lpstr>Problem Statement</vt:lpstr>
      <vt:lpstr>Dataset Overview</vt:lpstr>
      <vt:lpstr>Data Cleaning </vt:lpstr>
      <vt:lpstr>Data Cleaning Results </vt:lpstr>
      <vt:lpstr>Feature Engineering</vt:lpstr>
      <vt:lpstr>Explorative Data Analysis</vt:lpstr>
      <vt:lpstr>Explorative Data Analysis</vt:lpstr>
      <vt:lpstr>Data Pre-processing</vt:lpstr>
      <vt:lpstr>Modelling</vt:lpstr>
      <vt:lpstr>Modelling Results</vt:lpstr>
      <vt:lpstr>Business CASE Conclusion</vt:lpstr>
      <vt:lpstr>TECHNICAL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Target Audience  for Direct Marketing  in Starbucks Rewards Mobile App</dc:title>
  <dc:creator>Katerina Bosko</dc:creator>
  <cp:lastModifiedBy>Katerina Bosko</cp:lastModifiedBy>
  <cp:revision>10</cp:revision>
  <dcterms:created xsi:type="dcterms:W3CDTF">2020-04-20T22:35:12Z</dcterms:created>
  <dcterms:modified xsi:type="dcterms:W3CDTF">2020-04-20T23:08:18Z</dcterms:modified>
</cp:coreProperties>
</file>