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2" r:id="rId3"/>
    <p:sldId id="290" r:id="rId4"/>
    <p:sldId id="312" r:id="rId5"/>
    <p:sldId id="337" r:id="rId6"/>
    <p:sldId id="346" r:id="rId7"/>
    <p:sldId id="352" r:id="rId8"/>
    <p:sldId id="338" r:id="rId9"/>
    <p:sldId id="345" r:id="rId10"/>
    <p:sldId id="333" r:id="rId11"/>
    <p:sldId id="344" r:id="rId12"/>
    <p:sldId id="340" r:id="rId13"/>
    <p:sldId id="350" r:id="rId14"/>
    <p:sldId id="348" r:id="rId15"/>
    <p:sldId id="349" r:id="rId16"/>
    <p:sldId id="351" r:id="rId17"/>
    <p:sldId id="336" r:id="rId18"/>
    <p:sldId id="341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FF66"/>
    <a:srgbClr val="FFE599"/>
    <a:srgbClr val="D9D9D9"/>
    <a:srgbClr val="2F5597"/>
    <a:srgbClr val="DED4B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99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F81CB-50BD-4851-AA8D-394F2682B37C}" type="datetimeFigureOut">
              <a:rPr lang="it-IT" smtClean="0"/>
              <a:t>14/10/2014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132DB-F3F2-463F-A9BA-BF60BBE842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06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74" y="-468922"/>
            <a:ext cx="12473349" cy="7795844"/>
          </a:xfrm>
          <a:prstGeom prst="rect">
            <a:avLst/>
          </a:prstGeom>
        </p:spPr>
      </p:pic>
      <p:sp>
        <p:nvSpPr>
          <p:cNvPr id="4" name="Flowchart: Manual Input 4"/>
          <p:cNvSpPr>
            <a:spLocks/>
          </p:cNvSpPr>
          <p:nvPr userDrawn="1"/>
        </p:nvSpPr>
        <p:spPr bwMode="auto">
          <a:xfrm>
            <a:off x="-306888" y="567470"/>
            <a:ext cx="12774460" cy="4024294"/>
          </a:xfrm>
          <a:prstGeom prst="flowChartManualInput">
            <a:avLst/>
          </a:prstGeom>
          <a:solidFill>
            <a:srgbClr val="FFE599">
              <a:alpha val="5019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Flowchart: Manual Input 5"/>
          <p:cNvSpPr>
            <a:spLocks/>
          </p:cNvSpPr>
          <p:nvPr userDrawn="1"/>
        </p:nvSpPr>
        <p:spPr bwMode="auto">
          <a:xfrm rot="154087">
            <a:off x="-132250" y="2663990"/>
            <a:ext cx="12750988" cy="3636277"/>
          </a:xfrm>
          <a:prstGeom prst="flowChartManualInput">
            <a:avLst/>
          </a:prstGeom>
          <a:solidFill>
            <a:srgbClr val="FFE599">
              <a:alpha val="4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Flowchart: Manual Input 1"/>
          <p:cNvSpPr>
            <a:spLocks/>
          </p:cNvSpPr>
          <p:nvPr userDrawn="1"/>
        </p:nvSpPr>
        <p:spPr bwMode="auto">
          <a:xfrm rot="10800000">
            <a:off x="-248668" y="1997046"/>
            <a:ext cx="12750988" cy="3625191"/>
          </a:xfrm>
          <a:prstGeom prst="flowChartManualInpu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2340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396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804508"/>
            <a:ext cx="91440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 err="1" smtClean="0"/>
              <a:t>Authors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253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90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63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/>
          <p:cNvSpPr/>
          <p:nvPr userDrawn="1"/>
        </p:nvSpPr>
        <p:spPr>
          <a:xfrm rot="10800000">
            <a:off x="-2707327" y="2640011"/>
            <a:ext cx="19104349" cy="2819401"/>
          </a:xfrm>
          <a:prstGeom prst="flowChartManualIn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895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6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1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99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38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826199A-E740-4158-955A-4E94179F1E6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9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72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199A-E740-4158-955A-4E94179F1E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17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KLINK </a:t>
            </a:r>
            <a:r>
              <a:rPr lang="it-IT" dirty="0" err="1" smtClean="0">
                <a:latin typeface="+mn-lt"/>
              </a:rPr>
              <a:t>Pilot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Delivery Team </a:t>
            </a:r>
            <a:r>
              <a:rPr lang="it-IT" dirty="0"/>
              <a:t>U</a:t>
            </a:r>
            <a:r>
              <a:rPr lang="it-IT" dirty="0" smtClean="0"/>
              <a:t>pdate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981" y="3873500"/>
            <a:ext cx="10407721" cy="2103776"/>
          </a:xfrm>
        </p:spPr>
        <p:txBody>
          <a:bodyPr>
            <a:normAutofit fontScale="92500" lnSpcReduction="10000"/>
          </a:bodyPr>
          <a:lstStyle/>
          <a:p>
            <a:endParaRPr lang="it-IT" dirty="0" smtClean="0"/>
          </a:p>
          <a:p>
            <a:r>
              <a:rPr lang="it-IT" u="sng" dirty="0" smtClean="0"/>
              <a:t>Diego Bernini</a:t>
            </a:r>
            <a:r>
              <a:rPr lang="it-IT" dirty="0" smtClean="0"/>
              <a:t>, Emanuele Panzeri, Alessio </a:t>
            </a:r>
            <a:r>
              <a:rPr lang="it-IT" dirty="0" err="1" smtClean="0"/>
              <a:t>Vertemati</a:t>
            </a:r>
            <a:endParaRPr lang="it-IT" dirty="0" smtClean="0"/>
          </a:p>
          <a:p>
            <a:r>
              <a:rPr lang="it-IT" dirty="0" smtClean="0"/>
              <a:t>{</a:t>
            </a:r>
            <a:r>
              <a:rPr lang="it-IT" dirty="0" err="1" smtClean="0"/>
              <a:t>d.bernini</a:t>
            </a:r>
            <a:r>
              <a:rPr lang="it-IT" dirty="0" smtClean="0"/>
              <a:t>, </a:t>
            </a:r>
            <a:r>
              <a:rPr lang="it-IT" dirty="0" err="1" smtClean="0"/>
              <a:t>e.panzeri</a:t>
            </a:r>
            <a:r>
              <a:rPr lang="it-IT" dirty="0" smtClean="0"/>
              <a:t>, </a:t>
            </a:r>
            <a:r>
              <a:rPr lang="it-IT" dirty="0" err="1" smtClean="0"/>
              <a:t>a.vertemati</a:t>
            </a:r>
            <a:r>
              <a:rPr lang="it-IT" dirty="0" smtClean="0"/>
              <a:t>}@sirisacademic.com</a:t>
            </a:r>
          </a:p>
          <a:p>
            <a:endParaRPr lang="it-IT" dirty="0"/>
          </a:p>
          <a:p>
            <a:r>
              <a:rPr lang="it-IT" b="1" dirty="0" err="1" smtClean="0">
                <a:solidFill>
                  <a:schemeClr val="bg1"/>
                </a:solidFill>
              </a:rPr>
              <a:t>October</a:t>
            </a:r>
            <a:r>
              <a:rPr lang="it-IT" b="1" dirty="0" smtClean="0">
                <a:solidFill>
                  <a:schemeClr val="bg1"/>
                </a:solidFill>
              </a:rPr>
              <a:t> 15th, </a:t>
            </a:r>
            <a:r>
              <a:rPr lang="it-IT" b="1" dirty="0" err="1" smtClean="0">
                <a:solidFill>
                  <a:schemeClr val="bg1"/>
                </a:solidFill>
              </a:rPr>
              <a:t>Barcelona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Delivery </a:t>
            </a:r>
            <a:r>
              <a:rPr lang="en-US" sz="5400" dirty="0"/>
              <a:t>T</a:t>
            </a:r>
            <a:r>
              <a:rPr lang="en-US" sz="5400" dirty="0" smtClean="0"/>
              <a:t>eam Methodology</a:t>
            </a:r>
            <a:endParaRPr lang="it-IT" sz="4400" b="0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Methodological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: </a:t>
            </a:r>
            <a:r>
              <a:rPr lang="it-IT" dirty="0" err="1" smtClean="0"/>
              <a:t>overall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SCRUM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i="1" dirty="0" err="1" smtClean="0"/>
              <a:t>guideline</a:t>
            </a:r>
            <a:r>
              <a:rPr lang="it-IT" dirty="0" smtClean="0"/>
              <a:t> for the software </a:t>
            </a:r>
            <a:r>
              <a:rPr lang="it-IT" dirty="0" err="1" smtClean="0"/>
              <a:t>development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  <a:p>
            <a:endParaRPr lang="it-IT" dirty="0"/>
          </a:p>
          <a:p>
            <a:r>
              <a:rPr lang="en-US" dirty="0"/>
              <a:t>Daily (hopefully) brief meetings among the </a:t>
            </a:r>
            <a:r>
              <a:rPr lang="en-US" dirty="0" smtClean="0"/>
              <a:t>Delivery </a:t>
            </a:r>
            <a:r>
              <a:rPr lang="en-US" dirty="0"/>
              <a:t>Team members (may be 10’-30’ each) for ensuring strong </a:t>
            </a:r>
            <a:r>
              <a:rPr lang="en-US" dirty="0" smtClean="0"/>
              <a:t>alignment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week Diego will provide information about the status of the KLINK Delivery Team </a:t>
            </a:r>
            <a:r>
              <a:rPr lang="en-US" dirty="0" smtClean="0"/>
              <a:t>activities </a:t>
            </a:r>
            <a:r>
              <a:rPr lang="en-US" dirty="0"/>
              <a:t>to </a:t>
            </a:r>
            <a:r>
              <a:rPr lang="en-US" dirty="0" err="1"/>
              <a:t>Gianluca</a:t>
            </a:r>
            <a:r>
              <a:rPr lang="en-US" dirty="0"/>
              <a:t> (and eventually Bernardo too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Suggested way: weekly Skype Calls</a:t>
            </a:r>
            <a:endParaRPr lang="en-US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6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Methodological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: </a:t>
            </a:r>
            <a:r>
              <a:rPr lang="it-IT" dirty="0" err="1" smtClean="0"/>
              <a:t>documentation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Technical </a:t>
            </a:r>
            <a:r>
              <a:rPr lang="it-IT" dirty="0" err="1"/>
              <a:t>documentation</a:t>
            </a:r>
            <a:r>
              <a:rPr lang="it-IT" dirty="0"/>
              <a:t>: IEEE </a:t>
            </a:r>
            <a:r>
              <a:rPr lang="it-IT" dirty="0" smtClean="0"/>
              <a:t>standard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 err="1" smtClean="0"/>
              <a:t>guideline</a:t>
            </a:r>
            <a:r>
              <a:rPr lang="it-IT" dirty="0" smtClean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possible</a:t>
            </a:r>
            <a:endParaRPr lang="it-IT" dirty="0"/>
          </a:p>
          <a:p>
            <a:pPr lvl="1"/>
            <a:r>
              <a:rPr lang="it-IT" dirty="0"/>
              <a:t>Delivery Planning: IEEE </a:t>
            </a:r>
            <a:r>
              <a:rPr lang="it-IT" dirty="0" err="1"/>
              <a:t>Std</a:t>
            </a:r>
            <a:r>
              <a:rPr lang="it-IT" dirty="0"/>
              <a:t> 1058-1998, "Software Project Management Plan (SPMP)"</a:t>
            </a:r>
          </a:p>
          <a:p>
            <a:pPr lvl="1"/>
            <a:r>
              <a:rPr lang="it-IT" dirty="0" err="1"/>
              <a:t>Requirements</a:t>
            </a:r>
            <a:r>
              <a:rPr lang="it-IT" dirty="0"/>
              <a:t> </a:t>
            </a:r>
            <a:r>
              <a:rPr lang="it-IT" dirty="0" err="1"/>
              <a:t>Specification</a:t>
            </a:r>
            <a:r>
              <a:rPr lang="it-IT" dirty="0"/>
              <a:t>: IEEE </a:t>
            </a:r>
            <a:r>
              <a:rPr lang="it-IT" dirty="0" err="1"/>
              <a:t>Std</a:t>
            </a:r>
            <a:r>
              <a:rPr lang="it-IT" dirty="0"/>
              <a:t> 830-1998, </a:t>
            </a:r>
            <a:r>
              <a:rPr lang="it-IT" dirty="0" smtClean="0"/>
              <a:t>"</a:t>
            </a:r>
            <a:r>
              <a:rPr lang="it-IT" dirty="0"/>
              <a:t>Software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r>
              <a:rPr lang="it-IT" dirty="0" err="1"/>
              <a:t>Specification</a:t>
            </a:r>
            <a:r>
              <a:rPr lang="it-IT" dirty="0"/>
              <a:t> (SRS)"</a:t>
            </a:r>
          </a:p>
          <a:p>
            <a:pPr lvl="1"/>
            <a:r>
              <a:rPr lang="it-IT" dirty="0"/>
              <a:t>Architecture and design: IEEE </a:t>
            </a:r>
            <a:r>
              <a:rPr lang="it-IT" dirty="0" err="1"/>
              <a:t>Std</a:t>
            </a:r>
            <a:r>
              <a:rPr lang="it-IT" dirty="0"/>
              <a:t> 1016-2009 +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architectural</a:t>
            </a:r>
            <a:r>
              <a:rPr lang="it-IT" dirty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(Bernini &amp; </a:t>
            </a:r>
            <a:r>
              <a:rPr lang="it-IT" dirty="0" err="1" smtClean="0"/>
              <a:t>Tisato</a:t>
            </a:r>
            <a:r>
              <a:rPr lang="it-IT" dirty="0" smtClean="0"/>
              <a:t>)</a:t>
            </a:r>
            <a:endParaRPr lang="it-IT" dirty="0"/>
          </a:p>
          <a:p>
            <a:pPr lvl="1"/>
            <a:r>
              <a:rPr lang="it-IT" dirty="0" err="1"/>
              <a:t>Verification</a:t>
            </a:r>
            <a:r>
              <a:rPr lang="it-IT" dirty="0"/>
              <a:t> and </a:t>
            </a:r>
            <a:r>
              <a:rPr lang="it-IT" dirty="0" err="1" smtClean="0"/>
              <a:t>Validation</a:t>
            </a:r>
            <a:r>
              <a:rPr lang="it-IT" dirty="0"/>
              <a:t>: IEEE </a:t>
            </a:r>
            <a:r>
              <a:rPr lang="it-IT" dirty="0" err="1"/>
              <a:t>Std</a:t>
            </a:r>
            <a:r>
              <a:rPr lang="it-IT" dirty="0"/>
              <a:t> 1012-2012</a:t>
            </a:r>
          </a:p>
          <a:p>
            <a:endParaRPr lang="it-IT" dirty="0"/>
          </a:p>
          <a:p>
            <a:r>
              <a:rPr lang="it-IT" dirty="0" smtClean="0"/>
              <a:t>Google Drive for collaborative </a:t>
            </a:r>
            <a:r>
              <a:rPr lang="it-IT" dirty="0" err="1" smtClean="0"/>
              <a:t>access</a:t>
            </a:r>
            <a:r>
              <a:rPr lang="it-IT" dirty="0" smtClean="0"/>
              <a:t> and </a:t>
            </a:r>
            <a:r>
              <a:rPr lang="it-IT" dirty="0" err="1" smtClean="0"/>
              <a:t>writing</a:t>
            </a:r>
            <a:r>
              <a:rPr lang="it-IT" dirty="0" smtClean="0"/>
              <a:t> of </a:t>
            </a:r>
            <a:r>
              <a:rPr lang="it-IT" dirty="0" err="1" smtClean="0"/>
              <a:t>documents</a:t>
            </a:r>
            <a:endParaRPr lang="it-IT" dirty="0" smtClean="0"/>
          </a:p>
          <a:p>
            <a:pPr lvl="1"/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to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shared</a:t>
            </a:r>
            <a:r>
              <a:rPr lang="it-IT" dirty="0" smtClean="0"/>
              <a:t> folder</a:t>
            </a:r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Methodological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 smtClean="0"/>
              <a:t>: </a:t>
            </a:r>
            <a:r>
              <a:rPr lang="it-IT" dirty="0" err="1" smtClean="0"/>
              <a:t>development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GIT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control over </a:t>
            </a:r>
            <a:r>
              <a:rPr lang="it-IT" dirty="0" smtClean="0"/>
              <a:t>a </a:t>
            </a:r>
            <a:r>
              <a:rPr lang="it-IT" dirty="0" err="1" smtClean="0"/>
              <a:t>dedicated</a:t>
            </a:r>
            <a:r>
              <a:rPr lang="it-IT" dirty="0" smtClean="0"/>
              <a:t> SIRIS </a:t>
            </a:r>
            <a:r>
              <a:rPr lang="it-IT" dirty="0"/>
              <a:t>server (</a:t>
            </a:r>
            <a:r>
              <a:rPr lang="it-IT" dirty="0" err="1"/>
              <a:t>Hetzner</a:t>
            </a:r>
            <a:r>
              <a:rPr lang="it-IT" dirty="0"/>
              <a:t> EX40)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Exploiting Virtual Machines on the Cloud </a:t>
            </a:r>
            <a:r>
              <a:rPr lang="en-US" dirty="0"/>
              <a:t>for </a:t>
            </a:r>
            <a:r>
              <a:rPr lang="en-US" dirty="0" smtClean="0"/>
              <a:t>emulating </a:t>
            </a:r>
            <a:r>
              <a:rPr lang="en-US" dirty="0" smtClean="0"/>
              <a:t>the target production </a:t>
            </a:r>
            <a:r>
              <a:rPr lang="en-US" dirty="0" smtClean="0"/>
              <a:t>environments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ontinuous </a:t>
            </a:r>
            <a:r>
              <a:rPr lang="en-US" dirty="0"/>
              <a:t>testing and </a:t>
            </a:r>
            <a:r>
              <a:rPr lang="en-US" dirty="0" smtClean="0"/>
              <a:t>deployment over these Virtual Machines</a:t>
            </a:r>
          </a:p>
          <a:p>
            <a:endParaRPr lang="en-US" dirty="0"/>
          </a:p>
          <a:p>
            <a:r>
              <a:rPr lang="en-US" dirty="0" smtClean="0"/>
              <a:t>Creation </a:t>
            </a:r>
            <a:r>
              <a:rPr lang="en-US" dirty="0"/>
              <a:t>of </a:t>
            </a:r>
            <a:r>
              <a:rPr lang="en-US" dirty="0" smtClean="0"/>
              <a:t>proper questionnaires </a:t>
            </a:r>
            <a:r>
              <a:rPr lang="en-US" dirty="0"/>
              <a:t>for collecting user </a:t>
            </a:r>
            <a:r>
              <a:rPr lang="en-US" dirty="0" smtClean="0"/>
              <a:t>feedback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versions</a:t>
            </a:r>
            <a:r>
              <a:rPr lang="it-IT" dirty="0" smtClean="0"/>
              <a:t> 0 and 2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released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4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Beyond the Pilot</a:t>
            </a:r>
            <a:endParaRPr lang="it-IT" sz="4400" b="0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9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 of </a:t>
            </a:r>
            <a:r>
              <a:rPr lang="it-IT" dirty="0" err="1" smtClean="0"/>
              <a:t>services</a:t>
            </a:r>
            <a:r>
              <a:rPr lang="it-IT" dirty="0" smtClean="0"/>
              <a:t> and </a:t>
            </a:r>
            <a:r>
              <a:rPr lang="it-IT" dirty="0" err="1" smtClean="0"/>
              <a:t>tools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K-SEARCH: the Web-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  <a:r>
              <a:rPr lang="it-IT" dirty="0" err="1" smtClean="0"/>
              <a:t>provided</a:t>
            </a:r>
            <a:r>
              <a:rPr lang="it-IT" dirty="0" smtClean="0"/>
              <a:t> by the K-LINK </a:t>
            </a:r>
            <a:r>
              <a:rPr lang="it-IT" dirty="0" err="1" smtClean="0"/>
              <a:t>Pilot</a:t>
            </a:r>
            <a:r>
              <a:rPr lang="it-IT" dirty="0" smtClean="0"/>
              <a:t> </a:t>
            </a:r>
            <a:r>
              <a:rPr lang="it-IT" dirty="0" err="1" smtClean="0"/>
              <a:t>focusing</a:t>
            </a:r>
            <a:r>
              <a:rPr lang="it-IT" dirty="0" smtClean="0"/>
              <a:t> on </a:t>
            </a:r>
            <a:r>
              <a:rPr lang="it-IT" dirty="0" err="1" smtClean="0"/>
              <a:t>searching</a:t>
            </a:r>
            <a:r>
              <a:rPr lang="it-IT" dirty="0" smtClean="0"/>
              <a:t> </a:t>
            </a:r>
            <a:r>
              <a:rPr lang="it-IT" dirty="0" err="1" smtClean="0"/>
              <a:t>contents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K-BOX: a </a:t>
            </a:r>
            <a:r>
              <a:rPr lang="it-IT" dirty="0" err="1" smtClean="0"/>
              <a:t>Dropbox</a:t>
            </a:r>
            <a:r>
              <a:rPr lang="it-IT" dirty="0" err="1"/>
              <a:t>-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tool</a:t>
            </a:r>
            <a:r>
              <a:rPr lang="it-IT" dirty="0" smtClean="0"/>
              <a:t> for </a:t>
            </a:r>
            <a:r>
              <a:rPr lang="it-IT" dirty="0" err="1" smtClean="0"/>
              <a:t>managing</a:t>
            </a:r>
            <a:r>
              <a:rPr lang="it-IT" dirty="0" smtClean="0"/>
              <a:t> </a:t>
            </a:r>
            <a:r>
              <a:rPr lang="it-IT" dirty="0" err="1" smtClean="0"/>
              <a:t>documents</a:t>
            </a:r>
            <a:r>
              <a:rPr lang="it-IT" dirty="0" smtClean="0"/>
              <a:t> in Desktop </a:t>
            </a:r>
            <a:r>
              <a:rPr lang="it-IT" dirty="0" err="1" smtClean="0"/>
              <a:t>computers</a:t>
            </a:r>
            <a:r>
              <a:rPr lang="it-IT" dirty="0" smtClean="0"/>
              <a:t> </a:t>
            </a:r>
            <a:r>
              <a:rPr lang="it-IT" dirty="0" err="1" smtClean="0"/>
              <a:t>integrated</a:t>
            </a:r>
            <a:r>
              <a:rPr lang="it-IT" dirty="0" smtClean="0"/>
              <a:t> with K-SEARCH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51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Proposals</a:t>
            </a:r>
            <a:r>
              <a:rPr lang="it-IT" dirty="0" smtClean="0"/>
              <a:t> for the R&amp;D </a:t>
            </a:r>
            <a:r>
              <a:rPr lang="it-IT" dirty="0" err="1" smtClean="0"/>
              <a:t>group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proposals</a:t>
            </a:r>
            <a:r>
              <a:rPr lang="it-IT" dirty="0" smtClean="0"/>
              <a:t> for </a:t>
            </a:r>
            <a:r>
              <a:rPr lang="it-IT" dirty="0" err="1" smtClean="0"/>
              <a:t>supporting</a:t>
            </a:r>
            <a:r>
              <a:rPr lang="it-IT" dirty="0" smtClean="0"/>
              <a:t> the </a:t>
            </a:r>
            <a:r>
              <a:rPr lang="it-IT" dirty="0" err="1" smtClean="0"/>
              <a:t>Enhanced</a:t>
            </a:r>
            <a:r>
              <a:rPr lang="it-IT" dirty="0" smtClean="0"/>
              <a:t> </a:t>
            </a:r>
            <a:r>
              <a:rPr lang="it-IT" dirty="0" err="1" smtClean="0"/>
              <a:t>Pilot</a:t>
            </a:r>
            <a:r>
              <a:rPr lang="it-IT" dirty="0" smtClean="0"/>
              <a:t> stage</a:t>
            </a:r>
          </a:p>
          <a:p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Effective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r>
              <a:rPr lang="it-IT" dirty="0" smtClean="0"/>
              <a:t>: </a:t>
            </a:r>
            <a:r>
              <a:rPr lang="it-IT" dirty="0" err="1" smtClean="0"/>
              <a:t>spatial</a:t>
            </a:r>
            <a:r>
              <a:rPr lang="it-IT" dirty="0" smtClean="0"/>
              <a:t> </a:t>
            </a:r>
            <a:r>
              <a:rPr lang="it-IT" dirty="0" err="1" smtClean="0"/>
              <a:t>visualization</a:t>
            </a:r>
            <a:r>
              <a:rPr lang="it-IT" dirty="0" smtClean="0"/>
              <a:t> of </a:t>
            </a:r>
            <a:r>
              <a:rPr lang="it-IT" dirty="0" err="1" smtClean="0"/>
              <a:t>retrieved</a:t>
            </a:r>
            <a:r>
              <a:rPr lang="it-IT" dirty="0" smtClean="0"/>
              <a:t> </a:t>
            </a:r>
            <a:r>
              <a:rPr lang="it-IT" dirty="0" err="1" smtClean="0"/>
              <a:t>documents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Toward</a:t>
            </a:r>
            <a:r>
              <a:rPr lang="it-IT" dirty="0" smtClean="0"/>
              <a:t> K-BOX &amp; </a:t>
            </a:r>
            <a:r>
              <a:rPr lang="it-IT" dirty="0" err="1" smtClean="0"/>
              <a:t>semantich</a:t>
            </a:r>
            <a:r>
              <a:rPr lang="it-IT" dirty="0" smtClean="0"/>
              <a:t> </a:t>
            </a:r>
            <a:r>
              <a:rPr lang="it-IT" dirty="0" err="1" smtClean="0"/>
              <a:t>enrichment</a:t>
            </a:r>
            <a:r>
              <a:rPr lang="it-IT" dirty="0" smtClean="0"/>
              <a:t>: an </a:t>
            </a:r>
            <a:r>
              <a:rPr lang="it-IT" dirty="0" err="1" smtClean="0"/>
              <a:t>ontology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Natural Resource Management domain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3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Spatial</a:t>
            </a:r>
            <a:r>
              <a:rPr lang="it-IT" dirty="0" smtClean="0"/>
              <a:t> </a:t>
            </a:r>
            <a:r>
              <a:rPr lang="it-IT" dirty="0" err="1"/>
              <a:t>visualization</a:t>
            </a:r>
            <a:r>
              <a:rPr lang="it-IT" dirty="0"/>
              <a:t> of </a:t>
            </a:r>
            <a:r>
              <a:rPr lang="it-IT" dirty="0" err="1"/>
              <a:t>retrieved</a:t>
            </a:r>
            <a:r>
              <a:rPr lang="it-IT" dirty="0"/>
              <a:t> </a:t>
            </a:r>
            <a:r>
              <a:rPr lang="it-IT" dirty="0" err="1"/>
              <a:t>documents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Proposal</a:t>
            </a:r>
            <a:r>
              <a:rPr lang="it-IT" dirty="0" smtClean="0"/>
              <a:t> for: </a:t>
            </a:r>
            <a:r>
              <a:rPr lang="it-IT" dirty="0" err="1" smtClean="0"/>
              <a:t>Stéphane</a:t>
            </a:r>
            <a:r>
              <a:rPr lang="it-IT" dirty="0" smtClean="0"/>
              <a:t> &amp; Victor (Xavi)</a:t>
            </a:r>
          </a:p>
          <a:p>
            <a:pPr lvl="7"/>
            <a:endParaRPr lang="it-IT" dirty="0" smtClean="0"/>
          </a:p>
          <a:p>
            <a:r>
              <a:rPr lang="it-IT" dirty="0" smtClean="0"/>
              <a:t>Assume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retrieved</a:t>
            </a:r>
            <a:r>
              <a:rPr lang="it-IT" dirty="0" smtClean="0"/>
              <a:t> </a:t>
            </a:r>
            <a:r>
              <a:rPr lang="it-IT" dirty="0" err="1" smtClean="0"/>
              <a:t>documents</a:t>
            </a:r>
            <a:r>
              <a:rPr lang="it-IT" dirty="0" smtClean="0"/>
              <a:t> by a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own</a:t>
            </a:r>
            <a:r>
              <a:rPr lang="it-IT" dirty="0" smtClean="0"/>
              <a:t> location </a:t>
            </a:r>
            <a:r>
              <a:rPr lang="it-IT" dirty="0" err="1" smtClean="0"/>
              <a:t>labels</a:t>
            </a:r>
            <a:endParaRPr lang="it-IT" dirty="0" smtClean="0"/>
          </a:p>
          <a:p>
            <a:r>
              <a:rPr lang="it-IT" dirty="0" smtClean="0"/>
              <a:t>Goal: </a:t>
            </a:r>
            <a:r>
              <a:rPr lang="it-IT" dirty="0" err="1" smtClean="0"/>
              <a:t>exploiting</a:t>
            </a:r>
            <a:r>
              <a:rPr lang="it-IT" dirty="0"/>
              <a:t> </a:t>
            </a:r>
            <a:r>
              <a:rPr lang="it-IT" dirty="0" err="1" smtClean="0"/>
              <a:t>maps</a:t>
            </a:r>
            <a:r>
              <a:rPr lang="it-IT" dirty="0" smtClean="0"/>
              <a:t> for </a:t>
            </a:r>
            <a:r>
              <a:rPr lang="it-IT" dirty="0" err="1" smtClean="0"/>
              <a:t>enriching</a:t>
            </a:r>
            <a:r>
              <a:rPr lang="it-IT" dirty="0" smtClean="0"/>
              <a:t> the standard </a:t>
            </a:r>
            <a:r>
              <a:rPr lang="it-IT" dirty="0" err="1" smtClean="0"/>
              <a:t>visualization</a:t>
            </a:r>
            <a:endParaRPr lang="it-IT" dirty="0" smtClean="0"/>
          </a:p>
          <a:p>
            <a:pPr lvl="6"/>
            <a:endParaRPr lang="it-IT" dirty="0"/>
          </a:p>
          <a:p>
            <a:r>
              <a:rPr lang="it-IT" dirty="0" err="1" smtClean="0"/>
              <a:t>Example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C</a:t>
            </a:r>
            <a:r>
              <a:rPr lang="it-IT" dirty="0" smtClean="0"/>
              <a:t>oloured </a:t>
            </a:r>
            <a:r>
              <a:rPr lang="it-IT" dirty="0" err="1" smtClean="0"/>
              <a:t>regions</a:t>
            </a:r>
            <a:r>
              <a:rPr lang="it-IT" dirty="0" smtClean="0"/>
              <a:t> over a </a:t>
            </a:r>
            <a:r>
              <a:rPr lang="it-IT" dirty="0" err="1" smtClean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map</a:t>
            </a:r>
            <a:r>
              <a:rPr lang="it-IT" dirty="0" smtClean="0"/>
              <a:t> </a:t>
            </a:r>
            <a:r>
              <a:rPr lang="it-IT" dirty="0" err="1" smtClean="0"/>
              <a:t>indicating</a:t>
            </a:r>
            <a:r>
              <a:rPr lang="it-IT" dirty="0" smtClean="0"/>
              <a:t> the </a:t>
            </a:r>
            <a:r>
              <a:rPr lang="it-IT" dirty="0" err="1" smtClean="0"/>
              <a:t>density</a:t>
            </a:r>
            <a:r>
              <a:rPr lang="it-IT" dirty="0" smtClean="0"/>
              <a:t> of </a:t>
            </a:r>
            <a:r>
              <a:rPr lang="it-IT" dirty="0" err="1" smtClean="0"/>
              <a:t>referred</a:t>
            </a:r>
            <a:r>
              <a:rPr lang="it-IT" dirty="0" smtClean="0"/>
              <a:t> location </a:t>
            </a:r>
            <a:r>
              <a:rPr lang="it-IT" dirty="0" err="1" smtClean="0"/>
              <a:t>labels</a:t>
            </a:r>
            <a:r>
              <a:rPr lang="it-IT" dirty="0" smtClean="0"/>
              <a:t> by the </a:t>
            </a:r>
            <a:r>
              <a:rPr lang="it-IT" dirty="0" err="1" smtClean="0"/>
              <a:t>retrieved</a:t>
            </a:r>
            <a:r>
              <a:rPr lang="it-IT" dirty="0" smtClean="0"/>
              <a:t> </a:t>
            </a:r>
            <a:r>
              <a:rPr lang="it-IT" dirty="0" err="1" smtClean="0"/>
              <a:t>documents</a:t>
            </a:r>
            <a:endParaRPr lang="it-IT" dirty="0" smtClean="0"/>
          </a:p>
          <a:p>
            <a:pPr lvl="1"/>
            <a:r>
              <a:rPr lang="it-IT" dirty="0" err="1" smtClean="0"/>
              <a:t>Users</a:t>
            </a:r>
            <a:r>
              <a:rPr lang="it-IT" dirty="0" smtClean="0"/>
              <a:t> can </a:t>
            </a:r>
            <a:r>
              <a:rPr lang="it-IT" dirty="0" err="1" smtClean="0"/>
              <a:t>see</a:t>
            </a:r>
            <a:r>
              <a:rPr lang="it-IT" dirty="0" smtClean="0"/>
              <a:t> the </a:t>
            </a:r>
            <a:r>
              <a:rPr lang="it-IT" dirty="0" err="1" smtClean="0"/>
              <a:t>retrieved</a:t>
            </a:r>
            <a:r>
              <a:rPr lang="it-IT" dirty="0" smtClean="0"/>
              <a:t> </a:t>
            </a:r>
            <a:r>
              <a:rPr lang="it-IT" dirty="0" err="1" smtClean="0"/>
              <a:t>documents</a:t>
            </a:r>
            <a:r>
              <a:rPr lang="it-IT" dirty="0" smtClean="0"/>
              <a:t> </a:t>
            </a:r>
            <a:r>
              <a:rPr lang="it-IT" dirty="0" err="1" smtClean="0"/>
              <a:t>related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region</a:t>
            </a:r>
            <a:endParaRPr lang="it-IT" dirty="0" smtClean="0"/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7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 </a:t>
            </a:r>
            <a:r>
              <a:rPr lang="it-IT" dirty="0" err="1"/>
              <a:t>ontology</a:t>
            </a:r>
            <a:r>
              <a:rPr lang="it-IT" dirty="0"/>
              <a:t> for the </a:t>
            </a:r>
            <a:r>
              <a:rPr lang="it-IT" dirty="0" smtClean="0"/>
              <a:t>NRM domain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Proposal</a:t>
            </a:r>
            <a:r>
              <a:rPr lang="it-IT" dirty="0" smtClean="0"/>
              <a:t> for: Alessandro</a:t>
            </a:r>
          </a:p>
          <a:p>
            <a:pPr lvl="5"/>
            <a:endParaRPr lang="it-IT" dirty="0" smtClean="0"/>
          </a:p>
          <a:p>
            <a:r>
              <a:rPr lang="it-IT" dirty="0" err="1" smtClean="0"/>
              <a:t>Define</a:t>
            </a:r>
            <a:r>
              <a:rPr lang="it-IT" dirty="0" smtClean="0"/>
              <a:t> an </a:t>
            </a:r>
            <a:r>
              <a:rPr lang="it-IT" dirty="0" err="1" smtClean="0"/>
              <a:t>ontology</a:t>
            </a:r>
            <a:r>
              <a:rPr lang="it-IT" dirty="0" smtClean="0"/>
              <a:t> of NRM domain</a:t>
            </a:r>
          </a:p>
          <a:p>
            <a:r>
              <a:rPr lang="it-IT" dirty="0" smtClean="0"/>
              <a:t>Focus on </a:t>
            </a:r>
            <a:r>
              <a:rPr lang="it-IT" dirty="0" err="1" smtClean="0"/>
              <a:t>supporting</a:t>
            </a:r>
            <a:r>
              <a:rPr lang="it-IT" dirty="0" smtClean="0"/>
              <a:t> </a:t>
            </a:r>
            <a:r>
              <a:rPr lang="it-IT" dirty="0" err="1" smtClean="0"/>
              <a:t>classification</a:t>
            </a:r>
            <a:r>
              <a:rPr lang="it-IT" dirty="0" smtClean="0"/>
              <a:t> and </a:t>
            </a:r>
            <a:r>
              <a:rPr lang="it-IT" dirty="0" err="1" smtClean="0"/>
              <a:t>reasoning</a:t>
            </a:r>
            <a:r>
              <a:rPr lang="it-IT" dirty="0" smtClean="0"/>
              <a:t> over </a:t>
            </a:r>
            <a:r>
              <a:rPr lang="it-IT" dirty="0" err="1" smtClean="0"/>
              <a:t>produced</a:t>
            </a:r>
            <a:r>
              <a:rPr lang="it-IT" dirty="0" smtClean="0"/>
              <a:t> </a:t>
            </a:r>
            <a:r>
              <a:rPr lang="it-IT" dirty="0" err="1" smtClean="0"/>
              <a:t>documents</a:t>
            </a:r>
            <a:r>
              <a:rPr lang="it-IT" dirty="0" smtClean="0"/>
              <a:t> and </a:t>
            </a:r>
            <a:r>
              <a:rPr lang="it-IT" dirty="0" err="1" smtClean="0"/>
              <a:t>contents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Goal: a </a:t>
            </a:r>
            <a:r>
              <a:rPr lang="it-IT" dirty="0" err="1" smtClean="0"/>
              <a:t>such</a:t>
            </a:r>
            <a:r>
              <a:rPr lang="it-IT" dirty="0"/>
              <a:t> </a:t>
            </a:r>
            <a:r>
              <a:rPr lang="it-IT" dirty="0" err="1" smtClean="0"/>
              <a:t>ontology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the </a:t>
            </a:r>
            <a:r>
              <a:rPr lang="it-IT" dirty="0" err="1" smtClean="0"/>
              <a:t>basis</a:t>
            </a:r>
            <a:r>
              <a:rPr lang="it-IT" dirty="0" smtClean="0"/>
              <a:t> for K-BOX and for building </a:t>
            </a:r>
            <a:r>
              <a:rPr lang="it-IT" dirty="0" err="1" smtClean="0"/>
              <a:t>enhanced</a:t>
            </a:r>
            <a:r>
              <a:rPr lang="it-IT" dirty="0" smtClean="0"/>
              <a:t> </a:t>
            </a:r>
            <a:r>
              <a:rPr lang="it-IT" dirty="0" err="1" smtClean="0"/>
              <a:t>semantic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5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Agenda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KLINK </a:t>
            </a:r>
            <a:r>
              <a:rPr lang="en-US" dirty="0"/>
              <a:t>Pilot: </a:t>
            </a:r>
            <a:r>
              <a:rPr lang="en-US" dirty="0" smtClean="0"/>
              <a:t>Delivery </a:t>
            </a:r>
            <a:r>
              <a:rPr lang="en-US" dirty="0"/>
              <a:t>and D</a:t>
            </a:r>
            <a:r>
              <a:rPr lang="en-US" dirty="0" smtClean="0"/>
              <a:t>eadlines</a:t>
            </a:r>
          </a:p>
          <a:p>
            <a:endParaRPr lang="en-US" dirty="0"/>
          </a:p>
          <a:p>
            <a:r>
              <a:rPr lang="en-US" dirty="0" smtClean="0"/>
              <a:t>Delivery </a:t>
            </a:r>
            <a:r>
              <a:rPr lang="en-US" dirty="0"/>
              <a:t>Team </a:t>
            </a:r>
            <a:r>
              <a:rPr lang="en-US" dirty="0" smtClean="0"/>
              <a:t>Methodology</a:t>
            </a:r>
          </a:p>
          <a:p>
            <a:endParaRPr lang="en-US" dirty="0"/>
          </a:p>
          <a:p>
            <a:r>
              <a:rPr lang="en-US" dirty="0" smtClean="0"/>
              <a:t>Beyond </a:t>
            </a:r>
            <a:r>
              <a:rPr lang="en-US" dirty="0"/>
              <a:t>the Pilot</a:t>
            </a:r>
            <a:endParaRPr lang="en-US" dirty="0" smtClean="0"/>
          </a:p>
          <a:p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6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KLINK Pilot: </a:t>
            </a:r>
            <a:r>
              <a:rPr lang="en-US" sz="5400" dirty="0"/>
              <a:t>D</a:t>
            </a:r>
            <a:r>
              <a:rPr lang="en-US" sz="5400" dirty="0" smtClean="0"/>
              <a:t>elivery and Deadlines </a:t>
            </a:r>
            <a:endParaRPr lang="it-IT" sz="4400" b="0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5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Recalling</a:t>
            </a:r>
            <a:r>
              <a:rPr lang="it-IT" dirty="0" smtClean="0"/>
              <a:t> the </a:t>
            </a:r>
            <a:r>
              <a:rPr lang="it-IT" dirty="0"/>
              <a:t>d</a:t>
            </a:r>
            <a:r>
              <a:rPr lang="it-IT" dirty="0" smtClean="0"/>
              <a:t>elivery </a:t>
            </a:r>
            <a:r>
              <a:rPr lang="it-IT" dirty="0" err="1" smtClean="0"/>
              <a:t>approach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 smtClean="0"/>
              <a:t>Developing</a:t>
            </a:r>
            <a:r>
              <a:rPr lang="it-IT" dirty="0" smtClean="0"/>
              <a:t> the </a:t>
            </a:r>
            <a:r>
              <a:rPr lang="it-IT" dirty="0" err="1" smtClean="0"/>
              <a:t>distributed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and 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first,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enhanced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pPr lvl="7"/>
            <a:endParaRPr lang="it-IT" dirty="0"/>
          </a:p>
          <a:p>
            <a:r>
              <a:rPr lang="it-IT" dirty="0" smtClean="0"/>
              <a:t>Basic </a:t>
            </a:r>
            <a:r>
              <a:rPr lang="it-IT" dirty="0" err="1" smtClean="0"/>
              <a:t>services</a:t>
            </a:r>
            <a:r>
              <a:rPr lang="it-IT" dirty="0" smtClean="0"/>
              <a:t>: </a:t>
            </a:r>
            <a:endParaRPr lang="it-IT" dirty="0"/>
          </a:p>
          <a:p>
            <a:pPr lvl="1"/>
            <a:r>
              <a:rPr lang="it-IT" dirty="0"/>
              <a:t>B</a:t>
            </a:r>
            <a:r>
              <a:rPr lang="it-IT" dirty="0" smtClean="0"/>
              <a:t>asic </a:t>
            </a:r>
            <a:r>
              <a:rPr lang="it-IT" dirty="0" err="1" smtClean="0"/>
              <a:t>Document</a:t>
            </a:r>
            <a:r>
              <a:rPr lang="it-IT" dirty="0" smtClean="0"/>
              <a:t> Management </a:t>
            </a:r>
            <a:r>
              <a:rPr lang="it-IT" dirty="0" err="1" smtClean="0"/>
              <a:t>targeted</a:t>
            </a:r>
            <a:r>
              <a:rPr lang="it-IT" dirty="0" smtClean="0"/>
              <a:t> to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(Content </a:t>
            </a:r>
            <a:r>
              <a:rPr lang="it-IT" dirty="0" err="1" smtClean="0"/>
              <a:t>Managers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Distributed </a:t>
            </a:r>
            <a:r>
              <a:rPr lang="it-IT" dirty="0" err="1" smtClean="0"/>
              <a:t>search</a:t>
            </a:r>
            <a:r>
              <a:rPr lang="it-IT" dirty="0" smtClean="0"/>
              <a:t> &amp; </a:t>
            </a:r>
            <a:r>
              <a:rPr lang="it-IT" dirty="0" err="1" smtClean="0"/>
              <a:t>retrieval</a:t>
            </a:r>
            <a:r>
              <a:rPr lang="it-IT" dirty="0" smtClean="0"/>
              <a:t> </a:t>
            </a:r>
            <a:r>
              <a:rPr lang="it-IT" dirty="0" err="1" smtClean="0"/>
              <a:t>where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are </a:t>
            </a:r>
            <a:r>
              <a:rPr lang="it-IT" dirty="0" err="1" smtClean="0"/>
              <a:t>displayed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ordered</a:t>
            </a:r>
            <a:r>
              <a:rPr lang="it-IT" dirty="0" smtClean="0"/>
              <a:t> list</a:t>
            </a:r>
          </a:p>
          <a:p>
            <a:pPr lvl="7"/>
            <a:endParaRPr lang="it-IT" dirty="0"/>
          </a:p>
          <a:p>
            <a:r>
              <a:rPr lang="it-IT" dirty="0" err="1" smtClean="0"/>
              <a:t>Enhanced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Effective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r>
              <a:rPr lang="it-IT" dirty="0" smtClean="0"/>
              <a:t> of </a:t>
            </a:r>
            <a:r>
              <a:rPr lang="it-IT" dirty="0" err="1" smtClean="0"/>
              <a:t>results</a:t>
            </a:r>
            <a:r>
              <a:rPr lang="it-IT" dirty="0" smtClean="0"/>
              <a:t> via a </a:t>
            </a:r>
            <a:r>
              <a:rPr lang="it-IT" dirty="0" err="1" smtClean="0"/>
              <a:t>suitable</a:t>
            </a:r>
            <a:r>
              <a:rPr lang="it-IT" dirty="0" smtClean="0"/>
              <a:t> </a:t>
            </a:r>
            <a:r>
              <a:rPr lang="it-IT" dirty="0" err="1" smtClean="0"/>
              <a:t>methapor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Personalization</a:t>
            </a:r>
            <a:r>
              <a:rPr lang="it-IT" dirty="0" smtClean="0"/>
              <a:t>: </a:t>
            </a:r>
            <a:r>
              <a:rPr lang="it-IT" dirty="0" err="1" smtClean="0"/>
              <a:t>favourite</a:t>
            </a:r>
            <a:r>
              <a:rPr lang="it-IT" dirty="0" smtClean="0"/>
              <a:t> </a:t>
            </a:r>
            <a:r>
              <a:rPr lang="it-IT" dirty="0" err="1" smtClean="0"/>
              <a:t>documents</a:t>
            </a:r>
            <a:r>
              <a:rPr lang="it-IT" dirty="0" smtClean="0"/>
              <a:t>, </a:t>
            </a:r>
            <a:r>
              <a:rPr lang="it-IT" dirty="0" err="1" smtClean="0"/>
              <a:t>tracking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activities</a:t>
            </a:r>
            <a:r>
              <a:rPr lang="it-IT" dirty="0" smtClean="0"/>
              <a:t> =&gt; «</a:t>
            </a:r>
            <a:r>
              <a:rPr lang="it-IT" dirty="0" err="1" smtClean="0"/>
              <a:t>MyKLINK</a:t>
            </a:r>
            <a:r>
              <a:rPr lang="it-IT" dirty="0" smtClean="0"/>
              <a:t>»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6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5</a:t>
            </a:fld>
            <a:endParaRPr lang="it-IT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72703"/>
              </p:ext>
            </p:extLst>
          </p:nvPr>
        </p:nvGraphicFramePr>
        <p:xfrm>
          <a:off x="892373" y="914407"/>
          <a:ext cx="10138236" cy="5862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559"/>
                <a:gridCol w="2534559"/>
                <a:gridCol w="2534559"/>
                <a:gridCol w="2534559"/>
              </a:tblGrid>
              <a:tr h="343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RELEASE</a:t>
                      </a:r>
                      <a:endParaRPr lang="it-IT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DEADLINE</a:t>
                      </a:r>
                      <a:endParaRPr lang="it-IT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FEATURES</a:t>
                      </a:r>
                      <a:endParaRPr lang="it-IT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RATIONALE</a:t>
                      </a:r>
                      <a:endParaRPr lang="it-IT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</a:tr>
              <a:tr h="17850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BASIC PILOT PRELIMINARY RELEASE 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GB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KLINK </a:t>
                      </a: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version 0)</a:t>
                      </a:r>
                      <a:endParaRPr lang="it-IT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NOVEMBER 15TH 2014</a:t>
                      </a:r>
                      <a:endParaRPr lang="it-IT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3 institutions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(Camp Alatoo, 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State Agency, 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UCA)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Global search only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Low resiliency</a:t>
                      </a:r>
                      <a:endParaRPr lang="it-IT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Early End-user testing for collecting End-user feedback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Identify bottlenecks and points of improvements</a:t>
                      </a:r>
                      <a:endParaRPr lang="it-IT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</a:tr>
              <a:tr h="9666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BASIC PILOT 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FINAL RELEASE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GB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KLINK </a:t>
                      </a: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version 1)</a:t>
                      </a:r>
                      <a:endParaRPr lang="it-IT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DECEMBER 22ND 2014</a:t>
                      </a:r>
                      <a:endParaRPr lang="it-IT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Same as Version 0, but with increased resiliency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Local search where needed</a:t>
                      </a:r>
                      <a:endParaRPr lang="it-IT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Consolidating Version 0 w.r.t. End-User feedback and resiliency</a:t>
                      </a:r>
                      <a:endParaRPr lang="it-IT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</a:tr>
              <a:tr h="20188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ENHANCED PILOT PRELIMINARY RELEASE 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GB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KLINK </a:t>
                      </a: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version 2)</a:t>
                      </a:r>
                      <a:endParaRPr lang="it-IT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FEBRUARY 28TH 2015</a:t>
                      </a:r>
                      <a:endParaRPr lang="it-IT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 additional institutions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Effective presentation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Personalization features 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(only where KLINK Full Installation is possible)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Good</a:t>
                      </a:r>
                      <a:r>
                        <a:rPr lang="it-IT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it-IT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Resiliency</a:t>
                      </a:r>
                      <a:endParaRPr lang="it-IT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Extending version 1 w.r.t. more institutions and features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Collecting End-User Feedback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Identify bottlenecks and points of improvements</a:t>
                      </a:r>
                      <a:endParaRPr lang="it-IT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</a:tr>
              <a:tr h="732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ENHANCED PILOT 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FINAL RELEASE </a:t>
                      </a:r>
                      <a:endParaRPr lang="it-IT" sz="12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GB" sz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KLINK </a:t>
                      </a: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version 3)</a:t>
                      </a:r>
                      <a:endParaRPr lang="it-IT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2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Arial" pitchFamily="34" charset="0"/>
                          <a:cs typeface="Arial" pitchFamily="34" charset="0"/>
                        </a:rPr>
                        <a:t>MARCH 31ST 2015</a:t>
                      </a:r>
                      <a:endParaRPr lang="it-IT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Same</a:t>
                      </a:r>
                      <a:r>
                        <a:rPr lang="it-IT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it-IT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as</a:t>
                      </a:r>
                      <a:r>
                        <a:rPr lang="it-IT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it-IT" sz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version</a:t>
                      </a:r>
                      <a:r>
                        <a:rPr lang="it-IT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it-IT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Consolidating Version 2 w.r.t. End-User feedback</a:t>
                      </a:r>
                      <a:endParaRPr lang="it-IT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72" marR="55172" marT="55172" marB="55172"/>
                </a:tc>
              </a:tr>
            </a:tbl>
          </a:graphicData>
        </a:graphic>
      </p:graphicFrame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-75555"/>
            <a:ext cx="10515600" cy="1325563"/>
          </a:xfrm>
        </p:spPr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releases</a:t>
            </a:r>
            <a:r>
              <a:rPr lang="it-IT" dirty="0" smtClean="0"/>
              <a:t>: </a:t>
            </a:r>
            <a:r>
              <a:rPr lang="it-IT" dirty="0" err="1" smtClean="0"/>
              <a:t>deadlines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35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/>
              <a:t>R</a:t>
            </a:r>
            <a:r>
              <a:rPr lang="it-IT" dirty="0" err="1" smtClean="0"/>
              <a:t>eleases</a:t>
            </a:r>
            <a:r>
              <a:rPr lang="it-IT" dirty="0" smtClean="0"/>
              <a:t>: </a:t>
            </a:r>
            <a:r>
              <a:rPr lang="it-IT" dirty="0" err="1"/>
              <a:t>T</a:t>
            </a:r>
            <a:r>
              <a:rPr lang="it-IT" dirty="0" err="1" smtClean="0"/>
              <a:t>asks</a:t>
            </a:r>
            <a:r>
              <a:rPr lang="it-IT" dirty="0" smtClean="0"/>
              <a:t> 1/2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Emanuele Panzeri</a:t>
            </a:r>
          </a:p>
          <a:p>
            <a:pPr lvl="1"/>
            <a:r>
              <a:rPr lang="en-US" dirty="0"/>
              <a:t>Role: Developer</a:t>
            </a:r>
            <a:endParaRPr lang="it-IT" dirty="0"/>
          </a:p>
          <a:p>
            <a:pPr lvl="1"/>
            <a:r>
              <a:rPr lang="en-US" dirty="0"/>
              <a:t>Tasks: Core Component</a:t>
            </a:r>
            <a:endParaRPr lang="it-IT" dirty="0"/>
          </a:p>
          <a:p>
            <a:pPr lvl="1"/>
            <a:r>
              <a:rPr lang="en-US" dirty="0"/>
              <a:t>Subtasks: </a:t>
            </a:r>
            <a:endParaRPr lang="it-IT" dirty="0"/>
          </a:p>
          <a:p>
            <a:pPr lvl="2"/>
            <a:r>
              <a:rPr lang="en-US" dirty="0"/>
              <a:t>Capacity Development: provider of requirements for outsourcing not critical core modules </a:t>
            </a:r>
            <a:r>
              <a:rPr lang="en-US" dirty="0" smtClean="0"/>
              <a:t>development. Workflow</a:t>
            </a:r>
            <a:r>
              <a:rPr lang="en-US" dirty="0"/>
              <a:t>: D-Team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Gianluca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D-Team</a:t>
            </a:r>
            <a:endParaRPr lang="it-IT" dirty="0"/>
          </a:p>
          <a:p>
            <a:pPr lvl="2"/>
            <a:r>
              <a:rPr lang="en-US" dirty="0" smtClean="0"/>
              <a:t>GIS oriented extensions: </a:t>
            </a:r>
            <a:r>
              <a:rPr lang="en-US" dirty="0"/>
              <a:t>in coordination with </a:t>
            </a:r>
            <a:r>
              <a:rPr lang="en-US" dirty="0" err="1" smtClean="0"/>
              <a:t>Stèphane</a:t>
            </a:r>
            <a:r>
              <a:rPr lang="en-US" dirty="0" smtClean="0"/>
              <a:t> </a:t>
            </a:r>
            <a:r>
              <a:rPr lang="en-US" dirty="0" err="1" smtClean="0"/>
              <a:t>Hevriod</a:t>
            </a:r>
            <a:r>
              <a:rPr lang="en-US" dirty="0" smtClean="0"/>
              <a:t>. </a:t>
            </a:r>
            <a:r>
              <a:rPr lang="en-US" dirty="0"/>
              <a:t>Workflow: D-Team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Stèphane</a:t>
            </a:r>
            <a:r>
              <a:rPr lang="en-US" dirty="0"/>
              <a:t> + </a:t>
            </a:r>
            <a:r>
              <a:rPr lang="en-US" dirty="0" err="1"/>
              <a:t>Gianluca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D-Team</a:t>
            </a:r>
          </a:p>
          <a:p>
            <a:pPr lvl="7"/>
            <a:endParaRPr lang="it-IT" dirty="0" smtClean="0"/>
          </a:p>
          <a:p>
            <a:r>
              <a:rPr lang="it-IT" dirty="0" smtClean="0"/>
              <a:t>Alessio </a:t>
            </a:r>
            <a:r>
              <a:rPr lang="it-IT" dirty="0" err="1" smtClean="0"/>
              <a:t>Vertemati</a:t>
            </a:r>
            <a:endParaRPr lang="it-IT" dirty="0" smtClean="0"/>
          </a:p>
          <a:p>
            <a:pPr lvl="1"/>
            <a:r>
              <a:rPr lang="en-US" dirty="0" smtClean="0"/>
              <a:t>Role</a:t>
            </a:r>
            <a:r>
              <a:rPr lang="en-US" dirty="0"/>
              <a:t>: Developer</a:t>
            </a:r>
            <a:endParaRPr lang="it-IT" dirty="0"/>
          </a:p>
          <a:p>
            <a:pPr lvl="1"/>
            <a:r>
              <a:rPr lang="en-US" dirty="0"/>
              <a:t>Tasks: Adapter Component</a:t>
            </a:r>
            <a:endParaRPr lang="it-IT" dirty="0"/>
          </a:p>
          <a:p>
            <a:pPr lvl="1"/>
            <a:r>
              <a:rPr lang="en-US" dirty="0"/>
              <a:t>Subtasks</a:t>
            </a:r>
            <a:endParaRPr lang="it-IT" dirty="0"/>
          </a:p>
          <a:p>
            <a:pPr lvl="2"/>
            <a:r>
              <a:rPr lang="en-US" dirty="0"/>
              <a:t>Capacity Development: provider of requirements for outsourcing </a:t>
            </a:r>
            <a:r>
              <a:rPr lang="en-US" dirty="0" smtClean="0"/>
              <a:t>not critical </a:t>
            </a:r>
            <a:r>
              <a:rPr lang="en-US" dirty="0"/>
              <a:t>adapter modules </a:t>
            </a:r>
            <a:r>
              <a:rPr lang="en-US" dirty="0" smtClean="0"/>
              <a:t>development. Workflow</a:t>
            </a:r>
            <a:r>
              <a:rPr lang="en-US" dirty="0"/>
              <a:t>: D-Team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Gianluca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D-Team</a:t>
            </a:r>
            <a:endParaRPr lang="it-IT" dirty="0"/>
          </a:p>
          <a:p>
            <a:pPr lvl="2"/>
            <a:r>
              <a:rPr lang="en-US" dirty="0" smtClean="0"/>
              <a:t>Information </a:t>
            </a:r>
            <a:r>
              <a:rPr lang="en-US" dirty="0"/>
              <a:t>visualization: in coordination with Victor. Workflow:  D-Team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Gianluca</a:t>
            </a:r>
            <a:r>
              <a:rPr lang="en-US" dirty="0"/>
              <a:t> + Victor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D-Team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Diego Bernini</a:t>
            </a:r>
            <a:endParaRPr lang="it-IT" dirty="0"/>
          </a:p>
          <a:p>
            <a:pPr lvl="1"/>
            <a:r>
              <a:rPr lang="en-US" dirty="0"/>
              <a:t>Role: Software Architect</a:t>
            </a:r>
            <a:endParaRPr lang="it-IT" dirty="0"/>
          </a:p>
          <a:p>
            <a:pPr lvl="1"/>
            <a:r>
              <a:rPr lang="en-US" dirty="0"/>
              <a:t>Tasks: Co-Coordination with </a:t>
            </a:r>
            <a:r>
              <a:rPr lang="en-US" dirty="0" err="1"/>
              <a:t>Gianluca</a:t>
            </a:r>
            <a:r>
              <a:rPr lang="en-US" dirty="0"/>
              <a:t> and Reporting</a:t>
            </a:r>
            <a:endParaRPr lang="it-IT" dirty="0"/>
          </a:p>
          <a:p>
            <a:pPr lvl="1"/>
            <a:r>
              <a:rPr lang="en-US" dirty="0"/>
              <a:t>Subtasks</a:t>
            </a:r>
            <a:endParaRPr lang="it-IT" dirty="0"/>
          </a:p>
          <a:p>
            <a:pPr lvl="2"/>
            <a:r>
              <a:rPr lang="en-US" i="1" dirty="0"/>
              <a:t>Capacity Development: </a:t>
            </a:r>
            <a:endParaRPr lang="it-IT" i="1" dirty="0"/>
          </a:p>
          <a:p>
            <a:pPr lvl="2"/>
            <a:r>
              <a:rPr lang="en-US" dirty="0"/>
              <a:t>Arrangement of the technical documents to be shared with the parties (Terms of Reference for CA software companies, technical parts of </a:t>
            </a:r>
            <a:r>
              <a:rPr lang="en-US" dirty="0" err="1"/>
              <a:t>MoU</a:t>
            </a:r>
            <a:r>
              <a:rPr lang="en-US" dirty="0"/>
              <a:t>, etc</a:t>
            </a:r>
            <a:r>
              <a:rPr lang="en-US" dirty="0" smtClean="0"/>
              <a:t>.). </a:t>
            </a:r>
            <a:r>
              <a:rPr lang="en-US" dirty="0"/>
              <a:t>Workflow: (D-Team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Gianluca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D-Team)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Gianluca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Parties</a:t>
            </a:r>
            <a:endParaRPr lang="it-IT" dirty="0"/>
          </a:p>
          <a:p>
            <a:pPr lvl="2"/>
            <a:r>
              <a:rPr lang="en-US" i="1" dirty="0"/>
              <a:t>Development Coordination:</a:t>
            </a:r>
            <a:endParaRPr lang="it-IT" i="1" dirty="0"/>
          </a:p>
          <a:p>
            <a:pPr lvl="2"/>
            <a:r>
              <a:rPr lang="en-US" dirty="0"/>
              <a:t>Monitoring the outsourced development (D-Team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Gianluca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D-Team)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Gianluca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House </a:t>
            </a:r>
            <a:endParaRPr lang="it-IT" dirty="0"/>
          </a:p>
          <a:p>
            <a:pPr lvl="2"/>
            <a:r>
              <a:rPr lang="en-US" dirty="0"/>
              <a:t>Monitoring the compliancy between users’ needs and software features design &amp; development</a:t>
            </a:r>
            <a:endParaRPr lang="it-IT" dirty="0"/>
          </a:p>
          <a:p>
            <a:pPr lvl="2"/>
            <a:r>
              <a:rPr lang="en-US" dirty="0" smtClean="0"/>
              <a:t>Monitoring </a:t>
            </a:r>
            <a:r>
              <a:rPr lang="en-US" dirty="0"/>
              <a:t>the information flow and responsible for the deadline respect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7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/>
              <a:t>R</a:t>
            </a:r>
            <a:r>
              <a:rPr lang="it-IT" dirty="0" err="1" smtClean="0"/>
              <a:t>eleases</a:t>
            </a:r>
            <a:r>
              <a:rPr lang="it-IT" dirty="0" smtClean="0"/>
              <a:t>: </a:t>
            </a:r>
            <a:r>
              <a:rPr lang="it-IT" dirty="0" err="1"/>
              <a:t>T</a:t>
            </a:r>
            <a:r>
              <a:rPr lang="it-IT" dirty="0" err="1" smtClean="0"/>
              <a:t>asks</a:t>
            </a:r>
            <a:r>
              <a:rPr lang="it-IT" dirty="0" smtClean="0"/>
              <a:t> 2/2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56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8</a:t>
            </a:fld>
            <a:endParaRPr lang="it-IT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63324"/>
              </p:ext>
            </p:extLst>
          </p:nvPr>
        </p:nvGraphicFramePr>
        <p:xfrm>
          <a:off x="860234" y="1736445"/>
          <a:ext cx="10515600" cy="3989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DOCUMENT</a:t>
                      </a:r>
                      <a:endParaRPr lang="it-IT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  <a:latin typeface="Arial" pitchFamily="34" charset="0"/>
                          <a:cs typeface="Arial" pitchFamily="34" charset="0"/>
                        </a:rPr>
                        <a:t>DEADLINE</a:t>
                      </a:r>
                      <a:endParaRPr lang="it-IT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RATIONALE</a:t>
                      </a:r>
                      <a:endParaRPr lang="it-IT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itchFamily="34" charset="0"/>
                          <a:cs typeface="Arial" pitchFamily="34" charset="0"/>
                        </a:rPr>
                        <a:t>GIZ OFFICIAL KLINK ENHANCED PILOT DERIVABLE</a:t>
                      </a:r>
                      <a:endParaRPr lang="it-IT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it-IT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NOVEMBER 15TH 2014</a:t>
                      </a:r>
                      <a:endParaRPr lang="it-IT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Report describing the performed activities according to the </a:t>
                      </a:r>
                      <a:r>
                        <a:rPr lang="en-GB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ToR</a:t>
                      </a:r>
                      <a:r>
                        <a:rPr lang="en-GB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and the technical offer</a:t>
                      </a:r>
                      <a:endParaRPr lang="it-IT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  <a:latin typeface="Arial" pitchFamily="34" charset="0"/>
                          <a:cs typeface="Arial" pitchFamily="34" charset="0"/>
                        </a:rPr>
                        <a:t>KLINK BASIC PILOT REPORT</a:t>
                      </a:r>
                      <a:endParaRPr lang="it-IT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it-IT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DECEMBER </a:t>
                      </a:r>
                      <a:r>
                        <a:rPr lang="it-IT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22ND 2014</a:t>
                      </a:r>
                      <a:endParaRPr lang="it-IT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Report describing </a:t>
                      </a:r>
                      <a:r>
                        <a:rPr lang="en-GB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real </a:t>
                      </a:r>
                      <a:r>
                        <a:rPr lang="en-GB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Basic Pilot achievements</a:t>
                      </a:r>
                      <a:endParaRPr lang="it-IT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  <a:latin typeface="Arial" pitchFamily="34" charset="0"/>
                          <a:cs typeface="Arial" pitchFamily="34" charset="0"/>
                        </a:rPr>
                        <a:t>KLINK ENHANCED PILOT REPORT</a:t>
                      </a:r>
                      <a:endParaRPr lang="it-IT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MARCH </a:t>
                      </a:r>
                      <a:r>
                        <a:rPr lang="it-IT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31ST 2015</a:t>
                      </a:r>
                      <a:endParaRPr lang="it-IT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Report describing </a:t>
                      </a:r>
                      <a:r>
                        <a:rPr lang="en-GB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real </a:t>
                      </a:r>
                      <a:r>
                        <a:rPr lang="en-GB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Enhanced Pilot achievements</a:t>
                      </a:r>
                      <a:endParaRPr lang="it-IT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  <a:latin typeface="Arial" pitchFamily="34" charset="0"/>
                          <a:cs typeface="Arial" pitchFamily="34" charset="0"/>
                        </a:rPr>
                        <a:t>USER MANUAL</a:t>
                      </a:r>
                      <a:endParaRPr lang="it-IT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MARCH 31ST 2015</a:t>
                      </a:r>
                      <a:endParaRPr lang="it-IT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" pitchFamily="34" charset="0"/>
                          <a:cs typeface="Arial" pitchFamily="34" charset="0"/>
                        </a:rPr>
                        <a:t>A manual for End-users for easy usage of KLINK</a:t>
                      </a:r>
                      <a:endParaRPr lang="it-IT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  <a:latin typeface="Arial" pitchFamily="34" charset="0"/>
                          <a:cs typeface="Arial" pitchFamily="34" charset="0"/>
                        </a:rPr>
                        <a:t>TECHNICAL DOCUMENTATION</a:t>
                      </a:r>
                      <a:endParaRPr lang="it-IT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Must be always updated according to the development progress</a:t>
                      </a:r>
                      <a:endParaRPr lang="it-IT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Quick technical documentation for external developers about</a:t>
                      </a:r>
                      <a:endParaRPr lang="it-IT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API provided by the components</a:t>
                      </a:r>
                      <a:endParaRPr lang="it-IT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 err="1" smtClean="0"/>
              <a:t>deadlines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92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 err="1" smtClean="0"/>
              <a:t>tasks</a:t>
            </a:r>
            <a:r>
              <a:rPr lang="it-IT" dirty="0" smtClean="0"/>
              <a:t> for </a:t>
            </a:r>
            <a:r>
              <a:rPr lang="it-IT" dirty="0" err="1" smtClean="0"/>
              <a:t>technical</a:t>
            </a:r>
            <a:r>
              <a:rPr lang="it-IT" dirty="0" smtClean="0"/>
              <a:t> reports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Diego: </a:t>
            </a:r>
            <a:r>
              <a:rPr lang="it-IT" dirty="0" err="1" smtClean="0"/>
              <a:t>governance</a:t>
            </a:r>
            <a:r>
              <a:rPr lang="it-IT" dirty="0" smtClean="0"/>
              <a:t> of </a:t>
            </a:r>
            <a:r>
              <a:rPr lang="it-IT" dirty="0" err="1" smtClean="0"/>
              <a:t>technical</a:t>
            </a:r>
            <a:r>
              <a:rPr lang="it-IT" dirty="0" smtClean="0"/>
              <a:t> reports</a:t>
            </a:r>
          </a:p>
          <a:p>
            <a:pPr lvl="1"/>
            <a:r>
              <a:rPr lang="it-IT" dirty="0" smtClean="0"/>
              <a:t>Organization of </a:t>
            </a:r>
            <a:r>
              <a:rPr lang="it-IT" dirty="0" err="1" smtClean="0"/>
              <a:t>contents</a:t>
            </a:r>
            <a:r>
              <a:rPr lang="it-IT" dirty="0" smtClean="0"/>
              <a:t> </a:t>
            </a:r>
            <a:r>
              <a:rPr lang="it-IT" dirty="0" err="1" smtClean="0"/>
              <a:t>according</a:t>
            </a:r>
            <a:r>
              <a:rPr lang="it-IT" dirty="0" smtClean="0"/>
              <a:t> to </a:t>
            </a:r>
            <a:r>
              <a:rPr lang="it-IT" dirty="0" err="1" smtClean="0"/>
              <a:t>ToRs</a:t>
            </a:r>
            <a:r>
              <a:rPr lang="it-IT" dirty="0" smtClean="0"/>
              <a:t> and </a:t>
            </a:r>
            <a:r>
              <a:rPr lang="it-IT" dirty="0" err="1" smtClean="0"/>
              <a:t>technical</a:t>
            </a:r>
            <a:r>
              <a:rPr lang="it-IT" dirty="0" smtClean="0"/>
              <a:t> </a:t>
            </a:r>
            <a:r>
              <a:rPr lang="it-IT" dirty="0" err="1" smtClean="0"/>
              <a:t>offers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Emanuele &amp; Alessio: </a:t>
            </a:r>
            <a:r>
              <a:rPr lang="it-IT" dirty="0" err="1" smtClean="0"/>
              <a:t>providing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contents</a:t>
            </a:r>
            <a:r>
              <a:rPr lang="it-IT" dirty="0" smtClean="0"/>
              <a:t> </a:t>
            </a:r>
            <a:r>
              <a:rPr lang="it-IT" dirty="0" err="1" smtClean="0"/>
              <a:t>related</a:t>
            </a:r>
            <a:r>
              <a:rPr lang="it-IT" dirty="0" smtClean="0"/>
              <a:t> to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 + </a:t>
            </a:r>
            <a:r>
              <a:rPr lang="it-IT" dirty="0" err="1" smtClean="0"/>
              <a:t>support</a:t>
            </a:r>
            <a:r>
              <a:rPr lang="it-IT" dirty="0" smtClean="0"/>
              <a:t> for </a:t>
            </a:r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technical</a:t>
            </a:r>
            <a:r>
              <a:rPr lang="it-IT" dirty="0" smtClean="0"/>
              <a:t> reports</a:t>
            </a:r>
          </a:p>
          <a:p>
            <a:endParaRPr lang="it-IT" dirty="0"/>
          </a:p>
          <a:p>
            <a:r>
              <a:rPr lang="it-IT" dirty="0" smtClean="0"/>
              <a:t>Victor (Xavi) &amp; Alessandro: </a:t>
            </a:r>
            <a:r>
              <a:rPr lang="it-IT" dirty="0" err="1" smtClean="0"/>
              <a:t>providing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contents</a:t>
            </a:r>
            <a:r>
              <a:rPr lang="it-IT" dirty="0" smtClean="0"/>
              <a:t> </a:t>
            </a:r>
            <a:r>
              <a:rPr lang="it-IT" dirty="0" err="1" smtClean="0"/>
              <a:t>related</a:t>
            </a:r>
            <a:r>
              <a:rPr lang="it-IT" dirty="0" smtClean="0"/>
              <a:t> to R&amp;D </a:t>
            </a:r>
            <a:r>
              <a:rPr lang="it-IT" dirty="0" err="1" smtClean="0"/>
              <a:t>features</a:t>
            </a:r>
            <a:r>
              <a:rPr lang="it-IT" dirty="0" smtClean="0"/>
              <a:t> (</a:t>
            </a:r>
            <a:r>
              <a:rPr lang="it-IT" dirty="0" err="1" smtClean="0"/>
              <a:t>see</a:t>
            </a:r>
            <a:r>
              <a:rPr lang="it-IT" dirty="0" smtClean="0"/>
              <a:t> last part of the </a:t>
            </a:r>
            <a:r>
              <a:rPr lang="it-IT" dirty="0" err="1" smtClean="0"/>
              <a:t>presentation</a:t>
            </a:r>
            <a:r>
              <a:rPr lang="it-IT" dirty="0" smtClean="0"/>
              <a:t>)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99A-E740-4158-955A-4E94179F1E6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0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">
  <a:themeElements>
    <a:clrScheme name="Bluish">
      <a:dk1>
        <a:srgbClr val="000000"/>
      </a:dk1>
      <a:lt1>
        <a:sysClr val="window" lastClr="FFFFFF"/>
      </a:lt1>
      <a:dk2>
        <a:srgbClr val="0070C0"/>
      </a:dk2>
      <a:lt2>
        <a:srgbClr val="BDD7EE"/>
      </a:lt2>
      <a:accent1>
        <a:srgbClr val="2F5597"/>
      </a:accent1>
      <a:accent2>
        <a:srgbClr val="0070C0"/>
      </a:accent2>
      <a:accent3>
        <a:srgbClr val="F2F2F2"/>
      </a:accent3>
      <a:accent4>
        <a:srgbClr val="D9D9D9"/>
      </a:accent4>
      <a:accent5>
        <a:srgbClr val="BDD7EE"/>
      </a:accent5>
      <a:accent6>
        <a:srgbClr val="ED7D31"/>
      </a:accent6>
      <a:hlink>
        <a:srgbClr val="0563C1"/>
      </a:hlink>
      <a:folHlink>
        <a:srgbClr val="0563C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_template.potx" id="{26028C86-8522-417A-81F1-B822CC85FDAC}" vid="{5602856E-6A09-4FAF-9E64-A915E0CD58C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2153</TotalTime>
  <Words>964</Words>
  <Application>Microsoft Office PowerPoint</Application>
  <PresentationFormat>Personalizzato</PresentationFormat>
  <Paragraphs>200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presentation_template</vt:lpstr>
      <vt:lpstr>KLINK Pilot Delivery Team Update</vt:lpstr>
      <vt:lpstr>Agenda</vt:lpstr>
      <vt:lpstr>KLINK Pilot: Delivery and Deadlines </vt:lpstr>
      <vt:lpstr>Recalling the delivery approach</vt:lpstr>
      <vt:lpstr>Software releases: deadlines</vt:lpstr>
      <vt:lpstr>Software Releases: Tasks 1/2</vt:lpstr>
      <vt:lpstr>Software Releases: Tasks 2/2</vt:lpstr>
      <vt:lpstr>Documentation: deadlines</vt:lpstr>
      <vt:lpstr>Documentation: tasks for technical reports</vt:lpstr>
      <vt:lpstr>Delivery Team Methodology</vt:lpstr>
      <vt:lpstr>Key Methodological Points: overall process</vt:lpstr>
      <vt:lpstr>Key Methodological Points: documentation</vt:lpstr>
      <vt:lpstr>Key Methodological Points: development</vt:lpstr>
      <vt:lpstr>Beyond the Pilot</vt:lpstr>
      <vt:lpstr>Class of services and tools</vt:lpstr>
      <vt:lpstr>Proposals for the R&amp;D group</vt:lpstr>
      <vt:lpstr>Spatial visualization of retrieved documents</vt:lpstr>
      <vt:lpstr>An ontology for the NRM domain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Bernini</dc:creator>
  <cp:lastModifiedBy>Diego Bernini</cp:lastModifiedBy>
  <cp:revision>127</cp:revision>
  <dcterms:created xsi:type="dcterms:W3CDTF">2014-08-26T11:14:32Z</dcterms:created>
  <dcterms:modified xsi:type="dcterms:W3CDTF">2014-10-14T13:49:57Z</dcterms:modified>
</cp:coreProperties>
</file>