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8" r:id="rId2"/>
    <p:sldId id="270" r:id="rId3"/>
    <p:sldId id="353" r:id="rId4"/>
    <p:sldId id="330" r:id="rId5"/>
    <p:sldId id="354" r:id="rId6"/>
  </p:sldIdLst>
  <p:sldSz cx="9906000" cy="6858000" type="A4"/>
  <p:notesSz cx="6675438" cy="99044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HGP創英角ｺﾞｼｯｸUB" panose="020B0900000000000000" pitchFamily="50" charset="-128"/>
        <a:ea typeface="HGP創英角ｺﾞｼｯｸUB" panose="020B0900000000000000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HGP創英角ｺﾞｼｯｸUB" panose="020B0900000000000000" pitchFamily="50" charset="-128"/>
        <a:ea typeface="HGP創英角ｺﾞｼｯｸUB" panose="020B0900000000000000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HGP創英角ｺﾞｼｯｸUB" panose="020B0900000000000000" pitchFamily="50" charset="-128"/>
        <a:ea typeface="HGP創英角ｺﾞｼｯｸUB" panose="020B0900000000000000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HGP創英角ｺﾞｼｯｸUB" panose="020B0900000000000000" pitchFamily="50" charset="-128"/>
        <a:ea typeface="HGP創英角ｺﾞｼｯｸUB" panose="020B0900000000000000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HGP創英角ｺﾞｼｯｸUB" panose="020B0900000000000000" pitchFamily="50" charset="-128"/>
        <a:ea typeface="HGP創英角ｺﾞｼｯｸUB" panose="020B0900000000000000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HGP創英角ｺﾞｼｯｸUB" panose="020B0900000000000000" pitchFamily="50" charset="-128"/>
        <a:ea typeface="HGP創英角ｺﾞｼｯｸUB" panose="020B0900000000000000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HGP創英角ｺﾞｼｯｸUB" panose="020B0900000000000000" pitchFamily="50" charset="-128"/>
        <a:ea typeface="HGP創英角ｺﾞｼｯｸUB" panose="020B0900000000000000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HGP創英角ｺﾞｼｯｸUB" panose="020B0900000000000000" pitchFamily="50" charset="-128"/>
        <a:ea typeface="HGP創英角ｺﾞｼｯｸUB" panose="020B0900000000000000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HGP創英角ｺﾞｼｯｸUB" panose="020B0900000000000000" pitchFamily="50" charset="-128"/>
        <a:ea typeface="HGP創英角ｺﾞｼｯｸUB" panose="020B0900000000000000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62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DBD"/>
    <a:srgbClr val="FFCCCC"/>
    <a:srgbClr val="FFFF66"/>
    <a:srgbClr val="CCFFFF"/>
    <a:srgbClr val="FFCCFF"/>
    <a:srgbClr val="008000"/>
    <a:srgbClr val="0099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11" autoAdjust="0"/>
    <p:restoredTop sz="94660"/>
  </p:normalViewPr>
  <p:slideViewPr>
    <p:cSldViewPr snapToObjects="1">
      <p:cViewPr varScale="1">
        <p:scale>
          <a:sx n="76" d="100"/>
          <a:sy n="76" d="100"/>
        </p:scale>
        <p:origin x="1416" y="294"/>
      </p:cViewPr>
      <p:guideLst>
        <p:guide orient="horz" pos="4319"/>
        <p:guide pos="623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1E4C813-971D-A416-5FB2-D81602A5885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40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</a:bodyPr>
          <a:lstStyle>
            <a:lvl1pPr algn="l" defTabSz="923925" eaLnBrk="1" hangingPunct="1">
              <a:spcBef>
                <a:spcPct val="0"/>
              </a:spcBef>
              <a:defRPr kumimoji="0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D20CD53-60E4-E4D6-E944-AD765775DB9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81425" y="0"/>
            <a:ext cx="28940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kumimoji="0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FB98D6FF-B90D-2494-31F0-3761E8D35CD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8940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algn="l" defTabSz="923925" eaLnBrk="1" hangingPunct="1">
              <a:spcBef>
                <a:spcPct val="0"/>
              </a:spcBef>
              <a:defRPr kumimoji="0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5DED6A73-ECE8-7EDF-B9E4-A72911594BD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81425" y="9409113"/>
            <a:ext cx="28940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kumimoji="0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F08865E-785D-48F2-9E51-7A16C283EC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988A7378-4C13-B5AD-03DD-3A21265B2BF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2425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kumimoji="0" sz="1200"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23E47F42-E837-043E-2994-E92C403CEC9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81425" y="0"/>
            <a:ext cx="2892425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kumimoji="0" sz="1200"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440A9EB-5073-251F-8A80-9B92ACE588F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5638" y="742950"/>
            <a:ext cx="5364162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1557" name="Rectangle 5">
            <a:extLst>
              <a:ext uri="{FF2B5EF4-FFF2-40B4-BE49-F238E27FC236}">
                <a16:creationId xmlns:a16="http://schemas.microsoft.com/office/drawing/2014/main" id="{FB388A9F-6C8C-0D9B-882F-CA22E8DA523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8338" y="4705350"/>
            <a:ext cx="5340350" cy="44561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51558" name="Rectangle 6">
            <a:extLst>
              <a:ext uri="{FF2B5EF4-FFF2-40B4-BE49-F238E27FC236}">
                <a16:creationId xmlns:a16="http://schemas.microsoft.com/office/drawing/2014/main" id="{161A7085-8514-9ACA-9B98-E446BEA1074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7525"/>
            <a:ext cx="2892425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kumimoji="0" sz="1200"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1559" name="Rectangle 7">
            <a:extLst>
              <a:ext uri="{FF2B5EF4-FFF2-40B4-BE49-F238E27FC236}">
                <a16:creationId xmlns:a16="http://schemas.microsoft.com/office/drawing/2014/main" id="{520E74D2-C297-789C-56A6-0639E2AAC4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81425" y="9407525"/>
            <a:ext cx="2892425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kumimoji="0" sz="1200"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BBBFC103-B2C3-4C4F-9D3F-FBB7A34376F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62DC4843-28AD-F73C-78EE-3A0986A7A7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9pPr>
          </a:lstStyle>
          <a:p>
            <a:fld id="{B11AD925-D499-4290-9183-81C83B1FBB0C}" type="slidenum">
              <a:rPr kumimoji="0" lang="ja-JP" altLang="en-US" sz="1200" smtClean="0">
                <a:latin typeface="Times New Roman" panose="02020603050405020304" pitchFamily="18" charset="0"/>
                <a:ea typeface="ＭＳ Ｐゴシック" panose="020B0600070205080204" pitchFamily="50" charset="-128"/>
              </a:rPr>
              <a:pPr/>
              <a:t>0</a:t>
            </a:fld>
            <a:endParaRPr kumimoji="0" lang="en-US" altLang="ja-JP" sz="120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C131B1A-E262-62C9-F7ED-17EF5591C8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EE43305B-C622-91E4-C1FC-96592B1F5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ja-JP" altLang="en-US">
              <a:ea typeface="ＭＳ Ｐゴシック" panose="020B0600070205080204" pitchFamily="50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EB6CA575-5E25-1683-50E6-3C90E1D784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9pPr>
          </a:lstStyle>
          <a:p>
            <a:fld id="{46BA0DF3-0FB4-4B6A-B5E9-649842C33C67}" type="slidenum">
              <a:rPr kumimoji="0" lang="ja-JP" altLang="en-US" sz="1200" smtClean="0">
                <a:latin typeface="Times New Roman" panose="02020603050405020304" pitchFamily="18" charset="0"/>
                <a:ea typeface="ＭＳ Ｐゴシック" panose="020B0600070205080204" pitchFamily="50" charset="-128"/>
              </a:rPr>
              <a:pPr/>
              <a:t>1</a:t>
            </a:fld>
            <a:endParaRPr kumimoji="0" lang="en-US" altLang="ja-JP" sz="120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0401EAF7-8183-5681-1447-2EFDD04F46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41C66644-6212-BB06-BF65-2D756A6D1A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ja-JP" altLang="en-US">
              <a:ea typeface="ＭＳ Ｐゴシック" panose="020B0600070205080204" pitchFamily="50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5D8D39BF-61DB-64F7-D03E-BA2B46DCC1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9pPr>
          </a:lstStyle>
          <a:p>
            <a:fld id="{4B5678C3-CFB6-43D2-8379-234E3844CC5E}" type="slidenum">
              <a:rPr kumimoji="0" lang="ja-JP" altLang="en-US" sz="1200" smtClean="0">
                <a:latin typeface="Times New Roman" panose="02020603050405020304" pitchFamily="18" charset="0"/>
                <a:ea typeface="ＭＳ Ｐゴシック" panose="020B0600070205080204" pitchFamily="50" charset="-128"/>
              </a:rPr>
              <a:pPr/>
              <a:t>2</a:t>
            </a:fld>
            <a:endParaRPr kumimoji="0" lang="en-US" altLang="ja-JP" sz="120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7FA45B6B-8AB1-3AAA-FD1A-5B26A1A3AF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7FB5B419-0390-256E-C7AF-3A7D91D649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ja-JP" altLang="en-US">
              <a:ea typeface="ＭＳ Ｐゴシック" panose="020B0600070205080204" pitchFamily="50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9D8C3262-B70F-3AC8-6C48-E5DAB39B26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9pPr>
          </a:lstStyle>
          <a:p>
            <a:fld id="{17043FBF-FDC1-405B-B28D-9F0F98A9EC61}" type="slidenum">
              <a:rPr kumimoji="0" lang="ja-JP" altLang="en-US" sz="1200" smtClean="0">
                <a:latin typeface="Times New Roman" panose="02020603050405020304" pitchFamily="18" charset="0"/>
                <a:ea typeface="ＭＳ Ｐゴシック" panose="020B0600070205080204" pitchFamily="50" charset="-128"/>
              </a:rPr>
              <a:pPr/>
              <a:t>3</a:t>
            </a:fld>
            <a:endParaRPr kumimoji="0" lang="en-US" altLang="ja-JP" sz="120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D88FED99-2B34-F8B6-536C-8E03BCAEE7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0B68946D-7BC8-C3A4-2F49-9A53CA16E6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ja-JP" altLang="en-US">
              <a:ea typeface="ＭＳ Ｐゴシック" panose="020B0600070205080204" pitchFamily="50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4785921A-11E4-3A90-E5EC-6789212904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9pPr>
          </a:lstStyle>
          <a:p>
            <a:fld id="{BDB0652B-FED3-4EF8-B1B3-2B2DF8D762BB}" type="slidenum">
              <a:rPr kumimoji="0" lang="ja-JP" altLang="en-US" sz="1200" smtClean="0">
                <a:latin typeface="Times New Roman" panose="02020603050405020304" pitchFamily="18" charset="0"/>
                <a:ea typeface="ＭＳ Ｐゴシック" panose="020B0600070205080204" pitchFamily="50" charset="-128"/>
              </a:rPr>
              <a:pPr/>
              <a:t>4</a:t>
            </a:fld>
            <a:endParaRPr kumimoji="0" lang="en-US" altLang="ja-JP" sz="120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87622919-ED5F-D31B-39AC-14BA3E588F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55937E7B-B906-BCA4-00C4-2059B098EE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ja-JP" altLang="en-US">
              <a:ea typeface="ＭＳ Ｐゴシック" panose="020B0600070205080204" pitchFamily="50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8">
            <a:extLst>
              <a:ext uri="{FF2B5EF4-FFF2-40B4-BE49-F238E27FC236}">
                <a16:creationId xmlns:a16="http://schemas.microsoft.com/office/drawing/2014/main" id="{E4613C5E-ADE5-26ED-C5D5-81C1222807A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42950" y="2133600"/>
            <a:ext cx="8420100" cy="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" name="Line 9">
            <a:extLst>
              <a:ext uri="{FF2B5EF4-FFF2-40B4-BE49-F238E27FC236}">
                <a16:creationId xmlns:a16="http://schemas.microsoft.com/office/drawing/2014/main" id="{5AE2D11E-B632-DE68-FF0A-668E8DCBAF5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42950" y="3886200"/>
            <a:ext cx="8420100" cy="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" name="Text Box 11">
            <a:extLst>
              <a:ext uri="{FF2B5EF4-FFF2-40B4-BE49-F238E27FC236}">
                <a16:creationId xmlns:a16="http://schemas.microsoft.com/office/drawing/2014/main" id="{F3DDF911-E6A1-7C42-CBAD-BD0AECEBA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975" y="6529388"/>
            <a:ext cx="2455863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algn="ctr">
              <a:spcBef>
                <a:spcPct val="50000"/>
              </a:spcBef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  <a:lvl2pPr marL="742950" indent="-285750" algn="ctr">
              <a:spcBef>
                <a:spcPct val="50000"/>
              </a:spcBef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2pPr>
            <a:lvl3pPr marL="1143000" indent="-228600" algn="ctr">
              <a:spcBef>
                <a:spcPct val="50000"/>
              </a:spcBef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3pPr>
            <a:lvl4pPr marL="1600200" indent="-228600" algn="ctr">
              <a:spcBef>
                <a:spcPct val="50000"/>
              </a:spcBef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4pPr>
            <a:lvl5pPr marL="2057400" indent="-228600" algn="ctr">
              <a:spcBef>
                <a:spcPct val="50000"/>
              </a:spcBef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kumimoji="0" lang="en-US" altLang="ja-JP" sz="1000" b="1">
                <a:latin typeface="Arial" panose="020B0604020202020204" pitchFamily="34" charset="0"/>
                <a:ea typeface="ＭＳ Ｐゴシック" panose="020B0600070205080204" pitchFamily="50" charset="-128"/>
              </a:rPr>
              <a:t>Strategic Relationship Management </a:t>
            </a:r>
            <a:r>
              <a:rPr kumimoji="0" lang="en-US" altLang="en-US" sz="800" baseline="50000">
                <a:latin typeface="Arial" panose="020B0604020202020204" pitchFamily="34" charset="0"/>
              </a:rPr>
              <a:t>TM</a:t>
            </a:r>
            <a:endParaRPr kumimoji="0" lang="en-US" altLang="en-US" sz="1000" b="1">
              <a:latin typeface="Arial" panose="020B0604020202020204" pitchFamily="34" charset="0"/>
            </a:endParaRPr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5B1A75B3-9795-2D29-9E3F-F649B694946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42950" y="6651625"/>
            <a:ext cx="2146300" cy="0"/>
          </a:xfrm>
          <a:prstGeom prst="line">
            <a:avLst/>
          </a:prstGeom>
          <a:noFill/>
          <a:ln w="31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" name="Line 14">
            <a:extLst>
              <a:ext uri="{FF2B5EF4-FFF2-40B4-BE49-F238E27FC236}">
                <a16:creationId xmlns:a16="http://schemas.microsoft.com/office/drawing/2014/main" id="{AD2D3565-4186-18D0-0949-4A3073051E2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016750" y="6651625"/>
            <a:ext cx="2146300" cy="0"/>
          </a:xfrm>
          <a:prstGeom prst="line">
            <a:avLst/>
          </a:prstGeom>
          <a:noFill/>
          <a:ln w="31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42950" y="2438400"/>
            <a:ext cx="8420100" cy="1143000"/>
          </a:xfrm>
        </p:spPr>
        <p:txBody>
          <a:bodyPr anchor="ctr"/>
          <a:lstStyle>
            <a:lvl1pPr algn="ctr">
              <a:defRPr sz="2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2950" y="5143500"/>
            <a:ext cx="6934200" cy="838200"/>
          </a:xfrm>
        </p:spPr>
        <p:txBody>
          <a:bodyPr anchor="b"/>
          <a:lstStyle>
            <a:lvl1pPr>
              <a:spcBef>
                <a:spcPct val="10000"/>
              </a:spcBef>
              <a:spcAft>
                <a:spcPct val="0"/>
              </a:spcAft>
              <a:defRPr sz="1300">
                <a:latin typeface="HGP創英角ｺﾞｼｯｸUB" panose="020B0900000000000000" pitchFamily="50" charset="-128"/>
              </a:defRPr>
            </a:lvl1pPr>
          </a:lstStyle>
          <a:p>
            <a:pPr lvl="0"/>
            <a:r>
              <a:rPr lang="en-US" altLang="en-US" noProof="0"/>
              <a:t>Click to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395476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6738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00913" y="157163"/>
            <a:ext cx="2351087" cy="593883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47650" y="157163"/>
            <a:ext cx="6900863" cy="5938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4270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41899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998556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7650" y="1476375"/>
            <a:ext cx="4625975" cy="46196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6025" y="1476375"/>
            <a:ext cx="4625975" cy="46196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2312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82224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7892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456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52637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38714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E18E32F-46F1-9CB4-5E85-D8D1130BEB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7650" y="157163"/>
            <a:ext cx="7162800" cy="68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914B5E2-15B4-7168-BF4D-8E91D96F8A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7650" y="1476375"/>
            <a:ext cx="940435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1028" name="Rectangle 7">
            <a:extLst>
              <a:ext uri="{FF2B5EF4-FFF2-40B4-BE49-F238E27FC236}">
                <a16:creationId xmlns:a16="http://schemas.microsoft.com/office/drawing/2014/main" id="{BC22B570-8E73-98FD-1362-275A874B2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638" y="6496050"/>
            <a:ext cx="2779712" cy="2857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b"/>
          <a:lstStyle>
            <a:lvl1pPr algn="ctr">
              <a:spcBef>
                <a:spcPct val="50000"/>
              </a:spcBef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  <a:lvl2pPr marL="742950" indent="-285750" algn="ctr">
              <a:spcBef>
                <a:spcPct val="50000"/>
              </a:spcBef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2pPr>
            <a:lvl3pPr marL="1143000" indent="-228600" algn="ctr">
              <a:spcBef>
                <a:spcPct val="50000"/>
              </a:spcBef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3pPr>
            <a:lvl4pPr marL="1600200" indent="-228600" algn="ctr">
              <a:spcBef>
                <a:spcPct val="50000"/>
              </a:spcBef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4pPr>
            <a:lvl5pPr marL="2057400" indent="-228600" algn="ctr">
              <a:spcBef>
                <a:spcPct val="50000"/>
              </a:spcBef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9pPr>
          </a:lstStyle>
          <a:p>
            <a:pPr algn="r">
              <a:spcBef>
                <a:spcPct val="0"/>
              </a:spcBef>
              <a:defRPr/>
            </a:pPr>
            <a:r>
              <a:rPr kumimoji="0" lang="en-US" altLang="ja-JP" sz="1000">
                <a:latin typeface="Arial" panose="020B0604020202020204" pitchFamily="34" charset="0"/>
                <a:ea typeface="ＭＳ Ｐゴシック" panose="020B0600070205080204" pitchFamily="50" charset="-128"/>
              </a:rPr>
              <a:t>Page.</a:t>
            </a:r>
            <a:fld id="{D53B1B43-7E85-42FD-A933-CA621FB513FC}" type="slidenum">
              <a:rPr kumimoji="0" lang="en-US" altLang="en-US" sz="1000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  <a:defRPr/>
              </a:pPr>
              <a:t>‹#›</a:t>
            </a:fld>
            <a:endParaRPr kumimoji="0" lang="en-US" altLang="en-US" sz="1000">
              <a:latin typeface="Arial" panose="020B0604020202020204" pitchFamily="34" charset="0"/>
            </a:endParaRPr>
          </a:p>
        </p:txBody>
      </p:sp>
      <p:sp>
        <p:nvSpPr>
          <p:cNvPr id="1029" name="Line 9">
            <a:extLst>
              <a:ext uri="{FF2B5EF4-FFF2-40B4-BE49-F238E27FC236}">
                <a16:creationId xmlns:a16="http://schemas.microsoft.com/office/drawing/2014/main" id="{4576EBEF-89A5-3332-2703-50B71BCAD8F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914400"/>
            <a:ext cx="9904413" cy="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HGP創英角ｺﾞｼｯｸUB" panose="020B0900000000000000" pitchFamily="50" charset="-128"/>
          <a:ea typeface="HGP創英角ｺﾞｼｯｸUB" panose="020B0900000000000000" pitchFamily="50" charset="-128"/>
        </a:defRPr>
      </a:lvl9pPr>
    </p:titleStyle>
    <p:bodyStyle>
      <a:lvl1pPr algn="l" rtl="0" eaLnBrk="0" fontAlgn="base" hangingPunct="0">
        <a:spcBef>
          <a:spcPct val="70000"/>
        </a:spcBef>
        <a:spcAft>
          <a:spcPct val="10000"/>
        </a:spcAft>
        <a:buClr>
          <a:schemeClr val="accent1"/>
        </a:buClr>
        <a:buSzPct val="50000"/>
        <a:buFont typeface="Monotype Sorts" pitchFamily="2" charset="2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50000"/>
        </a:spcBef>
        <a:spcAft>
          <a:spcPct val="10000"/>
        </a:spcAft>
        <a:buClr>
          <a:schemeClr val="accent1"/>
        </a:buClr>
        <a:buSzPct val="75000"/>
        <a:buFont typeface="Wingdings" panose="05000000000000000000" pitchFamily="2" charset="2"/>
        <a:buChar char="l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50000"/>
        </a:spcBef>
        <a:spcAft>
          <a:spcPct val="10000"/>
        </a:spcAft>
        <a:buClr>
          <a:schemeClr val="accent1"/>
        </a:buClr>
        <a:buSzPct val="75000"/>
        <a:buChar char="—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>
            <a:extLst>
              <a:ext uri="{FF2B5EF4-FFF2-40B4-BE49-F238E27FC236}">
                <a16:creationId xmlns:a16="http://schemas.microsoft.com/office/drawing/2014/main" id="{130508BD-BF4F-DC8E-3FE9-C02FCD7A58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36600" y="2286000"/>
            <a:ext cx="8397875" cy="1524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ja-JP" sz="3200"/>
              <a:t>JHK</a:t>
            </a:r>
            <a:r>
              <a:rPr lang="ja-JP" altLang="en-US" sz="3200"/>
              <a:t>人事評価システム 結果報告書</a:t>
            </a:r>
            <a:br>
              <a:rPr lang="en-US" altLang="ja-JP"/>
            </a:br>
            <a:r>
              <a:rPr lang="ja-JP" altLang="en-US"/>
              <a:t>－ </a:t>
            </a:r>
            <a:r>
              <a:rPr lang="en-US" altLang="ja-JP"/>
              <a:t>Corporate Power Audit System </a:t>
            </a:r>
            <a:r>
              <a:rPr lang="ja-JP" altLang="en-US"/>
              <a:t>－</a:t>
            </a:r>
          </a:p>
        </p:txBody>
      </p:sp>
      <p:sp>
        <p:nvSpPr>
          <p:cNvPr id="5123" name="Text Box 1028">
            <a:extLst>
              <a:ext uri="{FF2B5EF4-FFF2-40B4-BE49-F238E27FC236}">
                <a16:creationId xmlns:a16="http://schemas.microsoft.com/office/drawing/2014/main" id="{3E31B039-9AF6-DD14-7323-37616A7C0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15938"/>
            <a:ext cx="19875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SzPct val="50000"/>
              <a:buFont typeface="Monotype Sorts" pitchFamily="2" charset="2"/>
              <a:defRPr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50000"/>
              </a:spcBef>
              <a:spcAft>
                <a:spcPct val="1000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50000"/>
              </a:spcBef>
              <a:spcAft>
                <a:spcPct val="10000"/>
              </a:spcAft>
              <a:buClr>
                <a:schemeClr val="accent1"/>
              </a:buClr>
              <a:buSzPct val="75000"/>
              <a:buChar char="—"/>
              <a:defRPr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k_kk</a:t>
            </a:r>
            <a:r>
              <a:rPr lang="zh-CN" altLang="en-US" sz="18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製薬株式会社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08270 ●</a:t>
            </a:r>
            <a:r>
              <a:rPr lang="zh-CN" altLang="en-US" sz="18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●様</a:t>
            </a:r>
            <a:endParaRPr lang="ja-JP" altLang="en-US" sz="180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40A5860-1D0F-455B-FBE0-972B16468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目 次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5AD77C0-DF85-EEC6-888D-57DA79F0D5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763000" cy="4953000"/>
          </a:xfrm>
          <a:noFill/>
        </p:spPr>
        <p:txBody>
          <a:bodyPr/>
          <a:lstStyle/>
          <a:p>
            <a:pPr marL="419100" indent="-419100">
              <a:buClr>
                <a:schemeClr val="tx1"/>
              </a:buClr>
              <a:buSzTx/>
              <a:tabLst>
                <a:tab pos="6721475" algn="l"/>
              </a:tabLst>
            </a:pPr>
            <a:r>
              <a:rPr lang="ja-JP" altLang="en-US" sz="14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１．</a:t>
            </a:r>
            <a:r>
              <a:rPr lang="ja-JP" altLang="ja-JP" sz="14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JHK人事評価システムオリジナル・アウトプット</a:t>
            </a:r>
            <a:endParaRPr lang="en-US" altLang="ja-JP" sz="140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800100" lvl="1" indent="-342900">
              <a:buClr>
                <a:schemeClr val="tx1"/>
              </a:buClr>
              <a:buSzTx/>
              <a:buFont typeface="Monotype Sorts" pitchFamily="2" charset="2"/>
              <a:buNone/>
              <a:tabLst>
                <a:tab pos="6721475" algn="l"/>
              </a:tabLst>
            </a:pPr>
            <a:r>
              <a:rPr lang="ja-JP" altLang="en-US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１．１．</a:t>
            </a:r>
            <a:r>
              <a:rPr lang="en-US" altLang="ja-JP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JHK</a:t>
            </a:r>
            <a:r>
              <a:rPr lang="ja-JP" altLang="en-US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人事評価システム ３つのパワーの状況	・・・Ｐ．３</a:t>
            </a:r>
          </a:p>
          <a:p>
            <a:pPr marL="800100" lvl="1" indent="-342900">
              <a:buClr>
                <a:schemeClr val="tx1"/>
              </a:buClr>
              <a:buSzTx/>
              <a:buFont typeface="Monotype Sorts" pitchFamily="2" charset="2"/>
              <a:buNone/>
              <a:tabLst>
                <a:tab pos="6721475" algn="l"/>
              </a:tabLst>
            </a:pPr>
            <a:r>
              <a:rPr lang="ja-JP" altLang="en-US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１．２．</a:t>
            </a:r>
            <a:r>
              <a:rPr lang="en-US" altLang="ja-JP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JHK</a:t>
            </a:r>
            <a:r>
              <a:rPr lang="ja-JP" altLang="en-US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人事評価システム パワーチャート	・・・Ｐ．４</a:t>
            </a:r>
          </a:p>
          <a:p>
            <a:pPr marL="800100" lvl="1" indent="-342900">
              <a:buClr>
                <a:schemeClr val="tx1"/>
              </a:buClr>
              <a:buSzTx/>
              <a:buFont typeface="Monotype Sorts" pitchFamily="2" charset="2"/>
              <a:buNone/>
              <a:tabLst>
                <a:tab pos="6721475" algn="l"/>
              </a:tabLst>
            </a:pPr>
            <a:r>
              <a:rPr lang="ja-JP" altLang="en-US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１．３．</a:t>
            </a:r>
            <a:r>
              <a:rPr lang="en-US" altLang="ja-JP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JHK</a:t>
            </a:r>
            <a:r>
              <a:rPr lang="ja-JP" altLang="en-US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人事評価システム パワーチャートに基づく「強み」と「弱み」の分析	・・・Ｐ．５</a:t>
            </a:r>
          </a:p>
          <a:p>
            <a:pPr marL="800100" lvl="1" indent="-342900">
              <a:buClr>
                <a:schemeClr val="tx1"/>
              </a:buClr>
              <a:buSzTx/>
              <a:buFont typeface="Monotype Sorts" pitchFamily="2" charset="2"/>
              <a:buNone/>
              <a:tabLst>
                <a:tab pos="6721475" algn="l"/>
              </a:tabLst>
            </a:pPr>
            <a:r>
              <a:rPr lang="ja-JP" altLang="en-US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１．４．「強み」に関する自身・他者の具体的認識の分析	・・・Ｐ．６</a:t>
            </a:r>
          </a:p>
          <a:p>
            <a:pPr marL="800100" lvl="1" indent="-342900">
              <a:buClr>
                <a:schemeClr val="tx1"/>
              </a:buClr>
              <a:buSzTx/>
              <a:buFont typeface="Monotype Sorts" pitchFamily="2" charset="2"/>
              <a:buNone/>
              <a:tabLst>
                <a:tab pos="6721475" algn="l"/>
              </a:tabLst>
            </a:pPr>
            <a:r>
              <a:rPr lang="ja-JP" altLang="en-US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１．５．「弱み」に関する自身・他者の具体的認識の分析	・・・Ｐ．７</a:t>
            </a:r>
          </a:p>
          <a:p>
            <a:pPr marL="419100" indent="-419100">
              <a:buClr>
                <a:schemeClr val="tx1"/>
              </a:buClr>
              <a:buSzTx/>
              <a:tabLst>
                <a:tab pos="6721475" algn="l"/>
              </a:tabLst>
            </a:pPr>
            <a:endParaRPr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419100" indent="-419100">
              <a:buClr>
                <a:schemeClr val="tx1"/>
              </a:buClr>
              <a:buSzTx/>
              <a:tabLst>
                <a:tab pos="6721475" algn="l"/>
              </a:tabLst>
            </a:pPr>
            <a:r>
              <a:rPr lang="ja-JP" altLang="en-US" sz="14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２．カスタマイズ・アウトプット</a:t>
            </a:r>
          </a:p>
          <a:p>
            <a:pPr marL="800100" lvl="1" indent="-342900">
              <a:buClr>
                <a:schemeClr val="tx1"/>
              </a:buClr>
              <a:buSzTx/>
              <a:buFont typeface="Monotype Sorts" pitchFamily="2" charset="2"/>
              <a:buNone/>
              <a:tabLst>
                <a:tab pos="6721475" algn="l"/>
              </a:tabLst>
            </a:pPr>
            <a:r>
              <a:rPr lang="ja-JP" altLang="en-US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２．１．</a:t>
            </a:r>
            <a:r>
              <a:rPr lang="zh-TW" altLang="en-US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経営基幹職</a:t>
            </a:r>
            <a:r>
              <a:rPr lang="ja-JP" altLang="en-US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の３つの役割・視座に関する、自身・他者の認識の状況	・・・Ｐ．９</a:t>
            </a:r>
          </a:p>
          <a:p>
            <a:pPr marL="800100" lvl="1" indent="-342900">
              <a:buClr>
                <a:schemeClr val="tx1"/>
              </a:buClr>
              <a:buSzTx/>
              <a:buFont typeface="Monotype Sorts" pitchFamily="2" charset="2"/>
              <a:buNone/>
              <a:tabLst>
                <a:tab pos="6721475" algn="l"/>
              </a:tabLst>
            </a:pPr>
            <a:r>
              <a:rPr lang="ja-JP" altLang="en-US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２．２．</a:t>
            </a:r>
            <a:r>
              <a:rPr lang="zh-TW" altLang="en-US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経営基幹職</a:t>
            </a:r>
            <a:r>
              <a:rPr lang="ja-JP" altLang="en-US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のコアスキルの状況	・・・Ｐ．１０</a:t>
            </a:r>
          </a:p>
          <a:p>
            <a:pPr marL="419100" indent="-419100">
              <a:buClr>
                <a:schemeClr val="tx1"/>
              </a:buClr>
              <a:buSzTx/>
              <a:tabLst>
                <a:tab pos="6721475" algn="l"/>
              </a:tabLst>
            </a:pPr>
            <a:endParaRPr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marL="419100" indent="-419100">
              <a:buClr>
                <a:schemeClr val="tx1"/>
              </a:buClr>
              <a:buSzTx/>
              <a:tabLst>
                <a:tab pos="6721475" algn="l"/>
              </a:tabLst>
            </a:pPr>
            <a:r>
              <a:rPr lang="ja-JP" altLang="en-US" sz="14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参考資料：設問項目ごと結果表	・・・Ｐ．１２</a:t>
            </a:r>
            <a:r>
              <a:rPr lang="en-US" altLang="ja-JP" sz="14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‐</a:t>
            </a:r>
            <a:r>
              <a:rPr lang="ja-JP" altLang="en-US" sz="14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１６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0664CD9-92E2-292B-CBC5-4795DB03C36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2209800"/>
            <a:ext cx="8782050" cy="1524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ja-JP" altLang="en-US"/>
              <a:t>１．</a:t>
            </a:r>
            <a:r>
              <a:rPr lang="en-US" altLang="ja-JP"/>
              <a:t>JHK</a:t>
            </a:r>
            <a:r>
              <a:rPr lang="ja-JP" altLang="en-US"/>
              <a:t>人事評価システムオリジナル・アウトプット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図 2">
            <a:extLst>
              <a:ext uri="{FF2B5EF4-FFF2-40B4-BE49-F238E27FC236}">
                <a16:creationId xmlns:a16="http://schemas.microsoft.com/office/drawing/2014/main" id="{78D0B684-17A1-14F1-11BA-7BBEA55C8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1905000"/>
            <a:ext cx="39433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図 1">
            <a:extLst>
              <a:ext uri="{FF2B5EF4-FFF2-40B4-BE49-F238E27FC236}">
                <a16:creationId xmlns:a16="http://schemas.microsoft.com/office/drawing/2014/main" id="{9C25C268-0D59-F1CD-486A-B0137FE80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1905000"/>
            <a:ext cx="39401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2">
            <a:extLst>
              <a:ext uri="{FF2B5EF4-FFF2-40B4-BE49-F238E27FC236}">
                <a16:creationId xmlns:a16="http://schemas.microsoft.com/office/drawing/2014/main" id="{6FD8643F-C202-2200-0055-ACADBA7E5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7650" y="157163"/>
            <a:ext cx="7400925" cy="681037"/>
          </a:xfrm>
        </p:spPr>
        <p:txBody>
          <a:bodyPr/>
          <a:lstStyle/>
          <a:p>
            <a:pPr eaLnBrk="1" hangingPunct="1"/>
            <a:r>
              <a:rPr lang="ja-JP" altLang="en-US"/>
              <a:t>１．１．</a:t>
            </a:r>
            <a:r>
              <a:rPr lang="en-US" altLang="ja-JP"/>
              <a:t>JHK</a:t>
            </a:r>
            <a:r>
              <a:rPr lang="ja-JP" altLang="en-US"/>
              <a:t>人事評価システム ３つのパワーの状況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2D5DF264-4645-1A75-88D2-6856E1A02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066800"/>
            <a:ext cx="9299575" cy="6858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SzPct val="50000"/>
              <a:buFont typeface="Monotype Sorts" pitchFamily="2" charset="2"/>
              <a:defRPr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992188" indent="-285750">
              <a:spcBef>
                <a:spcPct val="50000"/>
              </a:spcBef>
              <a:spcAft>
                <a:spcPct val="1000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71575" indent="-228600">
              <a:spcBef>
                <a:spcPct val="50000"/>
              </a:spcBef>
              <a:spcAft>
                <a:spcPct val="10000"/>
              </a:spcAft>
              <a:buClr>
                <a:schemeClr val="accent1"/>
              </a:buClr>
              <a:buSzPct val="75000"/>
              <a:buChar char="—"/>
              <a:defRPr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ja-JP" altLang="en-US" sz="1200"/>
              <a:t>ここでは革新力・維持発展力・知識創造力のそれぞれについて、自身診断と他者診断のギャップを把握することができます。日本の組織においては、通常</a:t>
            </a:r>
            <a:r>
              <a:rPr kumimoji="0" lang="en-US" altLang="ja-JP" sz="1200"/>
              <a:t>10</a:t>
            </a:r>
            <a:r>
              <a:rPr kumimoji="0" lang="ja-JP" altLang="en-US" sz="1200"/>
              <a:t>～</a:t>
            </a:r>
            <a:r>
              <a:rPr kumimoji="0" lang="en-US" altLang="ja-JP" sz="1200"/>
              <a:t>15</a:t>
            </a:r>
            <a:r>
              <a:rPr kumimoji="0" lang="ja-JP" altLang="en-US" sz="1200"/>
              <a:t>ポイント程度、他者診断が自身診断を上回る傾向にあります。自己診断が高いことから、あなたの思っている以上に、ご自身の強みは周囲に認められていないことが示唆されます。</a:t>
            </a:r>
          </a:p>
        </p:txBody>
      </p:sp>
      <p:sp>
        <p:nvSpPr>
          <p:cNvPr id="215112" name="Rectangle 72">
            <a:extLst>
              <a:ext uri="{FF2B5EF4-FFF2-40B4-BE49-F238E27FC236}">
                <a16:creationId xmlns:a16="http://schemas.microsoft.com/office/drawing/2014/main" id="{B77F7377-775B-5318-E201-5069408901F5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4800" y="4832350"/>
            <a:ext cx="4067175" cy="1644650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prstShdw prst="shdw18" dist="17961" dir="135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lIns="72000" tIns="72000" rIns="72000" bIns="72000"/>
          <a:lstStyle>
            <a:lvl1pPr marL="190500" indent="-1905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ja-JP" altLang="en-US" sz="1200">
                <a:solidFill>
                  <a:schemeClr val="folHlin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整った三角形をしており、パワーのバランスが良い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ja-JP" altLang="en-US" sz="1200">
                <a:solidFill>
                  <a:schemeClr val="folHlin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自己診断は概ね高い</a:t>
            </a:r>
          </a:p>
        </p:txBody>
      </p:sp>
      <p:sp>
        <p:nvSpPr>
          <p:cNvPr id="215113" name="Rectangle 73">
            <a:extLst>
              <a:ext uri="{FF2B5EF4-FFF2-40B4-BE49-F238E27FC236}">
                <a16:creationId xmlns:a16="http://schemas.microsoft.com/office/drawing/2014/main" id="{71AA758C-3747-9C25-7506-9C49EEC5F47E}"/>
              </a:ext>
            </a:extLst>
          </p:cNvPr>
          <p:cNvSpPr>
            <a:spLocks noChangeArrowheads="1"/>
          </p:cNvSpPr>
          <p:nvPr/>
        </p:nvSpPr>
        <p:spPr bwMode="gray">
          <a:xfrm>
            <a:off x="5522913" y="4832350"/>
            <a:ext cx="4067175" cy="1644650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prstShdw prst="shdw18" dist="17961" dir="135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lIns="72000" tIns="72000" rIns="72000" bIns="72000"/>
          <a:lstStyle>
            <a:lvl1pPr marL="190500" indent="-1905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ja-JP" altLang="en-US" sz="1200">
                <a:solidFill>
                  <a:schemeClr val="folHlin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整った三角形をしており、パワーのバランスが良い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ja-JP" altLang="en-US" sz="1200">
                <a:solidFill>
                  <a:schemeClr val="folHlin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他者診断は概ね高い</a:t>
            </a:r>
          </a:p>
        </p:txBody>
      </p:sp>
      <p:sp>
        <p:nvSpPr>
          <p:cNvPr id="11272" name="spTiteki">
            <a:extLst>
              <a:ext uri="{FF2B5EF4-FFF2-40B4-BE49-F238E27FC236}">
                <a16:creationId xmlns:a16="http://schemas.microsoft.com/office/drawing/2014/main" id="{A912FAB1-2F56-DBBC-385A-CF08B79E8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8450" y="4419600"/>
            <a:ext cx="1085850" cy="238125"/>
          </a:xfrm>
          <a:prstGeom prst="rect">
            <a:avLst/>
          </a:prstGeom>
          <a:solidFill>
            <a:srgbClr val="99CC00"/>
          </a:solidFill>
          <a:ln w="222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>
            <a:lvl1pPr marL="190500" indent="-1905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SzPct val="50000"/>
              <a:buFont typeface="Monotype Sorts" pitchFamily="2" charset="2"/>
              <a:defRPr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50000"/>
              </a:spcBef>
              <a:spcAft>
                <a:spcPct val="1000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50000"/>
              </a:spcBef>
              <a:spcAft>
                <a:spcPct val="10000"/>
              </a:spcAft>
              <a:buClr>
                <a:schemeClr val="accent1"/>
              </a:buClr>
              <a:buSzPct val="75000"/>
              <a:buChar char="—"/>
              <a:defRPr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ja-JP" altLang="en-US" sz="1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知的創造力</a:t>
            </a:r>
          </a:p>
        </p:txBody>
      </p:sp>
      <p:sp>
        <p:nvSpPr>
          <p:cNvPr id="11273" name="spIji">
            <a:extLst>
              <a:ext uri="{FF2B5EF4-FFF2-40B4-BE49-F238E27FC236}">
                <a16:creationId xmlns:a16="http://schemas.microsoft.com/office/drawing/2014/main" id="{26956210-8536-D81D-A6EA-3BE4B160B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419600"/>
            <a:ext cx="1085850" cy="238125"/>
          </a:xfrm>
          <a:prstGeom prst="rect">
            <a:avLst/>
          </a:prstGeom>
          <a:solidFill>
            <a:srgbClr val="99CCFF"/>
          </a:solidFill>
          <a:ln w="222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marL="190500" indent="-1905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SzPct val="50000"/>
              <a:buFont typeface="Monotype Sorts" pitchFamily="2" charset="2"/>
              <a:defRPr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50000"/>
              </a:spcBef>
              <a:spcAft>
                <a:spcPct val="1000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50000"/>
              </a:spcBef>
              <a:spcAft>
                <a:spcPct val="10000"/>
              </a:spcAft>
              <a:buClr>
                <a:schemeClr val="accent1"/>
              </a:buClr>
              <a:buSzPct val="75000"/>
              <a:buChar char="—"/>
              <a:defRPr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ja-JP" altLang="en-US" sz="1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維持発展力</a:t>
            </a:r>
          </a:p>
        </p:txBody>
      </p:sp>
      <p:sp>
        <p:nvSpPr>
          <p:cNvPr id="11274" name="spKakusin">
            <a:extLst>
              <a:ext uri="{FF2B5EF4-FFF2-40B4-BE49-F238E27FC236}">
                <a16:creationId xmlns:a16="http://schemas.microsoft.com/office/drawing/2014/main" id="{C62D22A1-E8D2-1BF8-A6C1-A4DC0CCDE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175" y="2209800"/>
            <a:ext cx="1085850" cy="238125"/>
          </a:xfrm>
          <a:prstGeom prst="rect">
            <a:avLst/>
          </a:prstGeom>
          <a:solidFill>
            <a:srgbClr val="FFCC99"/>
          </a:solidFill>
          <a:ln w="222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marL="190500" indent="-1905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SzPct val="50000"/>
              <a:buFont typeface="Monotype Sorts" pitchFamily="2" charset="2"/>
              <a:defRPr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50000"/>
              </a:spcBef>
              <a:spcAft>
                <a:spcPct val="1000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50000"/>
              </a:spcBef>
              <a:spcAft>
                <a:spcPct val="10000"/>
              </a:spcAft>
              <a:buClr>
                <a:schemeClr val="accent1"/>
              </a:buClr>
              <a:buSzPct val="75000"/>
              <a:buChar char="—"/>
              <a:defRPr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ja-JP" altLang="en-US" sz="1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革新力</a:t>
            </a:r>
          </a:p>
        </p:txBody>
      </p:sp>
      <p:sp>
        <p:nvSpPr>
          <p:cNvPr id="11275" name="spTiteki">
            <a:extLst>
              <a:ext uri="{FF2B5EF4-FFF2-40B4-BE49-F238E27FC236}">
                <a16:creationId xmlns:a16="http://schemas.microsoft.com/office/drawing/2014/main" id="{E62626EC-4FB2-477F-D0A5-79555A993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325" y="4418013"/>
            <a:ext cx="1085850" cy="238125"/>
          </a:xfrm>
          <a:prstGeom prst="rect">
            <a:avLst/>
          </a:prstGeom>
          <a:solidFill>
            <a:srgbClr val="99CC00"/>
          </a:solidFill>
          <a:ln w="222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>
            <a:lvl1pPr marL="190500" indent="-1905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SzPct val="50000"/>
              <a:buFont typeface="Monotype Sorts" pitchFamily="2" charset="2"/>
              <a:defRPr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50000"/>
              </a:spcBef>
              <a:spcAft>
                <a:spcPct val="1000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50000"/>
              </a:spcBef>
              <a:spcAft>
                <a:spcPct val="10000"/>
              </a:spcAft>
              <a:buClr>
                <a:schemeClr val="accent1"/>
              </a:buClr>
              <a:buSzPct val="75000"/>
              <a:buChar char="—"/>
              <a:defRPr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ja-JP" altLang="en-US" sz="1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知的創造力</a:t>
            </a:r>
          </a:p>
        </p:txBody>
      </p:sp>
      <p:sp>
        <p:nvSpPr>
          <p:cNvPr id="11276" name="spIji">
            <a:extLst>
              <a:ext uri="{FF2B5EF4-FFF2-40B4-BE49-F238E27FC236}">
                <a16:creationId xmlns:a16="http://schemas.microsoft.com/office/drawing/2014/main" id="{30D48F81-245E-304C-3090-D66D45079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488" y="4418013"/>
            <a:ext cx="1085850" cy="238125"/>
          </a:xfrm>
          <a:prstGeom prst="rect">
            <a:avLst/>
          </a:prstGeom>
          <a:solidFill>
            <a:srgbClr val="99CCFF"/>
          </a:solidFill>
          <a:ln w="222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marL="190500" indent="-1905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SzPct val="50000"/>
              <a:buFont typeface="Monotype Sorts" pitchFamily="2" charset="2"/>
              <a:defRPr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50000"/>
              </a:spcBef>
              <a:spcAft>
                <a:spcPct val="1000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50000"/>
              </a:spcBef>
              <a:spcAft>
                <a:spcPct val="10000"/>
              </a:spcAft>
              <a:buClr>
                <a:schemeClr val="accent1"/>
              </a:buClr>
              <a:buSzPct val="75000"/>
              <a:buChar char="—"/>
              <a:defRPr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ja-JP" altLang="en-US" sz="1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維持発展力</a:t>
            </a:r>
          </a:p>
        </p:txBody>
      </p:sp>
      <p:sp>
        <p:nvSpPr>
          <p:cNvPr id="11277" name="spKakusin">
            <a:extLst>
              <a:ext uri="{FF2B5EF4-FFF2-40B4-BE49-F238E27FC236}">
                <a16:creationId xmlns:a16="http://schemas.microsoft.com/office/drawing/2014/main" id="{A8F5C0D1-B490-DC1E-205B-A7A6162A9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2208213"/>
            <a:ext cx="1085850" cy="238125"/>
          </a:xfrm>
          <a:prstGeom prst="rect">
            <a:avLst/>
          </a:prstGeom>
          <a:solidFill>
            <a:srgbClr val="FFCC99"/>
          </a:solidFill>
          <a:ln w="222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marL="190500" indent="-1905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SzPct val="50000"/>
              <a:buFont typeface="Monotype Sorts" pitchFamily="2" charset="2"/>
              <a:defRPr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50000"/>
              </a:spcBef>
              <a:spcAft>
                <a:spcPct val="1000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50000"/>
              </a:spcBef>
              <a:spcAft>
                <a:spcPct val="10000"/>
              </a:spcAft>
              <a:buClr>
                <a:schemeClr val="accent1"/>
              </a:buClr>
              <a:buSzPct val="75000"/>
              <a:buChar char="—"/>
              <a:defRPr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ja-JP" altLang="en-US" sz="1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革新力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図 1">
            <a:extLst>
              <a:ext uri="{FF2B5EF4-FFF2-40B4-BE49-F238E27FC236}">
                <a16:creationId xmlns:a16="http://schemas.microsoft.com/office/drawing/2014/main" id="{1DEE0114-7CA8-E7B7-80DE-5825C3CAB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1905000"/>
            <a:ext cx="7548563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2">
            <a:extLst>
              <a:ext uri="{FF2B5EF4-FFF2-40B4-BE49-F238E27FC236}">
                <a16:creationId xmlns:a16="http://schemas.microsoft.com/office/drawing/2014/main" id="{B6ACB273-3A0B-5DCB-4A74-FAF72606E6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１．２．</a:t>
            </a:r>
            <a:r>
              <a:rPr lang="en-US" altLang="ja-JP"/>
              <a:t>JHK</a:t>
            </a:r>
            <a:r>
              <a:rPr lang="ja-JP" altLang="en-US"/>
              <a:t>人事評価システム パワーチャート</a:t>
            </a:r>
          </a:p>
        </p:txBody>
      </p:sp>
      <p:sp>
        <p:nvSpPr>
          <p:cNvPr id="13316" name="Text Box 73">
            <a:extLst>
              <a:ext uri="{FF2B5EF4-FFF2-40B4-BE49-F238E27FC236}">
                <a16:creationId xmlns:a16="http://schemas.microsoft.com/office/drawing/2014/main" id="{8FD93FF8-8A79-0920-AAAF-5CF4EEDA155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962400" y="6096000"/>
            <a:ext cx="53863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marL="190500" indent="-19050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SzPct val="50000"/>
              <a:buFont typeface="Monotype Sorts" pitchFamily="2" charset="2"/>
              <a:defRPr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50000"/>
              </a:spcBef>
              <a:spcAft>
                <a:spcPct val="1000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50000"/>
              </a:spcBef>
              <a:spcAft>
                <a:spcPct val="10000"/>
              </a:spcAft>
              <a:buClr>
                <a:schemeClr val="accent1"/>
              </a:buClr>
              <a:buSzPct val="75000"/>
              <a:buChar char="—"/>
              <a:defRPr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9pPr>
          </a:lstStyle>
          <a:p>
            <a:pPr algn="r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ja-JP" sz="1000">
                <a:solidFill>
                  <a:srgbClr val="000000"/>
                </a:solidFill>
              </a:rPr>
              <a:t>※</a:t>
            </a:r>
            <a:r>
              <a:rPr lang="ja-JP" altLang="en-US" sz="1000">
                <a:solidFill>
                  <a:srgbClr val="000000"/>
                </a:solidFill>
              </a:rPr>
              <a:t>　自身・他者ともに、分水嶺基準より</a:t>
            </a:r>
            <a:r>
              <a:rPr lang="en-US" altLang="ja-JP" sz="1000">
                <a:solidFill>
                  <a:srgbClr val="000000"/>
                </a:solidFill>
              </a:rPr>
              <a:t>10</a:t>
            </a:r>
            <a:r>
              <a:rPr lang="ja-JP" altLang="en-US" sz="1000">
                <a:solidFill>
                  <a:srgbClr val="000000"/>
                </a:solidFill>
              </a:rPr>
              <a:t>ポイント以上差のある箇所に「高」「低」の標記をつけています</a:t>
            </a:r>
          </a:p>
        </p:txBody>
      </p:sp>
      <p:sp>
        <p:nvSpPr>
          <p:cNvPr id="13317" name="Rectangle 1012">
            <a:extLst>
              <a:ext uri="{FF2B5EF4-FFF2-40B4-BE49-F238E27FC236}">
                <a16:creationId xmlns:a16="http://schemas.microsoft.com/office/drawing/2014/main" id="{CC8E73CF-204B-5564-3D1A-B0E836BFD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065213"/>
            <a:ext cx="9299575" cy="6858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SzPct val="50000"/>
              <a:buFont typeface="Monotype Sorts" pitchFamily="2" charset="2"/>
              <a:defRPr sz="16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992188" indent="-285750">
              <a:spcBef>
                <a:spcPct val="50000"/>
              </a:spcBef>
              <a:spcAft>
                <a:spcPct val="1000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71575" indent="-228600">
              <a:spcBef>
                <a:spcPct val="50000"/>
              </a:spcBef>
              <a:spcAft>
                <a:spcPct val="10000"/>
              </a:spcAft>
              <a:buClr>
                <a:schemeClr val="accent1"/>
              </a:buClr>
              <a:buSzPct val="75000"/>
              <a:buChar char="—"/>
              <a:defRPr sz="14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ja-JP" altLang="en-US" sz="1200"/>
              <a:t>自身診断は</a:t>
            </a:r>
            <a:r>
              <a:rPr kumimoji="0" lang="en-US" altLang="ja-JP" sz="1200"/>
              <a:t>50</a:t>
            </a:r>
            <a:r>
              <a:rPr kumimoji="0" lang="ja-JP" altLang="en-US" sz="1200"/>
              <a:t>ポイント、他者診断は</a:t>
            </a:r>
            <a:r>
              <a:rPr kumimoji="0" lang="en-US" altLang="ja-JP" sz="1200"/>
              <a:t>65</a:t>
            </a:r>
            <a:r>
              <a:rPr kumimoji="0" lang="ja-JP" altLang="en-US" sz="1200"/>
              <a:t>ポイント（過去調査における本人診断と周囲診断の差の平均値を</a:t>
            </a:r>
            <a:r>
              <a:rPr kumimoji="0" lang="en-US" altLang="ja-JP" sz="1200"/>
              <a:t>50</a:t>
            </a:r>
            <a:r>
              <a:rPr kumimoji="0" lang="ja-JP" altLang="en-US" sz="1200"/>
              <a:t>に足したもの）を分水嶺として診断の高低を確認しています。以下の結果を見ると、項目「大胆さ・リスクテイク」、「他部署との連携」、「周囲への影響力」については、自身、周囲の認識の乖離が大きいことが示唆されます。</a:t>
            </a:r>
            <a:r>
              <a:rPr kumimoji="0" lang="en-US" altLang="ja-JP" sz="1200"/>
              <a:t>Page5</a:t>
            </a:r>
            <a:r>
              <a:rPr kumimoji="0" lang="ja-JP" altLang="en-US" sz="1200"/>
              <a:t>にて、その詳細を見ていきましょう。</a:t>
            </a:r>
            <a:endParaRPr kumimoji="0" lang="ja-JP" altLang="en-US" sz="120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A79E99"/>
      </a:lt2>
      <a:accent1>
        <a:srgbClr val="D0A660"/>
      </a:accent1>
      <a:accent2>
        <a:srgbClr val="A79E99"/>
      </a:accent2>
      <a:accent3>
        <a:srgbClr val="FFFFFF"/>
      </a:accent3>
      <a:accent4>
        <a:srgbClr val="000000"/>
      </a:accent4>
      <a:accent5>
        <a:srgbClr val="E4D0B6"/>
      </a:accent5>
      <a:accent6>
        <a:srgbClr val="978F8A"/>
      </a:accent6>
      <a:hlink>
        <a:srgbClr val="F7F2D0"/>
      </a:hlink>
      <a:folHlink>
        <a:srgbClr val="7D0C00"/>
      </a:folHlink>
    </a:clrScheme>
    <a:fontScheme name="Default Design">
      <a:majorFont>
        <a:latin typeface="HGP創英角ｺﾞｼｯｸUB"/>
        <a:ea typeface="HGP創英角ｺﾞｼｯｸUB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00"/>
        </a:solidFill>
        <a:ln w="9525" cap="flat" cmpd="sng" algn="ctr">
          <a:solidFill>
            <a:srgbClr val="333333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190500" marR="0" indent="-19050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altLang="ja-JP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GP創英角ｺﾞｼｯｸUB" panose="020B0900000000000000" pitchFamily="50" charset="-128"/>
            <a:ea typeface="HGP創英角ｺﾞｼｯｸUB" panose="020B0900000000000000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00"/>
        </a:solidFill>
        <a:ln w="9525" cap="flat" cmpd="sng" algn="ctr">
          <a:solidFill>
            <a:srgbClr val="333333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190500" marR="0" indent="-19050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altLang="ja-JP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GP創英角ｺﾞｼｯｸUB" panose="020B0900000000000000" pitchFamily="50" charset="-128"/>
            <a:ea typeface="HGP創英角ｺﾞｼｯｸUB" panose="020B0900000000000000" pitchFamily="50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Microsoft Office PowerPoint</Application>
  <PresentationFormat>A4 210 x 297 mm</PresentationFormat>
  <Paragraphs>37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HGP創英角ｺﾞｼｯｸUB</vt:lpstr>
      <vt:lpstr>Monotype Sorts</vt:lpstr>
      <vt:lpstr>ＭＳ Ｐゴシック</vt:lpstr>
      <vt:lpstr>Arial</vt:lpstr>
      <vt:lpstr>Times New Roman</vt:lpstr>
      <vt:lpstr>Wingdings</vt:lpstr>
      <vt:lpstr>Default Design</vt:lpstr>
      <vt:lpstr>JHK人事評価システム 結果報告書 － Corporate Power Audit System －</vt:lpstr>
      <vt:lpstr>目 次</vt:lpstr>
      <vt:lpstr>１．JHK人事評価システムオリジナル・アウトプット</vt:lpstr>
      <vt:lpstr>１．１．JHK人事評価システム ３つのパワーの状況</vt:lpstr>
      <vt:lpstr>１．２．JHK人事評価システム パワーチャート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慶一 小川</cp:lastModifiedBy>
  <cp:revision>2</cp:revision>
  <dcterms:created xsi:type="dcterms:W3CDTF">2025-01-31T23:23:57Z</dcterms:created>
  <dcterms:modified xsi:type="dcterms:W3CDTF">2025-01-31T23:24:12Z</dcterms:modified>
</cp:coreProperties>
</file>