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796" r:id="rId3"/>
    <p:sldId id="804" r:id="rId4"/>
    <p:sldId id="800" r:id="rId5"/>
    <p:sldId id="806" r:id="rId6"/>
    <p:sldId id="805" r:id="rId7"/>
    <p:sldId id="797" r:id="rId8"/>
    <p:sldId id="799" r:id="rId9"/>
    <p:sldId id="801" r:id="rId10"/>
    <p:sldId id="745" r:id="rId1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9E18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75" autoAdjust="0"/>
    <p:restoredTop sz="94660"/>
  </p:normalViewPr>
  <p:slideViewPr>
    <p:cSldViewPr snapToGrid="0">
      <p:cViewPr varScale="1">
        <p:scale>
          <a:sx n="89" d="100"/>
          <a:sy n="89" d="100"/>
        </p:scale>
        <p:origin x="96" y="51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67FD87-DA52-46C9-B4D9-BD9158209FE0}" type="datetimeFigureOut">
              <a:rPr lang="ko-KR" altLang="en-US" smtClean="0"/>
              <a:t>2023-04-16</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1F4872-5915-4E04-B990-1DB7F3C6F0CB}" type="slidenum">
              <a:rPr lang="ko-KR" altLang="en-US" smtClean="0"/>
              <a:t>‹#›</a:t>
            </a:fld>
            <a:endParaRPr lang="ko-KR" altLang="en-US"/>
          </a:p>
        </p:txBody>
      </p:sp>
    </p:spTree>
    <p:extLst>
      <p:ext uri="{BB962C8B-B14F-4D97-AF65-F5344CB8AC3E}">
        <p14:creationId xmlns:p14="http://schemas.microsoft.com/office/powerpoint/2010/main" val="256106610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DD69B-5B93-40AA-9F86-65D820C689CC}" type="slidenum">
              <a:rPr lang="ko-KR" altLang="en-US" smtClean="0"/>
              <a:pPr/>
              <a:t>2</a:t>
            </a:fld>
            <a:endParaRPr lang="ko-KR" altLang="en-US"/>
          </a:p>
        </p:txBody>
      </p:sp>
    </p:spTree>
    <p:extLst>
      <p:ext uri="{BB962C8B-B14F-4D97-AF65-F5344CB8AC3E}">
        <p14:creationId xmlns:p14="http://schemas.microsoft.com/office/powerpoint/2010/main" val="2690432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DD69B-5B93-40AA-9F86-65D820C689CC}" type="slidenum">
              <a:rPr lang="ko-KR" altLang="en-US" smtClean="0"/>
              <a:pPr/>
              <a:t>3</a:t>
            </a:fld>
            <a:endParaRPr lang="ko-KR" altLang="en-US"/>
          </a:p>
        </p:txBody>
      </p:sp>
    </p:spTree>
    <p:extLst>
      <p:ext uri="{BB962C8B-B14F-4D97-AF65-F5344CB8AC3E}">
        <p14:creationId xmlns:p14="http://schemas.microsoft.com/office/powerpoint/2010/main" val="2732260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DD69B-5B93-40AA-9F86-65D820C689CC}" type="slidenum">
              <a:rPr lang="ko-KR" altLang="en-US" smtClean="0"/>
              <a:pPr/>
              <a:t>4</a:t>
            </a:fld>
            <a:endParaRPr lang="ko-KR" altLang="en-US"/>
          </a:p>
        </p:txBody>
      </p:sp>
    </p:spTree>
    <p:extLst>
      <p:ext uri="{BB962C8B-B14F-4D97-AF65-F5344CB8AC3E}">
        <p14:creationId xmlns:p14="http://schemas.microsoft.com/office/powerpoint/2010/main" val="3737843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DD69B-5B93-40AA-9F86-65D820C689CC}" type="slidenum">
              <a:rPr lang="ko-KR" altLang="en-US" smtClean="0"/>
              <a:pPr/>
              <a:t>5</a:t>
            </a:fld>
            <a:endParaRPr lang="ko-KR" altLang="en-US"/>
          </a:p>
        </p:txBody>
      </p:sp>
    </p:spTree>
    <p:extLst>
      <p:ext uri="{BB962C8B-B14F-4D97-AF65-F5344CB8AC3E}">
        <p14:creationId xmlns:p14="http://schemas.microsoft.com/office/powerpoint/2010/main" val="2083318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DD69B-5B93-40AA-9F86-65D820C689CC}" type="slidenum">
              <a:rPr lang="ko-KR" altLang="en-US" smtClean="0"/>
              <a:pPr/>
              <a:t>6</a:t>
            </a:fld>
            <a:endParaRPr lang="ko-KR" altLang="en-US"/>
          </a:p>
        </p:txBody>
      </p:sp>
    </p:spTree>
    <p:extLst>
      <p:ext uri="{BB962C8B-B14F-4D97-AF65-F5344CB8AC3E}">
        <p14:creationId xmlns:p14="http://schemas.microsoft.com/office/powerpoint/2010/main" val="2769673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DD69B-5B93-40AA-9F86-65D820C689CC}" type="slidenum">
              <a:rPr lang="ko-KR" altLang="en-US" smtClean="0"/>
              <a:pPr/>
              <a:t>7</a:t>
            </a:fld>
            <a:endParaRPr lang="ko-KR" altLang="en-US"/>
          </a:p>
        </p:txBody>
      </p:sp>
    </p:spTree>
    <p:extLst>
      <p:ext uri="{BB962C8B-B14F-4D97-AF65-F5344CB8AC3E}">
        <p14:creationId xmlns:p14="http://schemas.microsoft.com/office/powerpoint/2010/main" val="1670955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DD69B-5B93-40AA-9F86-65D820C689CC}" type="slidenum">
              <a:rPr lang="ko-KR" altLang="en-US" smtClean="0"/>
              <a:pPr/>
              <a:t>8</a:t>
            </a:fld>
            <a:endParaRPr lang="ko-KR" altLang="en-US"/>
          </a:p>
        </p:txBody>
      </p:sp>
    </p:spTree>
    <p:extLst>
      <p:ext uri="{BB962C8B-B14F-4D97-AF65-F5344CB8AC3E}">
        <p14:creationId xmlns:p14="http://schemas.microsoft.com/office/powerpoint/2010/main" val="249917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19DD69B-5B93-40AA-9F86-65D820C689CC}" type="slidenum">
              <a:rPr lang="ko-KR" altLang="en-US" smtClean="0"/>
              <a:pPr/>
              <a:t>9</a:t>
            </a:fld>
            <a:endParaRPr lang="ko-KR" altLang="en-US"/>
          </a:p>
        </p:txBody>
      </p:sp>
    </p:spTree>
    <p:extLst>
      <p:ext uri="{BB962C8B-B14F-4D97-AF65-F5344CB8AC3E}">
        <p14:creationId xmlns:p14="http://schemas.microsoft.com/office/powerpoint/2010/main" val="10681856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013898B-41FB-4117-9F0D-21EDD3D31AC2}"/>
              </a:ext>
            </a:extLst>
          </p:cNvPr>
          <p:cNvSpPr>
            <a:spLocks noGrp="1"/>
          </p:cNvSpPr>
          <p:nvPr>
            <p:ph type="ctrTitle" hasCustomPrompt="1"/>
          </p:nvPr>
        </p:nvSpPr>
        <p:spPr>
          <a:xfrm>
            <a:off x="1524000" y="1920108"/>
            <a:ext cx="9144000" cy="1288328"/>
          </a:xfrm>
        </p:spPr>
        <p:txBody>
          <a:bodyPr anchor="b">
            <a:normAutofit/>
          </a:bodyPr>
          <a:lstStyle>
            <a:lvl1pPr algn="ctr">
              <a:defRPr sz="4000"/>
            </a:lvl1pPr>
          </a:lstStyle>
          <a:p>
            <a:r>
              <a:rPr lang="en-US" altLang="ko-KR" dirty="0"/>
              <a:t>Robot Sensor Data Processing </a:t>
            </a:r>
            <a:endParaRPr lang="ko-KR" altLang="en-US" dirty="0"/>
          </a:p>
        </p:txBody>
      </p:sp>
      <p:sp>
        <p:nvSpPr>
          <p:cNvPr id="3" name="부제목 2">
            <a:extLst>
              <a:ext uri="{FF2B5EF4-FFF2-40B4-BE49-F238E27FC236}">
                <a16:creationId xmlns:a16="http://schemas.microsoft.com/office/drawing/2014/main" id="{3351E97E-EC42-4D18-82AB-6532C46C0050}"/>
              </a:ext>
            </a:extLst>
          </p:cNvPr>
          <p:cNvSpPr>
            <a:spLocks noGrp="1"/>
          </p:cNvSpPr>
          <p:nvPr>
            <p:ph type="subTitle" idx="1"/>
          </p:nvPr>
        </p:nvSpPr>
        <p:spPr>
          <a:xfrm>
            <a:off x="1524000" y="3503863"/>
            <a:ext cx="9144000" cy="589952"/>
          </a:xfrm>
        </p:spPr>
        <p:txBody>
          <a:bodyPr/>
          <a:lstStyle>
            <a:lvl1pPr marL="0" indent="0" algn="ctr">
              <a:buNone/>
              <a:defRPr sz="2400">
                <a:solidFill>
                  <a:srgbClr val="FF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A26A17BC-FF79-43C7-801B-006FC192EF3F}"/>
              </a:ext>
            </a:extLst>
          </p:cNvPr>
          <p:cNvSpPr>
            <a:spLocks noGrp="1"/>
          </p:cNvSpPr>
          <p:nvPr>
            <p:ph type="dt" sz="half" idx="10"/>
          </p:nvPr>
        </p:nvSpPr>
        <p:spPr/>
        <p:txBody>
          <a:bodyPr/>
          <a:lstStyle/>
          <a:p>
            <a:fld id="{267855DB-2FCA-4638-867F-93773883337C}" type="datetimeFigureOut">
              <a:rPr lang="ko-KR" altLang="en-US" smtClean="0"/>
              <a:t>2023-04-16</a:t>
            </a:fld>
            <a:endParaRPr lang="ko-KR" altLang="en-US"/>
          </a:p>
        </p:txBody>
      </p:sp>
      <p:sp>
        <p:nvSpPr>
          <p:cNvPr id="5" name="바닥글 개체 틀 4">
            <a:extLst>
              <a:ext uri="{FF2B5EF4-FFF2-40B4-BE49-F238E27FC236}">
                <a16:creationId xmlns:a16="http://schemas.microsoft.com/office/drawing/2014/main" id="{B62ADE37-3B15-4A20-945E-B2D3DC9A96D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EAEC842-0E6E-4AD1-AD01-D6CAFB2FAD0A}"/>
              </a:ext>
            </a:extLst>
          </p:cNvPr>
          <p:cNvSpPr>
            <a:spLocks noGrp="1"/>
          </p:cNvSpPr>
          <p:nvPr>
            <p:ph type="sldNum" sz="quarter" idx="12"/>
          </p:nvPr>
        </p:nvSpPr>
        <p:spPr/>
        <p:txBody>
          <a:bodyPr/>
          <a:lstStyle/>
          <a:p>
            <a:fld id="{075510FE-EB40-4E26-8FBF-7829A1749EDD}" type="slidenum">
              <a:rPr lang="ko-KR" altLang="en-US" smtClean="0"/>
              <a:t>‹#›</a:t>
            </a:fld>
            <a:endParaRPr lang="ko-KR" altLang="en-US"/>
          </a:p>
        </p:txBody>
      </p:sp>
      <p:pic>
        <p:nvPicPr>
          <p:cNvPr id="8" name="그림 7">
            <a:extLst>
              <a:ext uri="{FF2B5EF4-FFF2-40B4-BE49-F238E27FC236}">
                <a16:creationId xmlns:a16="http://schemas.microsoft.com/office/drawing/2014/main" id="{12079275-C50B-4793-9E54-C54671830C70}"/>
              </a:ext>
            </a:extLst>
          </p:cNvPr>
          <p:cNvPicPr>
            <a:picLocks noChangeAspect="1"/>
          </p:cNvPicPr>
          <p:nvPr userDrawn="1"/>
        </p:nvPicPr>
        <p:blipFill>
          <a:blip r:embed="rId2">
            <a:clrChange>
              <a:clrFrom>
                <a:srgbClr val="FFFFFF"/>
              </a:clrFrom>
              <a:clrTo>
                <a:srgbClr val="FFFFFF">
                  <a:alpha val="0"/>
                </a:srgbClr>
              </a:clrTo>
            </a:clrChange>
            <a:alphaModFix amt="5000"/>
          </a:blip>
          <a:stretch>
            <a:fillRect/>
          </a:stretch>
        </p:blipFill>
        <p:spPr>
          <a:xfrm>
            <a:off x="173676" y="843148"/>
            <a:ext cx="5891144" cy="5094391"/>
          </a:xfrm>
          <a:prstGeom prst="rect">
            <a:avLst/>
          </a:prstGeom>
        </p:spPr>
      </p:pic>
      <p:sp>
        <p:nvSpPr>
          <p:cNvPr id="9" name="부제목 2">
            <a:extLst>
              <a:ext uri="{FF2B5EF4-FFF2-40B4-BE49-F238E27FC236}">
                <a16:creationId xmlns:a16="http://schemas.microsoft.com/office/drawing/2014/main" id="{0C9212F6-76DC-482D-B5AD-A37DE5434F63}"/>
              </a:ext>
            </a:extLst>
          </p:cNvPr>
          <p:cNvSpPr txBox="1">
            <a:spLocks/>
          </p:cNvSpPr>
          <p:nvPr userDrawn="1"/>
        </p:nvSpPr>
        <p:spPr>
          <a:xfrm>
            <a:off x="1524000" y="4720701"/>
            <a:ext cx="9144000" cy="750270"/>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ko-KR" sz="1800" dirty="0"/>
              <a:t>Department of Software Convergence</a:t>
            </a:r>
            <a:endParaRPr lang="ko-KR" altLang="en-US" sz="1800" dirty="0"/>
          </a:p>
          <a:p>
            <a:r>
              <a:rPr lang="en-US" altLang="ko-KR" sz="1800" dirty="0"/>
              <a:t>Hyoseok Hwang</a:t>
            </a:r>
          </a:p>
        </p:txBody>
      </p:sp>
    </p:spTree>
    <p:extLst>
      <p:ext uri="{BB962C8B-B14F-4D97-AF65-F5344CB8AC3E}">
        <p14:creationId xmlns:p14="http://schemas.microsoft.com/office/powerpoint/2010/main" val="1922358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757E189-0607-443E-BB7E-B12937EDF53A}"/>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4A14B9C4-8BED-4AFA-AAFD-E16D3BBD766F}"/>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CB8C58F1-0D67-41CA-B8E9-15B2F37C466D}"/>
              </a:ext>
            </a:extLst>
          </p:cNvPr>
          <p:cNvSpPr>
            <a:spLocks noGrp="1"/>
          </p:cNvSpPr>
          <p:nvPr>
            <p:ph type="dt" sz="half" idx="10"/>
          </p:nvPr>
        </p:nvSpPr>
        <p:spPr/>
        <p:txBody>
          <a:bodyPr/>
          <a:lstStyle/>
          <a:p>
            <a:fld id="{267855DB-2FCA-4638-867F-93773883337C}" type="datetimeFigureOut">
              <a:rPr lang="ko-KR" altLang="en-US" smtClean="0"/>
              <a:t>2023-04-16</a:t>
            </a:fld>
            <a:endParaRPr lang="ko-KR" altLang="en-US"/>
          </a:p>
        </p:txBody>
      </p:sp>
      <p:sp>
        <p:nvSpPr>
          <p:cNvPr id="5" name="바닥글 개체 틀 4">
            <a:extLst>
              <a:ext uri="{FF2B5EF4-FFF2-40B4-BE49-F238E27FC236}">
                <a16:creationId xmlns:a16="http://schemas.microsoft.com/office/drawing/2014/main" id="{33D01F87-FFA5-42A3-AE2F-8332ABF7CC6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1934CD0-0746-4D42-88EC-0D715DDD7D6A}"/>
              </a:ext>
            </a:extLst>
          </p:cNvPr>
          <p:cNvSpPr>
            <a:spLocks noGrp="1"/>
          </p:cNvSpPr>
          <p:nvPr>
            <p:ph type="sldNum" sz="quarter" idx="12"/>
          </p:nvPr>
        </p:nvSpPr>
        <p:spPr/>
        <p:txBody>
          <a:bodyPr/>
          <a:lstStyle/>
          <a:p>
            <a:fld id="{075510FE-EB40-4E26-8FBF-7829A1749EDD}" type="slidenum">
              <a:rPr lang="ko-KR" altLang="en-US" smtClean="0"/>
              <a:t>‹#›</a:t>
            </a:fld>
            <a:endParaRPr lang="ko-KR" altLang="en-US"/>
          </a:p>
        </p:txBody>
      </p:sp>
    </p:spTree>
    <p:extLst>
      <p:ext uri="{BB962C8B-B14F-4D97-AF65-F5344CB8AC3E}">
        <p14:creationId xmlns:p14="http://schemas.microsoft.com/office/powerpoint/2010/main" val="3479060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D0013110-D8A0-4068-A144-6F2A07CE7C61}"/>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E481AE1D-B0D6-4275-BA2A-5AB04386AC64}"/>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026EC38-77E4-49AE-A2B2-09C784CDA6C7}"/>
              </a:ext>
            </a:extLst>
          </p:cNvPr>
          <p:cNvSpPr>
            <a:spLocks noGrp="1"/>
          </p:cNvSpPr>
          <p:nvPr>
            <p:ph type="dt" sz="half" idx="10"/>
          </p:nvPr>
        </p:nvSpPr>
        <p:spPr/>
        <p:txBody>
          <a:bodyPr/>
          <a:lstStyle/>
          <a:p>
            <a:fld id="{267855DB-2FCA-4638-867F-93773883337C}" type="datetimeFigureOut">
              <a:rPr lang="ko-KR" altLang="en-US" smtClean="0"/>
              <a:t>2023-04-16</a:t>
            </a:fld>
            <a:endParaRPr lang="ko-KR" altLang="en-US"/>
          </a:p>
        </p:txBody>
      </p:sp>
      <p:sp>
        <p:nvSpPr>
          <p:cNvPr id="5" name="바닥글 개체 틀 4">
            <a:extLst>
              <a:ext uri="{FF2B5EF4-FFF2-40B4-BE49-F238E27FC236}">
                <a16:creationId xmlns:a16="http://schemas.microsoft.com/office/drawing/2014/main" id="{DC23D7BA-0BDB-4E19-89F4-B3DBBF7A662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520EDE7-1FEA-4860-A38B-288F4CE48706}"/>
              </a:ext>
            </a:extLst>
          </p:cNvPr>
          <p:cNvSpPr>
            <a:spLocks noGrp="1"/>
          </p:cNvSpPr>
          <p:nvPr>
            <p:ph type="sldNum" sz="quarter" idx="12"/>
          </p:nvPr>
        </p:nvSpPr>
        <p:spPr/>
        <p:txBody>
          <a:bodyPr/>
          <a:lstStyle/>
          <a:p>
            <a:fld id="{075510FE-EB40-4E26-8FBF-7829A1749EDD}" type="slidenum">
              <a:rPr lang="ko-KR" altLang="en-US" smtClean="0"/>
              <a:t>‹#›</a:t>
            </a:fld>
            <a:endParaRPr lang="ko-KR" altLang="en-US"/>
          </a:p>
        </p:txBody>
      </p:sp>
    </p:spTree>
    <p:extLst>
      <p:ext uri="{BB962C8B-B14F-4D97-AF65-F5344CB8AC3E}">
        <p14:creationId xmlns:p14="http://schemas.microsoft.com/office/powerpoint/2010/main" val="59904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3A6369C-6407-45E1-A976-A980EFD8F2E1}"/>
              </a:ext>
            </a:extLst>
          </p:cNvPr>
          <p:cNvSpPr>
            <a:spLocks noGrp="1"/>
          </p:cNvSpPr>
          <p:nvPr>
            <p:ph type="title"/>
          </p:nvPr>
        </p:nvSpPr>
        <p:spPr>
          <a:xfrm>
            <a:off x="838200" y="365126"/>
            <a:ext cx="10515600" cy="664778"/>
          </a:xfrm>
        </p:spPr>
        <p:txBody>
          <a:bodyPr>
            <a:normAutofit/>
          </a:bodyPr>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E3E524FF-1D78-4593-8D14-D8EB8FF2F73D}"/>
              </a:ext>
            </a:extLst>
          </p:cNvPr>
          <p:cNvSpPr>
            <a:spLocks noGrp="1"/>
          </p:cNvSpPr>
          <p:nvPr>
            <p:ph idx="1"/>
          </p:nvPr>
        </p:nvSpPr>
        <p:spPr>
          <a:xfrm>
            <a:off x="838200" y="1174282"/>
            <a:ext cx="10515600" cy="5002681"/>
          </a:xfrm>
        </p:spPr>
        <p:txBody>
          <a:bodyPr>
            <a:normAutofit/>
          </a:bodyPr>
          <a:lstStyle>
            <a:lvl1pPr>
              <a:lnSpc>
                <a:spcPct val="100000"/>
              </a:lnSpc>
              <a:defRPr sz="2800"/>
            </a:lvl1pPr>
            <a:lvl2pPr>
              <a:lnSpc>
                <a:spcPct val="100000"/>
              </a:lnSpc>
              <a:defRPr sz="2400"/>
            </a:lvl2pPr>
            <a:lvl3pPr>
              <a:lnSpc>
                <a:spcPct val="100000"/>
              </a:lnSpc>
              <a:defRPr sz="2000"/>
            </a:lvl3pPr>
            <a:lvl4pPr>
              <a:lnSpc>
                <a:spcPct val="100000"/>
              </a:lnSpc>
              <a:defRPr sz="1800"/>
            </a:lvl4pPr>
            <a:lvl5pPr>
              <a:lnSpc>
                <a:spcPct val="100000"/>
              </a:lnSpc>
              <a:defRPr sz="1800"/>
            </a:lvl5p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p>
        </p:txBody>
      </p:sp>
      <p:sp>
        <p:nvSpPr>
          <p:cNvPr id="4" name="날짜 개체 틀 3">
            <a:extLst>
              <a:ext uri="{FF2B5EF4-FFF2-40B4-BE49-F238E27FC236}">
                <a16:creationId xmlns:a16="http://schemas.microsoft.com/office/drawing/2014/main" id="{B055ED5D-D130-4079-A20D-47D509170201}"/>
              </a:ext>
            </a:extLst>
          </p:cNvPr>
          <p:cNvSpPr>
            <a:spLocks noGrp="1"/>
          </p:cNvSpPr>
          <p:nvPr>
            <p:ph type="dt" sz="half" idx="10"/>
          </p:nvPr>
        </p:nvSpPr>
        <p:spPr/>
        <p:txBody>
          <a:bodyPr/>
          <a:lstStyle/>
          <a:p>
            <a:fld id="{267855DB-2FCA-4638-867F-93773883337C}" type="datetimeFigureOut">
              <a:rPr lang="ko-KR" altLang="en-US" smtClean="0"/>
              <a:t>2023-04-16</a:t>
            </a:fld>
            <a:endParaRPr lang="ko-KR" altLang="en-US"/>
          </a:p>
        </p:txBody>
      </p:sp>
      <p:sp>
        <p:nvSpPr>
          <p:cNvPr id="5" name="바닥글 개체 틀 4">
            <a:extLst>
              <a:ext uri="{FF2B5EF4-FFF2-40B4-BE49-F238E27FC236}">
                <a16:creationId xmlns:a16="http://schemas.microsoft.com/office/drawing/2014/main" id="{078475E5-073E-4DA7-A37D-5C8EFF58A5CC}"/>
              </a:ext>
            </a:extLst>
          </p:cNvPr>
          <p:cNvSpPr>
            <a:spLocks noGrp="1"/>
          </p:cNvSpPr>
          <p:nvPr>
            <p:ph type="ftr" sz="quarter" idx="11"/>
          </p:nvPr>
        </p:nvSpPr>
        <p:spPr/>
        <p:txBody>
          <a:bodyPr/>
          <a:lstStyle/>
          <a:p>
            <a:r>
              <a:rPr lang="ko-KR" altLang="en-US"/>
              <a:t>소프트웨어융합학과</a:t>
            </a:r>
          </a:p>
        </p:txBody>
      </p:sp>
      <p:sp>
        <p:nvSpPr>
          <p:cNvPr id="6" name="슬라이드 번호 개체 틀 5">
            <a:extLst>
              <a:ext uri="{FF2B5EF4-FFF2-40B4-BE49-F238E27FC236}">
                <a16:creationId xmlns:a16="http://schemas.microsoft.com/office/drawing/2014/main" id="{AFA7F2AF-F1CF-42EC-8C4F-71689A78B25E}"/>
              </a:ext>
            </a:extLst>
          </p:cNvPr>
          <p:cNvSpPr>
            <a:spLocks noGrp="1"/>
          </p:cNvSpPr>
          <p:nvPr>
            <p:ph type="sldNum" sz="quarter" idx="12"/>
          </p:nvPr>
        </p:nvSpPr>
        <p:spPr/>
        <p:txBody>
          <a:bodyPr/>
          <a:lstStyle/>
          <a:p>
            <a:fld id="{075510FE-EB40-4E26-8FBF-7829A1749EDD}" type="slidenum">
              <a:rPr lang="ko-KR" altLang="en-US" smtClean="0"/>
              <a:t>‹#›</a:t>
            </a:fld>
            <a:endParaRPr lang="ko-KR" altLang="en-US"/>
          </a:p>
        </p:txBody>
      </p:sp>
      <p:pic>
        <p:nvPicPr>
          <p:cNvPr id="8" name="그림 7">
            <a:extLst>
              <a:ext uri="{FF2B5EF4-FFF2-40B4-BE49-F238E27FC236}">
                <a16:creationId xmlns:a16="http://schemas.microsoft.com/office/drawing/2014/main" id="{3100ABC0-4ED9-4610-A691-6746A1F82780}"/>
              </a:ext>
            </a:extLst>
          </p:cNvPr>
          <p:cNvPicPr>
            <a:picLocks noChangeAspect="1"/>
          </p:cNvPicPr>
          <p:nvPr userDrawn="1"/>
        </p:nvPicPr>
        <p:blipFill>
          <a:blip r:embed="rId2"/>
          <a:stretch>
            <a:fillRect/>
          </a:stretch>
        </p:blipFill>
        <p:spPr>
          <a:xfrm>
            <a:off x="10484152" y="578862"/>
            <a:ext cx="1398421" cy="964562"/>
          </a:xfrm>
          <a:prstGeom prst="rect">
            <a:avLst/>
          </a:prstGeom>
        </p:spPr>
      </p:pic>
      <p:sp>
        <p:nvSpPr>
          <p:cNvPr id="9" name="직사각형 8">
            <a:extLst>
              <a:ext uri="{FF2B5EF4-FFF2-40B4-BE49-F238E27FC236}">
                <a16:creationId xmlns:a16="http://schemas.microsoft.com/office/drawing/2014/main" id="{D70988ED-C7D5-4348-A4BC-E4E6EBAA0513}"/>
              </a:ext>
            </a:extLst>
          </p:cNvPr>
          <p:cNvSpPr/>
          <p:nvPr userDrawn="1"/>
        </p:nvSpPr>
        <p:spPr>
          <a:xfrm flipH="1">
            <a:off x="838198" y="1054338"/>
            <a:ext cx="9753602" cy="82800"/>
          </a:xfrm>
          <a:prstGeom prst="rect">
            <a:avLst/>
          </a:prstGeom>
          <a:gradFill flip="none" rotWithShape="1">
            <a:gsLst>
              <a:gs pos="0">
                <a:srgbClr val="9E1815"/>
              </a:gs>
              <a:gs pos="74000">
                <a:srgbClr val="9E1815">
                  <a:alpha val="80000"/>
                </a:srgbClr>
              </a:gs>
              <a:gs pos="83000">
                <a:srgbClr val="9E1815">
                  <a:alpha val="60000"/>
                </a:srgbClr>
              </a:gs>
              <a:gs pos="100000">
                <a:srgbClr val="9E1815">
                  <a:alpha val="4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208646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23FDE3-5A3A-44AF-80A5-5218196C2951}"/>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CD8925C8-AEFB-44B0-BFD6-21DD1063B4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A484CA2D-B427-4B9F-A570-AB1B10D536E6}"/>
              </a:ext>
            </a:extLst>
          </p:cNvPr>
          <p:cNvSpPr>
            <a:spLocks noGrp="1"/>
          </p:cNvSpPr>
          <p:nvPr>
            <p:ph type="dt" sz="half" idx="10"/>
          </p:nvPr>
        </p:nvSpPr>
        <p:spPr/>
        <p:txBody>
          <a:bodyPr/>
          <a:lstStyle/>
          <a:p>
            <a:fld id="{267855DB-2FCA-4638-867F-93773883337C}" type="datetimeFigureOut">
              <a:rPr lang="ko-KR" altLang="en-US" smtClean="0"/>
              <a:t>2023-04-16</a:t>
            </a:fld>
            <a:endParaRPr lang="ko-KR" altLang="en-US"/>
          </a:p>
        </p:txBody>
      </p:sp>
      <p:sp>
        <p:nvSpPr>
          <p:cNvPr id="5" name="바닥글 개체 틀 4">
            <a:extLst>
              <a:ext uri="{FF2B5EF4-FFF2-40B4-BE49-F238E27FC236}">
                <a16:creationId xmlns:a16="http://schemas.microsoft.com/office/drawing/2014/main" id="{7D1FA4D7-1F15-4E0F-91D1-4BE9DE6C692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7BAEAB6-BB0E-4440-BF53-1EF087A2F3D7}"/>
              </a:ext>
            </a:extLst>
          </p:cNvPr>
          <p:cNvSpPr>
            <a:spLocks noGrp="1"/>
          </p:cNvSpPr>
          <p:nvPr>
            <p:ph type="sldNum" sz="quarter" idx="12"/>
          </p:nvPr>
        </p:nvSpPr>
        <p:spPr/>
        <p:txBody>
          <a:bodyPr/>
          <a:lstStyle/>
          <a:p>
            <a:fld id="{075510FE-EB40-4E26-8FBF-7829A1749EDD}" type="slidenum">
              <a:rPr lang="ko-KR" altLang="en-US" smtClean="0"/>
              <a:t>‹#›</a:t>
            </a:fld>
            <a:endParaRPr lang="ko-KR" altLang="en-US"/>
          </a:p>
        </p:txBody>
      </p:sp>
    </p:spTree>
    <p:extLst>
      <p:ext uri="{BB962C8B-B14F-4D97-AF65-F5344CB8AC3E}">
        <p14:creationId xmlns:p14="http://schemas.microsoft.com/office/powerpoint/2010/main" val="3466011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463277D-4EF0-4350-AE69-15E34EF585FE}"/>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8B007175-A909-48E7-A630-9BFC8947E93A}"/>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DD1A5E04-04C1-4092-A436-D8F22AFA6A74}"/>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9C07DFB3-B850-4C76-BBF4-005AA08ECDB6}"/>
              </a:ext>
            </a:extLst>
          </p:cNvPr>
          <p:cNvSpPr>
            <a:spLocks noGrp="1"/>
          </p:cNvSpPr>
          <p:nvPr>
            <p:ph type="dt" sz="half" idx="10"/>
          </p:nvPr>
        </p:nvSpPr>
        <p:spPr/>
        <p:txBody>
          <a:bodyPr/>
          <a:lstStyle/>
          <a:p>
            <a:fld id="{267855DB-2FCA-4638-867F-93773883337C}" type="datetimeFigureOut">
              <a:rPr lang="ko-KR" altLang="en-US" smtClean="0"/>
              <a:t>2023-04-16</a:t>
            </a:fld>
            <a:endParaRPr lang="ko-KR" altLang="en-US"/>
          </a:p>
        </p:txBody>
      </p:sp>
      <p:sp>
        <p:nvSpPr>
          <p:cNvPr id="6" name="바닥글 개체 틀 5">
            <a:extLst>
              <a:ext uri="{FF2B5EF4-FFF2-40B4-BE49-F238E27FC236}">
                <a16:creationId xmlns:a16="http://schemas.microsoft.com/office/drawing/2014/main" id="{08BC22B3-6C9C-4072-B77B-1119E920C7A8}"/>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5605BB25-D1D4-4BD0-9974-40E4A098D8E7}"/>
              </a:ext>
            </a:extLst>
          </p:cNvPr>
          <p:cNvSpPr>
            <a:spLocks noGrp="1"/>
          </p:cNvSpPr>
          <p:nvPr>
            <p:ph type="sldNum" sz="quarter" idx="12"/>
          </p:nvPr>
        </p:nvSpPr>
        <p:spPr/>
        <p:txBody>
          <a:bodyPr/>
          <a:lstStyle/>
          <a:p>
            <a:fld id="{075510FE-EB40-4E26-8FBF-7829A1749EDD}" type="slidenum">
              <a:rPr lang="ko-KR" altLang="en-US" smtClean="0"/>
              <a:t>‹#›</a:t>
            </a:fld>
            <a:endParaRPr lang="ko-KR" altLang="en-US"/>
          </a:p>
        </p:txBody>
      </p:sp>
    </p:spTree>
    <p:extLst>
      <p:ext uri="{BB962C8B-B14F-4D97-AF65-F5344CB8AC3E}">
        <p14:creationId xmlns:p14="http://schemas.microsoft.com/office/powerpoint/2010/main" val="127889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5895A21-97EB-4509-8C7A-9C786C35439E}"/>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7306A0AD-C590-4DF4-8826-11CE3A9D9D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8FC54F15-324F-4CB2-9BC1-559F5831CFBD}"/>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E5BFF227-0654-47CC-A2EC-11E87632C4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DA01D88B-0103-48B1-9EAE-194AA12116C7}"/>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476B47F3-B5D1-40A9-BC86-D02D2EC42BD5}"/>
              </a:ext>
            </a:extLst>
          </p:cNvPr>
          <p:cNvSpPr>
            <a:spLocks noGrp="1"/>
          </p:cNvSpPr>
          <p:nvPr>
            <p:ph type="dt" sz="half" idx="10"/>
          </p:nvPr>
        </p:nvSpPr>
        <p:spPr/>
        <p:txBody>
          <a:bodyPr/>
          <a:lstStyle/>
          <a:p>
            <a:fld id="{267855DB-2FCA-4638-867F-93773883337C}" type="datetimeFigureOut">
              <a:rPr lang="ko-KR" altLang="en-US" smtClean="0"/>
              <a:t>2023-04-16</a:t>
            </a:fld>
            <a:endParaRPr lang="ko-KR" altLang="en-US"/>
          </a:p>
        </p:txBody>
      </p:sp>
      <p:sp>
        <p:nvSpPr>
          <p:cNvPr id="8" name="바닥글 개체 틀 7">
            <a:extLst>
              <a:ext uri="{FF2B5EF4-FFF2-40B4-BE49-F238E27FC236}">
                <a16:creationId xmlns:a16="http://schemas.microsoft.com/office/drawing/2014/main" id="{50BE3379-DFAD-403F-B84D-D91172E1BD3C}"/>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102A8601-3E2F-4F4E-8F6A-6EF199380E8F}"/>
              </a:ext>
            </a:extLst>
          </p:cNvPr>
          <p:cNvSpPr>
            <a:spLocks noGrp="1"/>
          </p:cNvSpPr>
          <p:nvPr>
            <p:ph type="sldNum" sz="quarter" idx="12"/>
          </p:nvPr>
        </p:nvSpPr>
        <p:spPr/>
        <p:txBody>
          <a:bodyPr/>
          <a:lstStyle/>
          <a:p>
            <a:fld id="{075510FE-EB40-4E26-8FBF-7829A1749EDD}" type="slidenum">
              <a:rPr lang="ko-KR" altLang="en-US" smtClean="0"/>
              <a:t>‹#›</a:t>
            </a:fld>
            <a:endParaRPr lang="ko-KR" altLang="en-US"/>
          </a:p>
        </p:txBody>
      </p:sp>
    </p:spTree>
    <p:extLst>
      <p:ext uri="{BB962C8B-B14F-4D97-AF65-F5344CB8AC3E}">
        <p14:creationId xmlns:p14="http://schemas.microsoft.com/office/powerpoint/2010/main" val="2446778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1963AA8-73EF-4110-B292-73C4D5B49F17}"/>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13928582-B3D0-42FB-BCD5-441E059AA181}"/>
              </a:ext>
            </a:extLst>
          </p:cNvPr>
          <p:cNvSpPr>
            <a:spLocks noGrp="1"/>
          </p:cNvSpPr>
          <p:nvPr>
            <p:ph type="dt" sz="half" idx="10"/>
          </p:nvPr>
        </p:nvSpPr>
        <p:spPr/>
        <p:txBody>
          <a:bodyPr/>
          <a:lstStyle/>
          <a:p>
            <a:fld id="{267855DB-2FCA-4638-867F-93773883337C}" type="datetimeFigureOut">
              <a:rPr lang="ko-KR" altLang="en-US" smtClean="0"/>
              <a:t>2023-04-16</a:t>
            </a:fld>
            <a:endParaRPr lang="ko-KR" altLang="en-US"/>
          </a:p>
        </p:txBody>
      </p:sp>
      <p:sp>
        <p:nvSpPr>
          <p:cNvPr id="4" name="바닥글 개체 틀 3">
            <a:extLst>
              <a:ext uri="{FF2B5EF4-FFF2-40B4-BE49-F238E27FC236}">
                <a16:creationId xmlns:a16="http://schemas.microsoft.com/office/drawing/2014/main" id="{2E23A18A-D860-4C2B-B7FE-C348ACFE4358}"/>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0CCCE901-A9E0-4575-A524-70FD4020E185}"/>
              </a:ext>
            </a:extLst>
          </p:cNvPr>
          <p:cNvSpPr>
            <a:spLocks noGrp="1"/>
          </p:cNvSpPr>
          <p:nvPr>
            <p:ph type="sldNum" sz="quarter" idx="12"/>
          </p:nvPr>
        </p:nvSpPr>
        <p:spPr/>
        <p:txBody>
          <a:bodyPr/>
          <a:lstStyle/>
          <a:p>
            <a:fld id="{075510FE-EB40-4E26-8FBF-7829A1749EDD}" type="slidenum">
              <a:rPr lang="ko-KR" altLang="en-US" smtClean="0"/>
              <a:t>‹#›</a:t>
            </a:fld>
            <a:endParaRPr lang="ko-KR" altLang="en-US"/>
          </a:p>
        </p:txBody>
      </p:sp>
    </p:spTree>
    <p:extLst>
      <p:ext uri="{BB962C8B-B14F-4D97-AF65-F5344CB8AC3E}">
        <p14:creationId xmlns:p14="http://schemas.microsoft.com/office/powerpoint/2010/main" val="50797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CADDE2BE-E250-4022-B6F8-A7E8AF14747B}"/>
              </a:ext>
            </a:extLst>
          </p:cNvPr>
          <p:cNvSpPr>
            <a:spLocks noGrp="1"/>
          </p:cNvSpPr>
          <p:nvPr>
            <p:ph type="dt" sz="half" idx="10"/>
          </p:nvPr>
        </p:nvSpPr>
        <p:spPr/>
        <p:txBody>
          <a:bodyPr/>
          <a:lstStyle/>
          <a:p>
            <a:fld id="{267855DB-2FCA-4638-867F-93773883337C}" type="datetimeFigureOut">
              <a:rPr lang="ko-KR" altLang="en-US" smtClean="0"/>
              <a:t>2023-04-16</a:t>
            </a:fld>
            <a:endParaRPr lang="ko-KR" altLang="en-US"/>
          </a:p>
        </p:txBody>
      </p:sp>
      <p:sp>
        <p:nvSpPr>
          <p:cNvPr id="3" name="바닥글 개체 틀 2">
            <a:extLst>
              <a:ext uri="{FF2B5EF4-FFF2-40B4-BE49-F238E27FC236}">
                <a16:creationId xmlns:a16="http://schemas.microsoft.com/office/drawing/2014/main" id="{192FE037-3C5C-4504-BA36-DFADA77A750F}"/>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9C980DBF-87A4-40DB-B01D-51C7EC871678}"/>
              </a:ext>
            </a:extLst>
          </p:cNvPr>
          <p:cNvSpPr>
            <a:spLocks noGrp="1"/>
          </p:cNvSpPr>
          <p:nvPr>
            <p:ph type="sldNum" sz="quarter" idx="12"/>
          </p:nvPr>
        </p:nvSpPr>
        <p:spPr/>
        <p:txBody>
          <a:bodyPr/>
          <a:lstStyle/>
          <a:p>
            <a:fld id="{075510FE-EB40-4E26-8FBF-7829A1749EDD}" type="slidenum">
              <a:rPr lang="ko-KR" altLang="en-US" smtClean="0"/>
              <a:t>‹#›</a:t>
            </a:fld>
            <a:endParaRPr lang="ko-KR" altLang="en-US"/>
          </a:p>
        </p:txBody>
      </p:sp>
    </p:spTree>
    <p:extLst>
      <p:ext uri="{BB962C8B-B14F-4D97-AF65-F5344CB8AC3E}">
        <p14:creationId xmlns:p14="http://schemas.microsoft.com/office/powerpoint/2010/main" val="964591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82B585E-5042-4375-BB30-7DFBE7F85114}"/>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B5CA071F-FF81-46F7-A07C-ED0C0D7B8E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2018D65F-1AFF-498C-BE72-939BFE065D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F0B81473-8736-48D7-AB67-DEC991DA2F81}"/>
              </a:ext>
            </a:extLst>
          </p:cNvPr>
          <p:cNvSpPr>
            <a:spLocks noGrp="1"/>
          </p:cNvSpPr>
          <p:nvPr>
            <p:ph type="dt" sz="half" idx="10"/>
          </p:nvPr>
        </p:nvSpPr>
        <p:spPr/>
        <p:txBody>
          <a:bodyPr/>
          <a:lstStyle/>
          <a:p>
            <a:fld id="{267855DB-2FCA-4638-867F-93773883337C}" type="datetimeFigureOut">
              <a:rPr lang="ko-KR" altLang="en-US" smtClean="0"/>
              <a:t>2023-04-16</a:t>
            </a:fld>
            <a:endParaRPr lang="ko-KR" altLang="en-US"/>
          </a:p>
        </p:txBody>
      </p:sp>
      <p:sp>
        <p:nvSpPr>
          <p:cNvPr id="6" name="바닥글 개체 틀 5">
            <a:extLst>
              <a:ext uri="{FF2B5EF4-FFF2-40B4-BE49-F238E27FC236}">
                <a16:creationId xmlns:a16="http://schemas.microsoft.com/office/drawing/2014/main" id="{7556DE6A-50CD-40CB-8789-ED0EEC8F499A}"/>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9B952D38-F770-458A-AAAA-8083DD10242C}"/>
              </a:ext>
            </a:extLst>
          </p:cNvPr>
          <p:cNvSpPr>
            <a:spLocks noGrp="1"/>
          </p:cNvSpPr>
          <p:nvPr>
            <p:ph type="sldNum" sz="quarter" idx="12"/>
          </p:nvPr>
        </p:nvSpPr>
        <p:spPr/>
        <p:txBody>
          <a:bodyPr/>
          <a:lstStyle/>
          <a:p>
            <a:fld id="{075510FE-EB40-4E26-8FBF-7829A1749EDD}" type="slidenum">
              <a:rPr lang="ko-KR" altLang="en-US" smtClean="0"/>
              <a:t>‹#›</a:t>
            </a:fld>
            <a:endParaRPr lang="ko-KR" altLang="en-US"/>
          </a:p>
        </p:txBody>
      </p:sp>
    </p:spTree>
    <p:extLst>
      <p:ext uri="{BB962C8B-B14F-4D97-AF65-F5344CB8AC3E}">
        <p14:creationId xmlns:p14="http://schemas.microsoft.com/office/powerpoint/2010/main" val="1699014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9967DB8-373A-4E8A-9743-B78597B69ECF}"/>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ED0F0FD2-A851-46C6-97BF-E17F743EA1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2B0210BA-C73B-4D4A-9980-266AB2599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6226D8AC-C400-4B7B-A862-68BE96B85562}"/>
              </a:ext>
            </a:extLst>
          </p:cNvPr>
          <p:cNvSpPr>
            <a:spLocks noGrp="1"/>
          </p:cNvSpPr>
          <p:nvPr>
            <p:ph type="dt" sz="half" idx="10"/>
          </p:nvPr>
        </p:nvSpPr>
        <p:spPr/>
        <p:txBody>
          <a:bodyPr/>
          <a:lstStyle/>
          <a:p>
            <a:fld id="{267855DB-2FCA-4638-867F-93773883337C}" type="datetimeFigureOut">
              <a:rPr lang="ko-KR" altLang="en-US" smtClean="0"/>
              <a:t>2023-04-16</a:t>
            </a:fld>
            <a:endParaRPr lang="ko-KR" altLang="en-US"/>
          </a:p>
        </p:txBody>
      </p:sp>
      <p:sp>
        <p:nvSpPr>
          <p:cNvPr id="6" name="바닥글 개체 틀 5">
            <a:extLst>
              <a:ext uri="{FF2B5EF4-FFF2-40B4-BE49-F238E27FC236}">
                <a16:creationId xmlns:a16="http://schemas.microsoft.com/office/drawing/2014/main" id="{2303D2F0-7989-4EC0-B74F-DC88942AA30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C4DE66C3-4348-4D36-B24F-8B5E3692DA97}"/>
              </a:ext>
            </a:extLst>
          </p:cNvPr>
          <p:cNvSpPr>
            <a:spLocks noGrp="1"/>
          </p:cNvSpPr>
          <p:nvPr>
            <p:ph type="sldNum" sz="quarter" idx="12"/>
          </p:nvPr>
        </p:nvSpPr>
        <p:spPr/>
        <p:txBody>
          <a:bodyPr/>
          <a:lstStyle/>
          <a:p>
            <a:fld id="{075510FE-EB40-4E26-8FBF-7829A1749EDD}" type="slidenum">
              <a:rPr lang="ko-KR" altLang="en-US" smtClean="0"/>
              <a:t>‹#›</a:t>
            </a:fld>
            <a:endParaRPr lang="ko-KR" altLang="en-US"/>
          </a:p>
        </p:txBody>
      </p:sp>
    </p:spTree>
    <p:extLst>
      <p:ext uri="{BB962C8B-B14F-4D97-AF65-F5344CB8AC3E}">
        <p14:creationId xmlns:p14="http://schemas.microsoft.com/office/powerpoint/2010/main" val="1828458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E6868070-0F12-4C03-B4DC-1B8430402A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5C498A9D-6173-4E94-A6A4-9D10075B0F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B341A0D-5D3D-4EDE-8646-C7417A150B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7855DB-2FCA-4638-867F-93773883337C}" type="datetimeFigureOut">
              <a:rPr lang="ko-KR" altLang="en-US" smtClean="0"/>
              <a:t>2023-04-16</a:t>
            </a:fld>
            <a:endParaRPr lang="ko-KR" altLang="en-US"/>
          </a:p>
        </p:txBody>
      </p:sp>
      <p:sp>
        <p:nvSpPr>
          <p:cNvPr id="5" name="바닥글 개체 틀 4">
            <a:extLst>
              <a:ext uri="{FF2B5EF4-FFF2-40B4-BE49-F238E27FC236}">
                <a16:creationId xmlns:a16="http://schemas.microsoft.com/office/drawing/2014/main" id="{0EF17E3A-0AEB-42EC-9E57-49C11FFD40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204554EF-1A66-4C09-B427-91AD31817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5510FE-EB40-4E26-8FBF-7829A1749EDD}" type="slidenum">
              <a:rPr lang="ko-KR" altLang="en-US" smtClean="0"/>
              <a:t>‹#›</a:t>
            </a:fld>
            <a:endParaRPr lang="ko-KR" altLang="en-US"/>
          </a:p>
        </p:txBody>
      </p:sp>
    </p:spTree>
    <p:extLst>
      <p:ext uri="{BB962C8B-B14F-4D97-AF65-F5344CB8AC3E}">
        <p14:creationId xmlns:p14="http://schemas.microsoft.com/office/powerpoint/2010/main" val="1652990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7AA5457-CD75-466E-99B8-8080E32BE351}"/>
              </a:ext>
            </a:extLst>
          </p:cNvPr>
          <p:cNvSpPr>
            <a:spLocks noGrp="1"/>
          </p:cNvSpPr>
          <p:nvPr>
            <p:ph type="ctrTitle"/>
          </p:nvPr>
        </p:nvSpPr>
        <p:spPr/>
        <p:txBody>
          <a:bodyPr>
            <a:normAutofit/>
          </a:bodyPr>
          <a:lstStyle/>
          <a:p>
            <a:r>
              <a:rPr lang="en-US" altLang="ko-KR" sz="4800" b="1" dirty="0"/>
              <a:t>Reinforcement Learning</a:t>
            </a:r>
            <a:endParaRPr lang="ko-KR" altLang="en-US" sz="4800" b="1" dirty="0"/>
          </a:p>
        </p:txBody>
      </p:sp>
      <p:sp>
        <p:nvSpPr>
          <p:cNvPr id="3" name="부제목 2">
            <a:extLst>
              <a:ext uri="{FF2B5EF4-FFF2-40B4-BE49-F238E27FC236}">
                <a16:creationId xmlns:a16="http://schemas.microsoft.com/office/drawing/2014/main" id="{4102D56F-B46E-44EA-97B6-BB771CC5CB39}"/>
              </a:ext>
            </a:extLst>
          </p:cNvPr>
          <p:cNvSpPr>
            <a:spLocks noGrp="1"/>
          </p:cNvSpPr>
          <p:nvPr>
            <p:ph type="subTitle" idx="1"/>
          </p:nvPr>
        </p:nvSpPr>
        <p:spPr>
          <a:xfrm>
            <a:off x="1524000" y="3353718"/>
            <a:ext cx="9144000" cy="1038954"/>
          </a:xfrm>
        </p:spPr>
        <p:txBody>
          <a:bodyPr>
            <a:normAutofit/>
          </a:bodyPr>
          <a:lstStyle/>
          <a:p>
            <a:r>
              <a:rPr lang="en-US" altLang="ko-KR" sz="3200" dirty="0"/>
              <a:t>HW2. Double</a:t>
            </a:r>
            <a:r>
              <a:rPr lang="ko-KR" altLang="en-US" sz="3200" dirty="0"/>
              <a:t> </a:t>
            </a:r>
            <a:r>
              <a:rPr lang="en-US" altLang="ko-KR" sz="3200" dirty="0"/>
              <a:t>Q-Learning</a:t>
            </a:r>
          </a:p>
        </p:txBody>
      </p:sp>
    </p:spTree>
    <p:extLst>
      <p:ext uri="{BB962C8B-B14F-4D97-AF65-F5344CB8AC3E}">
        <p14:creationId xmlns:p14="http://schemas.microsoft.com/office/powerpoint/2010/main" val="4233333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제목 5"/>
          <p:cNvSpPr>
            <a:spLocks noGrp="1"/>
          </p:cNvSpPr>
          <p:nvPr>
            <p:ph type="title"/>
          </p:nvPr>
        </p:nvSpPr>
        <p:spPr>
          <a:xfrm>
            <a:off x="838200" y="1256080"/>
            <a:ext cx="10515600" cy="5100270"/>
          </a:xfrm>
        </p:spPr>
        <p:txBody>
          <a:bodyPr>
            <a:normAutofit/>
          </a:bodyPr>
          <a:lstStyle/>
          <a:p>
            <a:pPr algn="ctr"/>
            <a:r>
              <a:rPr lang="en-US" altLang="ko-KR" dirty="0"/>
              <a:t>End of class</a:t>
            </a:r>
            <a:br>
              <a:rPr lang="en-US" altLang="ko-KR" dirty="0"/>
            </a:br>
            <a:br>
              <a:rPr lang="en-US" altLang="ko-KR" dirty="0"/>
            </a:br>
            <a:r>
              <a:rPr lang="en-US" altLang="ko-KR" dirty="0"/>
              <a:t>Q&amp;A</a:t>
            </a:r>
            <a:endParaRPr lang="ko-KR" altLang="en-US" dirty="0"/>
          </a:p>
        </p:txBody>
      </p:sp>
      <p:sp>
        <p:nvSpPr>
          <p:cNvPr id="4" name="Slide Number Placeholder 3"/>
          <p:cNvSpPr>
            <a:spLocks noGrp="1"/>
          </p:cNvSpPr>
          <p:nvPr>
            <p:ph type="sldNum" sz="quarter" idx="12"/>
          </p:nvPr>
        </p:nvSpPr>
        <p:spPr/>
        <p:txBody>
          <a:bodyPr/>
          <a:lstStyle/>
          <a:p>
            <a:fld id="{F19DD69B-5B93-40AA-9F86-65D820C689CC}" type="slidenum">
              <a:rPr lang="ko-KR" altLang="en-US" smtClean="0"/>
              <a:pPr/>
              <a:t>10</a:t>
            </a:fld>
            <a:endParaRPr lang="ko-KR" altLang="en-US" dirty="0"/>
          </a:p>
        </p:txBody>
      </p:sp>
    </p:spTree>
    <p:extLst>
      <p:ext uri="{BB962C8B-B14F-4D97-AF65-F5344CB8AC3E}">
        <p14:creationId xmlns:p14="http://schemas.microsoft.com/office/powerpoint/2010/main" val="102691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Frozen Lake</a:t>
            </a:r>
            <a:endParaRPr lang="ko-KR" altLang="en-US" dirty="0"/>
          </a:p>
        </p:txBody>
      </p:sp>
      <p:sp>
        <p:nvSpPr>
          <p:cNvPr id="5" name="Slide Number Placeholder 4"/>
          <p:cNvSpPr>
            <a:spLocks noGrp="1"/>
          </p:cNvSpPr>
          <p:nvPr>
            <p:ph type="sldNum" sz="quarter" idx="12"/>
          </p:nvPr>
        </p:nvSpPr>
        <p:spPr/>
        <p:txBody>
          <a:bodyPr/>
          <a:lstStyle/>
          <a:p>
            <a:fld id="{F19DD69B-5B93-40AA-9F86-65D820C689CC}" type="slidenum">
              <a:rPr lang="ko-KR" altLang="en-US" smtClean="0"/>
              <a:pPr/>
              <a:t>2</a:t>
            </a:fld>
            <a:endParaRPr lang="ko-KR" altLang="en-US" dirty="0"/>
          </a:p>
        </p:txBody>
      </p:sp>
      <p:sp>
        <p:nvSpPr>
          <p:cNvPr id="14" name="내용 개체 틀 2">
            <a:extLst>
              <a:ext uri="{FF2B5EF4-FFF2-40B4-BE49-F238E27FC236}">
                <a16:creationId xmlns:a16="http://schemas.microsoft.com/office/drawing/2014/main" id="{E776F4CD-CDC2-408C-9107-8752397FE5B5}"/>
              </a:ext>
            </a:extLst>
          </p:cNvPr>
          <p:cNvSpPr>
            <a:spLocks noGrp="1"/>
          </p:cNvSpPr>
          <p:nvPr>
            <p:ph idx="1"/>
          </p:nvPr>
        </p:nvSpPr>
        <p:spPr>
          <a:xfrm>
            <a:off x="838200" y="1174282"/>
            <a:ext cx="6563061" cy="5002681"/>
          </a:xfrm>
        </p:spPr>
        <p:txBody>
          <a:bodyPr>
            <a:normAutofit fontScale="85000" lnSpcReduction="20000"/>
          </a:bodyPr>
          <a:lstStyle/>
          <a:p>
            <a:r>
              <a:rPr lang="en-US" altLang="ko-KR" dirty="0"/>
              <a:t>Environment: Frozen Lake</a:t>
            </a:r>
          </a:p>
          <a:p>
            <a:r>
              <a:rPr lang="en-US" altLang="ko-KR" dirty="0"/>
              <a:t>Frozen lake involves crossing a frozen lake from Start(S) to Goal(G) without falling into any Holes(H) by walking over the Frozen(F) lake. The agent may not always move in the intended direction due to the slippery nature of the frozen lake.</a:t>
            </a:r>
          </a:p>
          <a:p>
            <a:r>
              <a:rPr lang="en-US" altLang="ko-KR" dirty="0"/>
              <a:t>Action Space : Discrete(4)</a:t>
            </a:r>
          </a:p>
          <a:p>
            <a:r>
              <a:rPr lang="en-US" altLang="ko-KR" dirty="0"/>
              <a:t>Observation Space : Discrete(16)</a:t>
            </a:r>
          </a:p>
          <a:p>
            <a:r>
              <a:rPr lang="en-US" altLang="ko-KR" dirty="0"/>
              <a:t>Action Space</a:t>
            </a:r>
          </a:p>
          <a:p>
            <a:r>
              <a:rPr lang="en-US" altLang="ko-KR" dirty="0"/>
              <a:t>The agent takes a 1-element vector for actions. The action space is (</a:t>
            </a:r>
            <a:r>
              <a:rPr lang="en-US" altLang="ko-KR" dirty="0" err="1"/>
              <a:t>dir</a:t>
            </a:r>
            <a:r>
              <a:rPr lang="en-US" altLang="ko-KR" dirty="0"/>
              <a:t>), where </a:t>
            </a:r>
            <a:r>
              <a:rPr lang="en-US" altLang="ko-KR" dirty="0" err="1"/>
              <a:t>dir</a:t>
            </a:r>
            <a:r>
              <a:rPr lang="en-US" altLang="ko-KR" dirty="0"/>
              <a:t> decides direction to move in which can be:</a:t>
            </a:r>
          </a:p>
        </p:txBody>
      </p:sp>
      <p:pic>
        <p:nvPicPr>
          <p:cNvPr id="1026" name="Picture 2" descr="image.png">
            <a:extLst>
              <a:ext uri="{FF2B5EF4-FFF2-40B4-BE49-F238E27FC236}">
                <a16:creationId xmlns:a16="http://schemas.microsoft.com/office/drawing/2014/main" id="{5E08857F-C3C4-48DF-AA72-4BD9F6CA0A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7033" y="1441525"/>
            <a:ext cx="3775934" cy="3775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0442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Frozen Lake</a:t>
            </a:r>
            <a:endParaRPr lang="ko-KR" altLang="en-US" dirty="0"/>
          </a:p>
        </p:txBody>
      </p:sp>
      <p:sp>
        <p:nvSpPr>
          <p:cNvPr id="5" name="Slide Number Placeholder 4"/>
          <p:cNvSpPr>
            <a:spLocks noGrp="1"/>
          </p:cNvSpPr>
          <p:nvPr>
            <p:ph type="sldNum" sz="quarter" idx="12"/>
          </p:nvPr>
        </p:nvSpPr>
        <p:spPr/>
        <p:txBody>
          <a:bodyPr/>
          <a:lstStyle/>
          <a:p>
            <a:fld id="{F19DD69B-5B93-40AA-9F86-65D820C689CC}" type="slidenum">
              <a:rPr lang="ko-KR" altLang="en-US" smtClean="0"/>
              <a:pPr/>
              <a:t>3</a:t>
            </a:fld>
            <a:endParaRPr lang="ko-KR" altLang="en-US" dirty="0"/>
          </a:p>
        </p:txBody>
      </p:sp>
      <p:sp>
        <p:nvSpPr>
          <p:cNvPr id="14" name="내용 개체 틀 2">
            <a:extLst>
              <a:ext uri="{FF2B5EF4-FFF2-40B4-BE49-F238E27FC236}">
                <a16:creationId xmlns:a16="http://schemas.microsoft.com/office/drawing/2014/main" id="{E776F4CD-CDC2-408C-9107-8752397FE5B5}"/>
              </a:ext>
            </a:extLst>
          </p:cNvPr>
          <p:cNvSpPr>
            <a:spLocks noGrp="1"/>
          </p:cNvSpPr>
          <p:nvPr>
            <p:ph idx="1"/>
          </p:nvPr>
        </p:nvSpPr>
        <p:spPr>
          <a:xfrm>
            <a:off x="838200" y="1174282"/>
            <a:ext cx="10683240" cy="5002681"/>
          </a:xfrm>
        </p:spPr>
        <p:txBody>
          <a:bodyPr>
            <a:normAutofit fontScale="92500" lnSpcReduction="20000"/>
          </a:bodyPr>
          <a:lstStyle/>
          <a:p>
            <a:r>
              <a:rPr lang="en-US" altLang="ko-KR" dirty="0"/>
              <a:t>Action Space</a:t>
            </a:r>
          </a:p>
          <a:p>
            <a:r>
              <a:rPr lang="en-US" altLang="ko-KR" dirty="0"/>
              <a:t>The agent takes a 1-element vector for actions. The action space is (</a:t>
            </a:r>
            <a:r>
              <a:rPr lang="en-US" altLang="ko-KR" dirty="0" err="1"/>
              <a:t>dir</a:t>
            </a:r>
            <a:r>
              <a:rPr lang="en-US" altLang="ko-KR" dirty="0"/>
              <a:t>), where </a:t>
            </a:r>
            <a:r>
              <a:rPr lang="en-US" altLang="ko-KR" dirty="0" err="1"/>
              <a:t>dir</a:t>
            </a:r>
            <a:r>
              <a:rPr lang="en-US" altLang="ko-KR" dirty="0"/>
              <a:t> decides direction to move in which can be:</a:t>
            </a:r>
          </a:p>
          <a:p>
            <a:pPr lvl="1"/>
            <a:r>
              <a:rPr lang="en-US" altLang="ko-KR" dirty="0"/>
              <a:t>0: LEFT</a:t>
            </a:r>
          </a:p>
          <a:p>
            <a:pPr lvl="1"/>
            <a:r>
              <a:rPr lang="en-US" altLang="ko-KR" dirty="0"/>
              <a:t>1: DOWN</a:t>
            </a:r>
          </a:p>
          <a:p>
            <a:pPr lvl="1"/>
            <a:r>
              <a:rPr lang="en-US" altLang="ko-KR" dirty="0"/>
              <a:t>2: RIGHT</a:t>
            </a:r>
          </a:p>
          <a:p>
            <a:pPr lvl="1"/>
            <a:r>
              <a:rPr lang="en-US" altLang="ko-KR" dirty="0"/>
              <a:t>3: UP</a:t>
            </a:r>
          </a:p>
          <a:p>
            <a:r>
              <a:rPr lang="en-US" altLang="ko-KR" dirty="0"/>
              <a:t>Observation Space</a:t>
            </a:r>
          </a:p>
          <a:p>
            <a:r>
              <a:rPr lang="en-US" altLang="ko-KR" dirty="0"/>
              <a:t>the 4x4 map has 16 possible observations.</a:t>
            </a:r>
          </a:p>
          <a:p>
            <a:pPr lvl="1"/>
            <a:r>
              <a:rPr lang="en-US" altLang="ko-KR" dirty="0"/>
              <a:t>Rewards</a:t>
            </a:r>
          </a:p>
          <a:p>
            <a:pPr lvl="1"/>
            <a:r>
              <a:rPr lang="en-US" altLang="ko-KR" dirty="0"/>
              <a:t>Reach goal(G): +1</a:t>
            </a:r>
          </a:p>
          <a:p>
            <a:pPr lvl="1"/>
            <a:r>
              <a:rPr lang="en-US" altLang="ko-KR" dirty="0"/>
              <a:t>Reach hole(H): 0</a:t>
            </a:r>
          </a:p>
          <a:p>
            <a:pPr lvl="1"/>
            <a:r>
              <a:rPr lang="en-US" altLang="ko-KR" dirty="0"/>
              <a:t>Reach frozen(F): 0</a:t>
            </a:r>
          </a:p>
        </p:txBody>
      </p:sp>
    </p:spTree>
    <p:extLst>
      <p:ext uri="{BB962C8B-B14F-4D97-AF65-F5344CB8AC3E}">
        <p14:creationId xmlns:p14="http://schemas.microsoft.com/office/powerpoint/2010/main" val="3579753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Frozen Lake Example</a:t>
            </a:r>
            <a:endParaRPr lang="ko-KR" altLang="en-US" dirty="0"/>
          </a:p>
        </p:txBody>
      </p:sp>
      <p:sp>
        <p:nvSpPr>
          <p:cNvPr id="5" name="Slide Number Placeholder 4"/>
          <p:cNvSpPr>
            <a:spLocks noGrp="1"/>
          </p:cNvSpPr>
          <p:nvPr>
            <p:ph type="sldNum" sz="quarter" idx="12"/>
          </p:nvPr>
        </p:nvSpPr>
        <p:spPr/>
        <p:txBody>
          <a:bodyPr/>
          <a:lstStyle/>
          <a:p>
            <a:fld id="{F19DD69B-5B93-40AA-9F86-65D820C689CC}" type="slidenum">
              <a:rPr lang="ko-KR" altLang="en-US" smtClean="0"/>
              <a:pPr/>
              <a:t>4</a:t>
            </a:fld>
            <a:endParaRPr lang="ko-KR" altLang="en-US" dirty="0"/>
          </a:p>
        </p:txBody>
      </p:sp>
      <p:sp>
        <p:nvSpPr>
          <p:cNvPr id="14" name="내용 개체 틀 2">
            <a:extLst>
              <a:ext uri="{FF2B5EF4-FFF2-40B4-BE49-F238E27FC236}">
                <a16:creationId xmlns:a16="http://schemas.microsoft.com/office/drawing/2014/main" id="{E776F4CD-CDC2-408C-9107-8752397FE5B5}"/>
              </a:ext>
            </a:extLst>
          </p:cNvPr>
          <p:cNvSpPr>
            <a:spLocks noGrp="1"/>
          </p:cNvSpPr>
          <p:nvPr>
            <p:ph idx="1"/>
          </p:nvPr>
        </p:nvSpPr>
        <p:spPr>
          <a:xfrm>
            <a:off x="838200" y="1174282"/>
            <a:ext cx="10653584" cy="5002681"/>
          </a:xfrm>
        </p:spPr>
        <p:txBody>
          <a:bodyPr>
            <a:normAutofit/>
          </a:bodyPr>
          <a:lstStyle/>
          <a:p>
            <a:r>
              <a:rPr lang="en-US" altLang="ko-KR" sz="2400" dirty="0"/>
              <a:t>TODO</a:t>
            </a:r>
          </a:p>
          <a:p>
            <a:pPr lvl="1"/>
            <a:r>
              <a:rPr lang="en-US" altLang="ko-KR" sz="2000" dirty="0" err="1"/>
              <a:t>Homework_Double_Q_Learning.ipynb</a:t>
            </a:r>
            <a:r>
              <a:rPr lang="en-US" altLang="ko-KR" sz="2000" dirty="0"/>
              <a:t> </a:t>
            </a:r>
            <a:r>
              <a:rPr lang="ko-KR" altLang="en-US" sz="2000" dirty="0"/>
              <a:t>파일 내 코드 구현</a:t>
            </a:r>
            <a:endParaRPr lang="en-US" altLang="ko-KR" sz="2000" dirty="0"/>
          </a:p>
          <a:p>
            <a:pPr lvl="1"/>
            <a:endParaRPr lang="en-US" altLang="ko-KR" sz="2000" dirty="0"/>
          </a:p>
          <a:p>
            <a:pPr lvl="1"/>
            <a:r>
              <a:rPr lang="ko-KR" altLang="en-US" sz="2000" dirty="0"/>
              <a:t>코드 포함 내용</a:t>
            </a:r>
            <a:endParaRPr lang="en-US" altLang="ko-KR" sz="2000" dirty="0"/>
          </a:p>
          <a:p>
            <a:pPr lvl="2"/>
            <a:r>
              <a:rPr lang="en-US" altLang="ko-KR" dirty="0"/>
              <a:t>Q table 2</a:t>
            </a:r>
            <a:r>
              <a:rPr lang="ko-KR" altLang="en-US" dirty="0"/>
              <a:t>개 생성 </a:t>
            </a:r>
            <a:r>
              <a:rPr lang="en-US" altLang="ko-KR" dirty="0"/>
              <a:t>(Q_A, Q_B)</a:t>
            </a:r>
          </a:p>
          <a:p>
            <a:pPr lvl="2"/>
            <a:r>
              <a:rPr lang="en-US" altLang="ko-KR" dirty="0"/>
              <a:t>Behavior</a:t>
            </a:r>
            <a:r>
              <a:rPr lang="ko-KR" altLang="en-US" dirty="0"/>
              <a:t>는 </a:t>
            </a:r>
            <a:r>
              <a:rPr lang="en-US" altLang="ko-KR" dirty="0"/>
              <a:t>epsilon-greedy </a:t>
            </a:r>
            <a:r>
              <a:rPr lang="ko-KR" altLang="en-US" dirty="0"/>
              <a:t>를 따르며 이때는 </a:t>
            </a:r>
            <a:r>
              <a:rPr lang="en-US" altLang="ko-KR" dirty="0"/>
              <a:t>(Q_A, Q_B)</a:t>
            </a:r>
            <a:r>
              <a:rPr lang="ko-KR" altLang="en-US" dirty="0"/>
              <a:t>의</a:t>
            </a:r>
            <a:r>
              <a:rPr lang="en-US" altLang="ko-KR" dirty="0"/>
              <a:t> </a:t>
            </a:r>
            <a:r>
              <a:rPr lang="ko-KR" altLang="en-US" dirty="0"/>
              <a:t>평균을 이용함</a:t>
            </a:r>
            <a:endParaRPr lang="en-US" altLang="ko-KR" dirty="0"/>
          </a:p>
          <a:p>
            <a:pPr lvl="2"/>
            <a:r>
              <a:rPr lang="en-US" altLang="ko-KR" dirty="0"/>
              <a:t>Target policy</a:t>
            </a:r>
            <a:r>
              <a:rPr lang="ko-KR" altLang="en-US" dirty="0"/>
              <a:t>는 </a:t>
            </a:r>
            <a:r>
              <a:rPr lang="en-US" altLang="ko-KR" dirty="0"/>
              <a:t>greedy</a:t>
            </a:r>
            <a:r>
              <a:rPr lang="ko-KR" altLang="en-US" dirty="0"/>
              <a:t>를 따름</a:t>
            </a:r>
            <a:endParaRPr lang="en-US" altLang="ko-KR" dirty="0"/>
          </a:p>
          <a:p>
            <a:pPr lvl="2"/>
            <a:r>
              <a:rPr lang="en-US" altLang="ko-KR" dirty="0"/>
              <a:t>0.5</a:t>
            </a:r>
            <a:r>
              <a:rPr lang="ko-KR" altLang="en-US" dirty="0"/>
              <a:t>의 확률로 </a:t>
            </a:r>
            <a:r>
              <a:rPr lang="en-US" altLang="ko-KR" dirty="0"/>
              <a:t>Q_A </a:t>
            </a:r>
            <a:r>
              <a:rPr lang="ko-KR" altLang="en-US" dirty="0"/>
              <a:t>또는 </a:t>
            </a:r>
            <a:r>
              <a:rPr lang="en-US" altLang="ko-KR" dirty="0"/>
              <a:t>Q_B</a:t>
            </a:r>
            <a:r>
              <a:rPr lang="ko-KR" altLang="en-US" dirty="0"/>
              <a:t>를 업데이트함 </a:t>
            </a:r>
            <a:r>
              <a:rPr lang="en-US" altLang="ko-KR" dirty="0"/>
              <a:t>(P.5:</a:t>
            </a:r>
            <a:r>
              <a:rPr lang="ko-KR" altLang="en-US" dirty="0"/>
              <a:t> </a:t>
            </a:r>
            <a:r>
              <a:rPr lang="en-US" altLang="ko-KR" dirty="0" err="1"/>
              <a:t>Peudocode</a:t>
            </a:r>
            <a:r>
              <a:rPr lang="en-US" altLang="ko-KR" dirty="0"/>
              <a:t> </a:t>
            </a:r>
            <a:r>
              <a:rPr lang="ko-KR" altLang="en-US" dirty="0"/>
              <a:t>참조</a:t>
            </a:r>
            <a:r>
              <a:rPr lang="en-US" altLang="ko-KR" dirty="0"/>
              <a:t>)</a:t>
            </a:r>
          </a:p>
          <a:p>
            <a:pPr lvl="2"/>
            <a:r>
              <a:rPr lang="en-US" altLang="ko-KR" dirty="0"/>
              <a:t>G</a:t>
            </a:r>
            <a:r>
              <a:rPr lang="ko-KR" altLang="en-US" dirty="0"/>
              <a:t>는 </a:t>
            </a:r>
            <a:r>
              <a:rPr lang="en-US" altLang="ko-KR" dirty="0"/>
              <a:t>one</a:t>
            </a:r>
            <a:r>
              <a:rPr lang="ko-KR" altLang="en-US" dirty="0"/>
              <a:t> </a:t>
            </a:r>
            <a:r>
              <a:rPr lang="en-US" altLang="ko-KR" dirty="0"/>
              <a:t>episode</a:t>
            </a:r>
            <a:r>
              <a:rPr lang="ko-KR" altLang="en-US" dirty="0"/>
              <a:t>에서 나오는 모든 </a:t>
            </a:r>
            <a:r>
              <a:rPr lang="en-US" altLang="ko-KR" dirty="0"/>
              <a:t>reward</a:t>
            </a:r>
            <a:r>
              <a:rPr lang="ko-KR" altLang="en-US" dirty="0"/>
              <a:t>의 합 </a:t>
            </a:r>
            <a:endParaRPr lang="en-US" altLang="ko-KR" dirty="0"/>
          </a:p>
          <a:p>
            <a:pPr lvl="2"/>
            <a:endParaRPr lang="en-US" altLang="ko-KR" dirty="0"/>
          </a:p>
          <a:p>
            <a:pPr lvl="2"/>
            <a:endParaRPr lang="en-US" altLang="ko-KR" dirty="0"/>
          </a:p>
          <a:p>
            <a:pPr lvl="2"/>
            <a:endParaRPr lang="en-US" altLang="ko-KR" sz="1600" dirty="0"/>
          </a:p>
          <a:p>
            <a:pPr lvl="2"/>
            <a:endParaRPr lang="en-US" altLang="ko-KR" sz="1600" dirty="0"/>
          </a:p>
          <a:p>
            <a:pPr lvl="2"/>
            <a:endParaRPr lang="en-US" altLang="ko-KR" sz="1600" dirty="0"/>
          </a:p>
          <a:p>
            <a:pPr lvl="2"/>
            <a:endParaRPr lang="en-US" altLang="ko-KR" sz="1600" dirty="0"/>
          </a:p>
          <a:p>
            <a:pPr lvl="1"/>
            <a:endParaRPr lang="en-US" altLang="ko-KR" sz="2000" dirty="0"/>
          </a:p>
          <a:p>
            <a:pPr lvl="1"/>
            <a:endParaRPr lang="en-US" altLang="ko-KR" sz="2000" dirty="0"/>
          </a:p>
          <a:p>
            <a:pPr lvl="1"/>
            <a:endParaRPr lang="en-US" altLang="ko-KR" sz="2000" dirty="0"/>
          </a:p>
          <a:p>
            <a:pPr lvl="1"/>
            <a:endParaRPr lang="en-US" altLang="ko-KR" sz="2000" dirty="0"/>
          </a:p>
          <a:p>
            <a:pPr lvl="1"/>
            <a:endParaRPr lang="ko-KR" altLang="en-US" sz="2000" dirty="0"/>
          </a:p>
        </p:txBody>
      </p:sp>
    </p:spTree>
    <p:extLst>
      <p:ext uri="{BB962C8B-B14F-4D97-AF65-F5344CB8AC3E}">
        <p14:creationId xmlns:p14="http://schemas.microsoft.com/office/powerpoint/2010/main" val="1936833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Frozen Lake Example</a:t>
            </a:r>
            <a:endParaRPr lang="ko-KR" altLang="en-US" dirty="0"/>
          </a:p>
        </p:txBody>
      </p:sp>
      <p:sp>
        <p:nvSpPr>
          <p:cNvPr id="5" name="Slide Number Placeholder 4"/>
          <p:cNvSpPr>
            <a:spLocks noGrp="1"/>
          </p:cNvSpPr>
          <p:nvPr>
            <p:ph type="sldNum" sz="quarter" idx="12"/>
          </p:nvPr>
        </p:nvSpPr>
        <p:spPr/>
        <p:txBody>
          <a:bodyPr/>
          <a:lstStyle/>
          <a:p>
            <a:fld id="{F19DD69B-5B93-40AA-9F86-65D820C689CC}" type="slidenum">
              <a:rPr lang="ko-KR" altLang="en-US" smtClean="0"/>
              <a:pPr/>
              <a:t>5</a:t>
            </a:fld>
            <a:endParaRPr lang="ko-KR" altLang="en-US" dirty="0"/>
          </a:p>
        </p:txBody>
      </p:sp>
      <p:sp>
        <p:nvSpPr>
          <p:cNvPr id="14" name="내용 개체 틀 2">
            <a:extLst>
              <a:ext uri="{FF2B5EF4-FFF2-40B4-BE49-F238E27FC236}">
                <a16:creationId xmlns:a16="http://schemas.microsoft.com/office/drawing/2014/main" id="{E776F4CD-CDC2-408C-9107-8752397FE5B5}"/>
              </a:ext>
            </a:extLst>
          </p:cNvPr>
          <p:cNvSpPr>
            <a:spLocks noGrp="1"/>
          </p:cNvSpPr>
          <p:nvPr>
            <p:ph idx="1"/>
          </p:nvPr>
        </p:nvSpPr>
        <p:spPr>
          <a:xfrm>
            <a:off x="838200" y="1174282"/>
            <a:ext cx="10653584" cy="5002681"/>
          </a:xfrm>
        </p:spPr>
        <p:txBody>
          <a:bodyPr>
            <a:normAutofit/>
          </a:bodyPr>
          <a:lstStyle/>
          <a:p>
            <a:r>
              <a:rPr lang="en-US" altLang="ko-KR" sz="2400" dirty="0"/>
              <a:t>TODO</a:t>
            </a:r>
          </a:p>
          <a:p>
            <a:pPr lvl="1"/>
            <a:r>
              <a:rPr lang="en-US" altLang="ko-KR" sz="2000" dirty="0" err="1"/>
              <a:t>Homework_Double_Q_Learning.ipynb</a:t>
            </a:r>
            <a:r>
              <a:rPr lang="en-US" altLang="ko-KR" sz="2000" dirty="0"/>
              <a:t> </a:t>
            </a:r>
            <a:r>
              <a:rPr lang="ko-KR" altLang="en-US" sz="2000" dirty="0"/>
              <a:t>파일 내 코드 구현</a:t>
            </a:r>
            <a:endParaRPr lang="en-US" altLang="ko-KR" sz="2000" dirty="0"/>
          </a:p>
          <a:p>
            <a:pPr lvl="1"/>
            <a:endParaRPr lang="en-US" altLang="ko-KR" sz="2000" dirty="0"/>
          </a:p>
          <a:p>
            <a:pPr lvl="1"/>
            <a:r>
              <a:rPr lang="ko-KR" altLang="en-US" sz="2000" dirty="0"/>
              <a:t>조건</a:t>
            </a:r>
            <a:endParaRPr lang="en-US" altLang="ko-KR" sz="2000" dirty="0"/>
          </a:p>
          <a:p>
            <a:pPr lvl="2"/>
            <a:r>
              <a:rPr lang="ko-KR" altLang="en-US" dirty="0"/>
              <a:t>코드 작성 부분 외 수정 금지</a:t>
            </a:r>
            <a:endParaRPr lang="en-US" altLang="ko-KR" dirty="0"/>
          </a:p>
          <a:p>
            <a:pPr lvl="3"/>
            <a:r>
              <a:rPr lang="ko-KR" altLang="en-US" dirty="0"/>
              <a:t>해당 부분만 </a:t>
            </a:r>
            <a:r>
              <a:rPr lang="en-US" altLang="ko-KR" dirty="0"/>
              <a:t>copy and paste </a:t>
            </a:r>
            <a:r>
              <a:rPr lang="ko-KR" altLang="en-US" dirty="0"/>
              <a:t>하여 채점하므로</a:t>
            </a:r>
            <a:r>
              <a:rPr lang="en-US" altLang="ko-KR" dirty="0"/>
              <a:t>, </a:t>
            </a:r>
            <a:r>
              <a:rPr lang="ko-KR" altLang="en-US" dirty="0"/>
              <a:t>본인이 임의로 수정한 부분에 대해서는 반영되지 않음</a:t>
            </a:r>
            <a:endParaRPr lang="en-US" altLang="ko-KR" dirty="0"/>
          </a:p>
          <a:p>
            <a:pPr lvl="2"/>
            <a:r>
              <a:rPr lang="en-US" altLang="ko-KR" dirty="0"/>
              <a:t>Episode: 100000</a:t>
            </a:r>
            <a:endParaRPr lang="ko-KR" altLang="en-US" dirty="0"/>
          </a:p>
          <a:p>
            <a:pPr lvl="2"/>
            <a:r>
              <a:rPr lang="en-US" altLang="ko-KR" dirty="0"/>
              <a:t>Random</a:t>
            </a:r>
            <a:r>
              <a:rPr lang="ko-KR" altLang="en-US" dirty="0"/>
              <a:t> </a:t>
            </a:r>
            <a:r>
              <a:rPr lang="en-US" altLang="ko-KR" dirty="0"/>
              <a:t>seed(414)</a:t>
            </a:r>
          </a:p>
          <a:p>
            <a:pPr lvl="1"/>
            <a:endParaRPr lang="en-US" altLang="ko-KR" dirty="0"/>
          </a:p>
          <a:p>
            <a:pPr lvl="2"/>
            <a:endParaRPr lang="en-US" altLang="ko-KR" sz="1600" dirty="0"/>
          </a:p>
          <a:p>
            <a:pPr lvl="2"/>
            <a:endParaRPr lang="en-US" altLang="ko-KR" sz="1600" dirty="0"/>
          </a:p>
          <a:p>
            <a:pPr lvl="2"/>
            <a:endParaRPr lang="en-US" altLang="ko-KR" sz="1600" dirty="0"/>
          </a:p>
          <a:p>
            <a:pPr lvl="1"/>
            <a:endParaRPr lang="en-US" altLang="ko-KR" sz="2000" dirty="0"/>
          </a:p>
          <a:p>
            <a:pPr lvl="1"/>
            <a:endParaRPr lang="en-US" altLang="ko-KR" sz="2000" dirty="0"/>
          </a:p>
          <a:p>
            <a:pPr lvl="1"/>
            <a:endParaRPr lang="en-US" altLang="ko-KR" sz="2000" dirty="0"/>
          </a:p>
          <a:p>
            <a:pPr lvl="1"/>
            <a:endParaRPr lang="en-US" altLang="ko-KR" sz="2000" dirty="0"/>
          </a:p>
          <a:p>
            <a:pPr lvl="1"/>
            <a:endParaRPr lang="ko-KR" altLang="en-US" sz="2000" dirty="0"/>
          </a:p>
        </p:txBody>
      </p:sp>
    </p:spTree>
    <p:extLst>
      <p:ext uri="{BB962C8B-B14F-4D97-AF65-F5344CB8AC3E}">
        <p14:creationId xmlns:p14="http://schemas.microsoft.com/office/powerpoint/2010/main" val="2622729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Frozen Lake Example</a:t>
            </a:r>
            <a:endParaRPr lang="ko-KR" altLang="en-US" dirty="0"/>
          </a:p>
        </p:txBody>
      </p:sp>
      <p:sp>
        <p:nvSpPr>
          <p:cNvPr id="5" name="Slide Number Placeholder 4"/>
          <p:cNvSpPr>
            <a:spLocks noGrp="1"/>
          </p:cNvSpPr>
          <p:nvPr>
            <p:ph type="sldNum" sz="quarter" idx="12"/>
          </p:nvPr>
        </p:nvSpPr>
        <p:spPr/>
        <p:txBody>
          <a:bodyPr/>
          <a:lstStyle/>
          <a:p>
            <a:fld id="{F19DD69B-5B93-40AA-9F86-65D820C689CC}" type="slidenum">
              <a:rPr lang="ko-KR" altLang="en-US" smtClean="0"/>
              <a:pPr/>
              <a:t>6</a:t>
            </a:fld>
            <a:endParaRPr lang="ko-KR" altLang="en-US" dirty="0"/>
          </a:p>
        </p:txBody>
      </p:sp>
      <p:sp>
        <p:nvSpPr>
          <p:cNvPr id="14" name="내용 개체 틀 2">
            <a:extLst>
              <a:ext uri="{FF2B5EF4-FFF2-40B4-BE49-F238E27FC236}">
                <a16:creationId xmlns:a16="http://schemas.microsoft.com/office/drawing/2014/main" id="{E776F4CD-CDC2-408C-9107-8752397FE5B5}"/>
              </a:ext>
            </a:extLst>
          </p:cNvPr>
          <p:cNvSpPr>
            <a:spLocks noGrp="1"/>
          </p:cNvSpPr>
          <p:nvPr>
            <p:ph idx="1"/>
          </p:nvPr>
        </p:nvSpPr>
        <p:spPr>
          <a:xfrm>
            <a:off x="838200" y="1174282"/>
            <a:ext cx="10653584" cy="5002681"/>
          </a:xfrm>
        </p:spPr>
        <p:txBody>
          <a:bodyPr>
            <a:normAutofit/>
          </a:bodyPr>
          <a:lstStyle/>
          <a:p>
            <a:r>
              <a:rPr lang="en-US" altLang="ko-KR" sz="2400" dirty="0"/>
              <a:t>Pseudo</a:t>
            </a:r>
            <a:r>
              <a:rPr lang="ko-KR" altLang="en-US" sz="2400" dirty="0"/>
              <a:t> </a:t>
            </a:r>
            <a:r>
              <a:rPr lang="en-US" altLang="ko-KR" sz="2400" dirty="0"/>
              <a:t>code </a:t>
            </a:r>
            <a:r>
              <a:rPr lang="en-US" altLang="ko-KR" sz="1600" dirty="0"/>
              <a:t>(Pseudo-code Source: “Double Q-learning” (Hasselt, 2010))</a:t>
            </a:r>
          </a:p>
          <a:p>
            <a:pPr lvl="1"/>
            <a:endParaRPr lang="en-US" altLang="ko-KR" sz="1600" dirty="0"/>
          </a:p>
          <a:p>
            <a:pPr lvl="1"/>
            <a:endParaRPr lang="en-US" altLang="ko-KR" sz="2000" dirty="0"/>
          </a:p>
          <a:p>
            <a:pPr lvl="1"/>
            <a:endParaRPr lang="en-US" altLang="ko-KR" sz="2000" dirty="0"/>
          </a:p>
          <a:p>
            <a:pPr lvl="1"/>
            <a:endParaRPr lang="en-US" altLang="ko-KR" sz="2000" dirty="0"/>
          </a:p>
          <a:p>
            <a:pPr lvl="1"/>
            <a:endParaRPr lang="ko-KR" altLang="en-US" sz="2000" dirty="0"/>
          </a:p>
        </p:txBody>
      </p:sp>
      <p:pic>
        <p:nvPicPr>
          <p:cNvPr id="3074" name="Picture 2" descr="Double Deep Q Networks. Tackling maximization bias in Deep… | by Chris Yoon  | Towards Data Science">
            <a:extLst>
              <a:ext uri="{FF2B5EF4-FFF2-40B4-BE49-F238E27FC236}">
                <a16:creationId xmlns:a16="http://schemas.microsoft.com/office/drawing/2014/main" id="{5EB79DF6-33E4-4A1E-97CC-7EE1D1DDB2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6826" y="1719039"/>
            <a:ext cx="8918347" cy="3724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4653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Random Walk Example</a:t>
            </a:r>
            <a:endParaRPr lang="ko-KR" altLang="en-US" dirty="0"/>
          </a:p>
        </p:txBody>
      </p:sp>
      <p:sp>
        <p:nvSpPr>
          <p:cNvPr id="5" name="Slide Number Placeholder 4"/>
          <p:cNvSpPr>
            <a:spLocks noGrp="1"/>
          </p:cNvSpPr>
          <p:nvPr>
            <p:ph type="sldNum" sz="quarter" idx="12"/>
          </p:nvPr>
        </p:nvSpPr>
        <p:spPr/>
        <p:txBody>
          <a:bodyPr/>
          <a:lstStyle/>
          <a:p>
            <a:fld id="{F19DD69B-5B93-40AA-9F86-65D820C689CC}" type="slidenum">
              <a:rPr lang="ko-KR" altLang="en-US" smtClean="0"/>
              <a:pPr/>
              <a:t>7</a:t>
            </a:fld>
            <a:endParaRPr lang="ko-KR" altLang="en-US" dirty="0"/>
          </a:p>
        </p:txBody>
      </p:sp>
      <p:sp>
        <p:nvSpPr>
          <p:cNvPr id="14" name="내용 개체 틀 2">
            <a:extLst>
              <a:ext uri="{FF2B5EF4-FFF2-40B4-BE49-F238E27FC236}">
                <a16:creationId xmlns:a16="http://schemas.microsoft.com/office/drawing/2014/main" id="{E776F4CD-CDC2-408C-9107-8752397FE5B5}"/>
              </a:ext>
            </a:extLst>
          </p:cNvPr>
          <p:cNvSpPr>
            <a:spLocks noGrp="1"/>
          </p:cNvSpPr>
          <p:nvPr>
            <p:ph idx="1"/>
          </p:nvPr>
        </p:nvSpPr>
        <p:spPr>
          <a:xfrm>
            <a:off x="838200" y="1174282"/>
            <a:ext cx="10653584" cy="5002681"/>
          </a:xfrm>
        </p:spPr>
        <p:txBody>
          <a:bodyPr>
            <a:normAutofit/>
          </a:bodyPr>
          <a:lstStyle/>
          <a:p>
            <a:r>
              <a:rPr lang="en-US" altLang="ko-KR" sz="2400" dirty="0"/>
              <a:t>Total: 100</a:t>
            </a:r>
          </a:p>
          <a:p>
            <a:pPr lvl="1"/>
            <a:r>
              <a:rPr lang="ko-KR" altLang="en-US" dirty="0"/>
              <a:t>파일 제출</a:t>
            </a:r>
            <a:r>
              <a:rPr lang="en-US" altLang="ko-KR" dirty="0"/>
              <a:t>: 10</a:t>
            </a:r>
          </a:p>
          <a:p>
            <a:pPr lvl="1"/>
            <a:r>
              <a:rPr lang="en-US" altLang="ko-KR" dirty="0"/>
              <a:t>100000</a:t>
            </a:r>
            <a:r>
              <a:rPr lang="ko-KR" altLang="en-US" dirty="0"/>
              <a:t>만회 학습 결과 후</a:t>
            </a:r>
            <a:r>
              <a:rPr lang="en-US" altLang="ko-KR" dirty="0"/>
              <a:t>, </a:t>
            </a:r>
            <a:r>
              <a:rPr lang="ko-KR" altLang="en-US" dirty="0"/>
              <a:t>평균 </a:t>
            </a:r>
            <a:r>
              <a:rPr lang="en-US" altLang="ko-KR" dirty="0"/>
              <a:t>return: G</a:t>
            </a:r>
          </a:p>
          <a:p>
            <a:pPr lvl="2"/>
            <a:r>
              <a:rPr lang="en-US" altLang="ko-KR" dirty="0"/>
              <a:t>G &gt;= 0.99 : 50</a:t>
            </a:r>
          </a:p>
          <a:p>
            <a:pPr lvl="2"/>
            <a:r>
              <a:rPr lang="en-US" altLang="ko-KR" dirty="0"/>
              <a:t>G &gt;= 0.95 and G &lt; 0.99: 40</a:t>
            </a:r>
          </a:p>
          <a:p>
            <a:pPr lvl="2"/>
            <a:r>
              <a:rPr lang="en-US" altLang="ko-KR" dirty="0"/>
              <a:t>G &gt;= 0.9 and G &lt; 0.95: 30</a:t>
            </a:r>
          </a:p>
          <a:p>
            <a:pPr lvl="2"/>
            <a:r>
              <a:rPr lang="en-US" altLang="ko-KR" dirty="0"/>
              <a:t>G &gt;= 0.8  and G &lt; 0.9 : 20</a:t>
            </a:r>
          </a:p>
          <a:p>
            <a:pPr lvl="1"/>
            <a:endParaRPr lang="en-US" altLang="ko-KR" dirty="0"/>
          </a:p>
          <a:p>
            <a:pPr lvl="1"/>
            <a:r>
              <a:rPr lang="en-US" altLang="ko-KR" sz="2000" dirty="0"/>
              <a:t>(Pseudo-code </a:t>
            </a:r>
            <a:r>
              <a:rPr lang="ko-KR" altLang="en-US" sz="2000" dirty="0"/>
              <a:t>구현</a:t>
            </a:r>
            <a:r>
              <a:rPr lang="en-US" altLang="ko-KR" sz="2000" dirty="0"/>
              <a:t>): </a:t>
            </a:r>
            <a:r>
              <a:rPr lang="ko-KR" altLang="en-US" sz="2000" dirty="0"/>
              <a:t>현재 </a:t>
            </a:r>
            <a:r>
              <a:rPr lang="en-US" altLang="ko-KR" sz="2000" dirty="0"/>
              <a:t>state</a:t>
            </a:r>
            <a:r>
              <a:rPr lang="ko-KR" altLang="en-US" sz="2000" dirty="0"/>
              <a:t>에서 </a:t>
            </a:r>
            <a:r>
              <a:rPr lang="en-US" altLang="ko-KR" sz="2000" dirty="0"/>
              <a:t>action </a:t>
            </a:r>
            <a:r>
              <a:rPr lang="ko-KR" altLang="en-US" sz="2000" dirty="0"/>
              <a:t>구현</a:t>
            </a:r>
            <a:r>
              <a:rPr lang="en-US" altLang="ko-KR" sz="2000" dirty="0"/>
              <a:t>: 10</a:t>
            </a:r>
          </a:p>
          <a:p>
            <a:pPr lvl="1"/>
            <a:r>
              <a:rPr lang="en-US" altLang="ko-KR" sz="2000" dirty="0"/>
              <a:t>(Pseudo-code </a:t>
            </a:r>
            <a:r>
              <a:rPr lang="ko-KR" altLang="en-US" sz="2000" dirty="0"/>
              <a:t>구현</a:t>
            </a:r>
            <a:r>
              <a:rPr lang="en-US" altLang="ko-KR" sz="2000" dirty="0"/>
              <a:t>): 0.5</a:t>
            </a:r>
            <a:r>
              <a:rPr lang="ko-KR" altLang="en-US" sz="2000" dirty="0"/>
              <a:t>의 확률로 </a:t>
            </a:r>
            <a:r>
              <a:rPr lang="en-US" altLang="ko-KR" sz="2000" dirty="0" err="1"/>
              <a:t>Q_a</a:t>
            </a:r>
            <a:r>
              <a:rPr lang="en-US" altLang="ko-KR" sz="2000" dirty="0"/>
              <a:t>, </a:t>
            </a:r>
            <a:r>
              <a:rPr lang="en-US" altLang="ko-KR" sz="2000" dirty="0" err="1"/>
              <a:t>Q_b</a:t>
            </a:r>
            <a:r>
              <a:rPr lang="en-US" altLang="ko-KR" sz="2000" dirty="0"/>
              <a:t> update :10</a:t>
            </a:r>
          </a:p>
          <a:p>
            <a:pPr lvl="1"/>
            <a:r>
              <a:rPr lang="en-US" altLang="ko-KR" sz="2000" dirty="0"/>
              <a:t>(Pseudo-code </a:t>
            </a:r>
            <a:r>
              <a:rPr lang="ko-KR" altLang="en-US" sz="2000" dirty="0"/>
              <a:t>구현</a:t>
            </a:r>
            <a:r>
              <a:rPr lang="en-US" altLang="ko-KR" sz="2000" dirty="0"/>
              <a:t>): </a:t>
            </a:r>
            <a:r>
              <a:rPr lang="en-US" altLang="ko-KR" sz="2000" dirty="0" err="1"/>
              <a:t>Q_a</a:t>
            </a:r>
            <a:r>
              <a:rPr lang="ko-KR" altLang="en-US" sz="2000" dirty="0"/>
              <a:t> </a:t>
            </a:r>
            <a:r>
              <a:rPr lang="en-US" altLang="ko-KR" sz="2000" dirty="0"/>
              <a:t>update validation: 10</a:t>
            </a:r>
          </a:p>
          <a:p>
            <a:pPr lvl="1"/>
            <a:r>
              <a:rPr lang="en-US" altLang="ko-KR" sz="2000" dirty="0"/>
              <a:t>(Pseudo-code </a:t>
            </a:r>
            <a:r>
              <a:rPr lang="ko-KR" altLang="en-US" sz="2000" dirty="0"/>
              <a:t>구현</a:t>
            </a:r>
            <a:r>
              <a:rPr lang="en-US" altLang="ko-KR" sz="2000" dirty="0"/>
              <a:t>): </a:t>
            </a:r>
            <a:r>
              <a:rPr lang="en-US" altLang="ko-KR" sz="2000" dirty="0" err="1"/>
              <a:t>Q_b</a:t>
            </a:r>
            <a:r>
              <a:rPr lang="ko-KR" altLang="en-US" sz="2000" dirty="0"/>
              <a:t> </a:t>
            </a:r>
            <a:r>
              <a:rPr lang="en-US" altLang="ko-KR" sz="2000" dirty="0"/>
              <a:t>update validation: 10</a:t>
            </a:r>
          </a:p>
          <a:p>
            <a:pPr lvl="1"/>
            <a:endParaRPr lang="en-US" altLang="ko-KR" sz="2000" dirty="0"/>
          </a:p>
          <a:p>
            <a:pPr lvl="1"/>
            <a:endParaRPr lang="en-US" altLang="ko-KR" sz="2000" dirty="0"/>
          </a:p>
          <a:p>
            <a:pPr lvl="1"/>
            <a:endParaRPr lang="en-US" altLang="ko-KR" sz="2000" dirty="0"/>
          </a:p>
          <a:p>
            <a:endParaRPr lang="en-US" altLang="ko-KR" dirty="0"/>
          </a:p>
          <a:p>
            <a:endParaRPr lang="en-US" altLang="ko-KR" dirty="0"/>
          </a:p>
          <a:p>
            <a:pPr marL="0" indent="0">
              <a:buNone/>
            </a:pPr>
            <a:endParaRPr lang="en-US" altLang="ko-KR" dirty="0"/>
          </a:p>
          <a:p>
            <a:endParaRPr lang="ko-KR" altLang="en-US" dirty="0"/>
          </a:p>
        </p:txBody>
      </p:sp>
    </p:spTree>
    <p:extLst>
      <p:ext uri="{BB962C8B-B14F-4D97-AF65-F5344CB8AC3E}">
        <p14:creationId xmlns:p14="http://schemas.microsoft.com/office/powerpoint/2010/main" val="2800866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dirty="0"/>
              <a:t>Random Walk Example</a:t>
            </a:r>
            <a:endParaRPr lang="ko-KR" altLang="en-US" dirty="0"/>
          </a:p>
        </p:txBody>
      </p:sp>
      <p:sp>
        <p:nvSpPr>
          <p:cNvPr id="5" name="Slide Number Placeholder 4"/>
          <p:cNvSpPr>
            <a:spLocks noGrp="1"/>
          </p:cNvSpPr>
          <p:nvPr>
            <p:ph type="sldNum" sz="quarter" idx="12"/>
          </p:nvPr>
        </p:nvSpPr>
        <p:spPr/>
        <p:txBody>
          <a:bodyPr/>
          <a:lstStyle/>
          <a:p>
            <a:fld id="{F19DD69B-5B93-40AA-9F86-65D820C689CC}" type="slidenum">
              <a:rPr lang="ko-KR" altLang="en-US" smtClean="0"/>
              <a:pPr/>
              <a:t>8</a:t>
            </a:fld>
            <a:endParaRPr lang="ko-KR" altLang="en-US" dirty="0"/>
          </a:p>
        </p:txBody>
      </p:sp>
      <p:sp>
        <p:nvSpPr>
          <p:cNvPr id="14" name="내용 개체 틀 2">
            <a:extLst>
              <a:ext uri="{FF2B5EF4-FFF2-40B4-BE49-F238E27FC236}">
                <a16:creationId xmlns:a16="http://schemas.microsoft.com/office/drawing/2014/main" id="{E776F4CD-CDC2-408C-9107-8752397FE5B5}"/>
              </a:ext>
            </a:extLst>
          </p:cNvPr>
          <p:cNvSpPr>
            <a:spLocks noGrp="1"/>
          </p:cNvSpPr>
          <p:nvPr>
            <p:ph idx="1"/>
          </p:nvPr>
        </p:nvSpPr>
        <p:spPr>
          <a:xfrm>
            <a:off x="838200" y="1174282"/>
            <a:ext cx="10653584" cy="5002681"/>
          </a:xfrm>
        </p:spPr>
        <p:txBody>
          <a:bodyPr>
            <a:normAutofit/>
          </a:bodyPr>
          <a:lstStyle/>
          <a:p>
            <a:r>
              <a:rPr lang="ko-KR" altLang="en-US" sz="2400" dirty="0"/>
              <a:t>제출 방식</a:t>
            </a:r>
            <a:r>
              <a:rPr lang="en-US" altLang="ko-KR" sz="2400" dirty="0"/>
              <a:t>: </a:t>
            </a:r>
            <a:r>
              <a:rPr lang="ko-KR" altLang="en-US" sz="2400" dirty="0"/>
              <a:t>과제 및 평가 </a:t>
            </a:r>
            <a:r>
              <a:rPr lang="en-US" altLang="ko-KR" sz="2400" dirty="0"/>
              <a:t>&gt; HW2</a:t>
            </a:r>
          </a:p>
          <a:p>
            <a:pPr lvl="1"/>
            <a:r>
              <a:rPr lang="en-US" altLang="ko-KR" sz="2000" dirty="0" err="1">
                <a:solidFill>
                  <a:srgbClr val="FF0000"/>
                </a:solidFill>
              </a:rPr>
              <a:t>Homework_Double_Q_Learning.ipynb</a:t>
            </a:r>
            <a:r>
              <a:rPr lang="ko-KR" altLang="en-US" sz="2000" dirty="0">
                <a:solidFill>
                  <a:srgbClr val="FF0000"/>
                </a:solidFill>
              </a:rPr>
              <a:t> 파일 제출</a:t>
            </a:r>
            <a:endParaRPr lang="en-US" altLang="ko-KR" sz="2000" dirty="0">
              <a:solidFill>
                <a:srgbClr val="FF0000"/>
              </a:solidFill>
            </a:endParaRPr>
          </a:p>
          <a:p>
            <a:r>
              <a:rPr lang="ko-KR" altLang="en-US" sz="2400" dirty="0"/>
              <a:t>제출 기한</a:t>
            </a:r>
            <a:r>
              <a:rPr lang="en-US" altLang="ko-KR" sz="2400" dirty="0"/>
              <a:t>: ~5</a:t>
            </a:r>
            <a:r>
              <a:rPr lang="ko-KR" altLang="en-US" sz="2400" dirty="0"/>
              <a:t>월 </a:t>
            </a:r>
            <a:r>
              <a:rPr lang="en-US" altLang="ko-KR" sz="2400" dirty="0"/>
              <a:t>1</a:t>
            </a:r>
            <a:r>
              <a:rPr lang="ko-KR" altLang="en-US" sz="2400" dirty="0"/>
              <a:t>일</a:t>
            </a:r>
            <a:r>
              <a:rPr lang="en-US" altLang="ko-KR" sz="2400" dirty="0"/>
              <a:t> </a:t>
            </a:r>
            <a:r>
              <a:rPr lang="ko-KR" altLang="en-US" sz="2400" dirty="0"/>
              <a:t>오후 </a:t>
            </a:r>
            <a:r>
              <a:rPr lang="en-US" altLang="ko-KR" sz="2400" dirty="0"/>
              <a:t>11</a:t>
            </a:r>
            <a:r>
              <a:rPr lang="ko-KR" altLang="en-US" sz="2400" dirty="0"/>
              <a:t>시 </a:t>
            </a:r>
            <a:r>
              <a:rPr lang="en-US" altLang="ko-KR" sz="2400" dirty="0"/>
              <a:t>59</a:t>
            </a:r>
            <a:r>
              <a:rPr lang="ko-KR" altLang="en-US" sz="2400" dirty="0"/>
              <a:t>분 </a:t>
            </a:r>
            <a:r>
              <a:rPr lang="en-US" altLang="ko-KR" sz="2400" dirty="0"/>
              <a:t>59</a:t>
            </a:r>
            <a:r>
              <a:rPr lang="ko-KR" altLang="en-US" sz="2400" dirty="0"/>
              <a:t>초</a:t>
            </a:r>
            <a:endParaRPr lang="en-US" altLang="ko-KR" sz="2400" dirty="0"/>
          </a:p>
          <a:p>
            <a:r>
              <a:rPr lang="en-US" altLang="ko-KR" sz="2400" dirty="0"/>
              <a:t>DELAY </a:t>
            </a:r>
            <a:r>
              <a:rPr lang="ko-KR" altLang="en-US" sz="2400" dirty="0"/>
              <a:t>감점</a:t>
            </a:r>
            <a:r>
              <a:rPr lang="en-US" altLang="ko-KR" sz="2400" dirty="0"/>
              <a:t>: 1</a:t>
            </a:r>
            <a:r>
              <a:rPr lang="ko-KR" altLang="en-US" sz="2400" dirty="0"/>
              <a:t>분당 </a:t>
            </a:r>
            <a:r>
              <a:rPr lang="en-US" altLang="ko-KR" sz="2400" dirty="0"/>
              <a:t>1</a:t>
            </a:r>
            <a:r>
              <a:rPr lang="ko-KR" altLang="en-US" sz="2400" dirty="0"/>
              <a:t>점</a:t>
            </a:r>
            <a:endParaRPr lang="en-US" altLang="ko-KR" sz="2400" dirty="0"/>
          </a:p>
          <a:p>
            <a:r>
              <a:rPr lang="en-US" altLang="ko-KR" sz="2400" dirty="0"/>
              <a:t>Cheating: -300</a:t>
            </a:r>
            <a:r>
              <a:rPr lang="ko-KR" altLang="en-US" sz="2400" dirty="0"/>
              <a:t>점</a:t>
            </a:r>
            <a:endParaRPr lang="en-US" altLang="ko-KR" sz="2400" dirty="0"/>
          </a:p>
          <a:p>
            <a:endParaRPr lang="en-US" altLang="ko-KR" sz="2400" dirty="0"/>
          </a:p>
          <a:p>
            <a:r>
              <a:rPr lang="ko-KR" altLang="en-US" sz="2400" dirty="0"/>
              <a:t>문의</a:t>
            </a:r>
            <a:r>
              <a:rPr lang="en-US" altLang="ko-KR" sz="2400" dirty="0"/>
              <a:t>: TA</a:t>
            </a:r>
            <a:r>
              <a:rPr lang="ko-KR" altLang="en-US" sz="2400" dirty="0"/>
              <a:t> </a:t>
            </a:r>
            <a:r>
              <a:rPr lang="en-US" altLang="ko-KR" sz="2400" dirty="0"/>
              <a:t>(</a:t>
            </a:r>
            <a:r>
              <a:rPr lang="ko-KR" altLang="en-US" sz="2400" dirty="0"/>
              <a:t>김동욱</a:t>
            </a:r>
            <a:r>
              <a:rPr lang="en-US" altLang="ko-KR" sz="2400" dirty="0"/>
              <a:t>, g9896@khu.ac.kr)</a:t>
            </a:r>
          </a:p>
          <a:p>
            <a:pPr marL="0" indent="0">
              <a:buNone/>
            </a:pPr>
            <a:endParaRPr lang="en-US" altLang="ko-KR" sz="2400" dirty="0"/>
          </a:p>
          <a:p>
            <a:endParaRPr lang="en-US" altLang="ko-KR" sz="2400" dirty="0"/>
          </a:p>
          <a:p>
            <a:endParaRPr lang="en-US" altLang="ko-KR" dirty="0"/>
          </a:p>
          <a:p>
            <a:endParaRPr lang="ko-KR" altLang="en-US" dirty="0"/>
          </a:p>
        </p:txBody>
      </p:sp>
    </p:spTree>
    <p:extLst>
      <p:ext uri="{BB962C8B-B14F-4D97-AF65-F5344CB8AC3E}">
        <p14:creationId xmlns:p14="http://schemas.microsoft.com/office/powerpoint/2010/main" val="4284578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ko-KR" altLang="en-US" dirty="0"/>
              <a:t>참조</a:t>
            </a:r>
          </a:p>
        </p:txBody>
      </p:sp>
      <p:sp>
        <p:nvSpPr>
          <p:cNvPr id="5" name="Slide Number Placeholder 4"/>
          <p:cNvSpPr>
            <a:spLocks noGrp="1"/>
          </p:cNvSpPr>
          <p:nvPr>
            <p:ph type="sldNum" sz="quarter" idx="12"/>
          </p:nvPr>
        </p:nvSpPr>
        <p:spPr/>
        <p:txBody>
          <a:bodyPr/>
          <a:lstStyle/>
          <a:p>
            <a:fld id="{F19DD69B-5B93-40AA-9F86-65D820C689CC}" type="slidenum">
              <a:rPr lang="ko-KR" altLang="en-US" smtClean="0"/>
              <a:pPr/>
              <a:t>9</a:t>
            </a:fld>
            <a:endParaRPr lang="ko-KR" altLang="en-US" dirty="0"/>
          </a:p>
        </p:txBody>
      </p:sp>
      <p:sp>
        <p:nvSpPr>
          <p:cNvPr id="14" name="내용 개체 틀 2">
            <a:extLst>
              <a:ext uri="{FF2B5EF4-FFF2-40B4-BE49-F238E27FC236}">
                <a16:creationId xmlns:a16="http://schemas.microsoft.com/office/drawing/2014/main" id="{E776F4CD-CDC2-408C-9107-8752397FE5B5}"/>
              </a:ext>
            </a:extLst>
          </p:cNvPr>
          <p:cNvSpPr>
            <a:spLocks noGrp="1"/>
          </p:cNvSpPr>
          <p:nvPr>
            <p:ph idx="1"/>
          </p:nvPr>
        </p:nvSpPr>
        <p:spPr>
          <a:xfrm>
            <a:off x="838200" y="1174282"/>
            <a:ext cx="10653584" cy="5002681"/>
          </a:xfrm>
        </p:spPr>
        <p:txBody>
          <a:bodyPr>
            <a:normAutofit/>
          </a:bodyPr>
          <a:lstStyle/>
          <a:p>
            <a:r>
              <a:rPr lang="en-US" altLang="ko-KR" sz="2400" dirty="0"/>
              <a:t>Result</a:t>
            </a:r>
            <a:r>
              <a:rPr lang="ko-KR" altLang="en-US" sz="2400" dirty="0"/>
              <a:t> </a:t>
            </a:r>
            <a:r>
              <a:rPr lang="en-US" altLang="ko-KR" sz="2400" dirty="0"/>
              <a:t>example</a:t>
            </a:r>
          </a:p>
          <a:p>
            <a:endParaRPr lang="en-US" altLang="ko-KR" sz="2400" dirty="0"/>
          </a:p>
          <a:p>
            <a:endParaRPr lang="en-US" altLang="ko-KR" dirty="0"/>
          </a:p>
          <a:p>
            <a:endParaRPr lang="ko-KR" altLang="en-US" dirty="0"/>
          </a:p>
        </p:txBody>
      </p:sp>
      <p:pic>
        <p:nvPicPr>
          <p:cNvPr id="4" name="그림 3">
            <a:extLst>
              <a:ext uri="{FF2B5EF4-FFF2-40B4-BE49-F238E27FC236}">
                <a16:creationId xmlns:a16="http://schemas.microsoft.com/office/drawing/2014/main" id="{A9839931-2591-4585-BFED-2804EFEFA859}"/>
              </a:ext>
            </a:extLst>
          </p:cNvPr>
          <p:cNvPicPr>
            <a:picLocks noChangeAspect="1"/>
          </p:cNvPicPr>
          <p:nvPr/>
        </p:nvPicPr>
        <p:blipFill>
          <a:blip r:embed="rId3"/>
          <a:stretch>
            <a:fillRect/>
          </a:stretch>
        </p:blipFill>
        <p:spPr>
          <a:xfrm>
            <a:off x="1119635" y="1824654"/>
            <a:ext cx="1647825" cy="476250"/>
          </a:xfrm>
          <a:prstGeom prst="rect">
            <a:avLst/>
          </a:prstGeom>
        </p:spPr>
      </p:pic>
      <p:pic>
        <p:nvPicPr>
          <p:cNvPr id="6" name="그림 5">
            <a:extLst>
              <a:ext uri="{FF2B5EF4-FFF2-40B4-BE49-F238E27FC236}">
                <a16:creationId xmlns:a16="http://schemas.microsoft.com/office/drawing/2014/main" id="{7DD5CEA9-4001-48ED-8C57-72D9B58639C7}"/>
              </a:ext>
            </a:extLst>
          </p:cNvPr>
          <p:cNvPicPr>
            <a:picLocks noChangeAspect="1"/>
          </p:cNvPicPr>
          <p:nvPr/>
        </p:nvPicPr>
        <p:blipFill>
          <a:blip r:embed="rId4"/>
          <a:stretch>
            <a:fillRect/>
          </a:stretch>
        </p:blipFill>
        <p:spPr>
          <a:xfrm>
            <a:off x="3566160" y="2081213"/>
            <a:ext cx="5791200" cy="4095750"/>
          </a:xfrm>
          <a:prstGeom prst="rect">
            <a:avLst/>
          </a:prstGeom>
        </p:spPr>
      </p:pic>
    </p:spTree>
    <p:extLst>
      <p:ext uri="{BB962C8B-B14F-4D97-AF65-F5344CB8AC3E}">
        <p14:creationId xmlns:p14="http://schemas.microsoft.com/office/powerpoint/2010/main" val="51064527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16696</TotalTime>
  <Words>529</Words>
  <Application>Microsoft Office PowerPoint</Application>
  <PresentationFormat>와이드스크린</PresentationFormat>
  <Paragraphs>111</Paragraphs>
  <Slides>10</Slides>
  <Notes>8</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10</vt:i4>
      </vt:variant>
    </vt:vector>
  </HeadingPairs>
  <TitlesOfParts>
    <vt:vector size="13" baseType="lpstr">
      <vt:lpstr>맑은 고딕</vt:lpstr>
      <vt:lpstr>Arial</vt:lpstr>
      <vt:lpstr>Office 테마</vt:lpstr>
      <vt:lpstr>Reinforcement Learning</vt:lpstr>
      <vt:lpstr>Frozen Lake</vt:lpstr>
      <vt:lpstr>Frozen Lake</vt:lpstr>
      <vt:lpstr>Frozen Lake Example</vt:lpstr>
      <vt:lpstr>Frozen Lake Example</vt:lpstr>
      <vt:lpstr>Frozen Lake Example</vt:lpstr>
      <vt:lpstr>Random Walk Example</vt:lpstr>
      <vt:lpstr>Random Walk Example</vt:lpstr>
      <vt:lpstr>참조</vt:lpstr>
      <vt:lpstr>End of class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hwang hyoseok</dc:creator>
  <cp:lastModifiedBy> </cp:lastModifiedBy>
  <cp:revision>225</cp:revision>
  <dcterms:created xsi:type="dcterms:W3CDTF">2021-01-28T05:57:38Z</dcterms:created>
  <dcterms:modified xsi:type="dcterms:W3CDTF">2023-04-16T07:46:01Z</dcterms:modified>
</cp:coreProperties>
</file>