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56" r:id="rId2"/>
    <p:sldId id="315" r:id="rId3"/>
    <p:sldId id="391" r:id="rId4"/>
    <p:sldId id="311" r:id="rId5"/>
    <p:sldId id="279" r:id="rId6"/>
    <p:sldId id="314" r:id="rId7"/>
    <p:sldId id="313" r:id="rId8"/>
    <p:sldId id="310" r:id="rId9"/>
    <p:sldId id="317" r:id="rId10"/>
    <p:sldId id="325" r:id="rId11"/>
    <p:sldId id="329" r:id="rId12"/>
    <p:sldId id="332" r:id="rId13"/>
    <p:sldId id="333" r:id="rId14"/>
    <p:sldId id="334" r:id="rId15"/>
    <p:sldId id="335" r:id="rId16"/>
    <p:sldId id="336" r:id="rId17"/>
    <p:sldId id="340" r:id="rId18"/>
    <p:sldId id="341" r:id="rId19"/>
    <p:sldId id="342" r:id="rId20"/>
    <p:sldId id="343" r:id="rId21"/>
    <p:sldId id="392" r:id="rId22"/>
    <p:sldId id="347" r:id="rId23"/>
    <p:sldId id="353" r:id="rId24"/>
    <p:sldId id="354" r:id="rId25"/>
    <p:sldId id="359" r:id="rId26"/>
    <p:sldId id="360" r:id="rId27"/>
    <p:sldId id="362" r:id="rId28"/>
    <p:sldId id="363" r:id="rId29"/>
    <p:sldId id="364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5" r:id="rId39"/>
    <p:sldId id="376" r:id="rId40"/>
    <p:sldId id="377" r:id="rId41"/>
    <p:sldId id="378" r:id="rId42"/>
    <p:sldId id="393" r:id="rId43"/>
    <p:sldId id="394" r:id="rId44"/>
    <p:sldId id="395" r:id="rId45"/>
  </p:sldIdLst>
  <p:sldSz cx="10160000" cy="7620000"/>
  <p:notesSz cx="10234613" cy="70993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Gill Sans" charset="0"/>
        <a:ea typeface="+mn-ea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22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21325" autoAdjust="0"/>
    <p:restoredTop sz="94660"/>
  </p:normalViewPr>
  <p:slideViewPr>
    <p:cSldViewPr>
      <p:cViewPr varScale="1">
        <p:scale>
          <a:sx n="130" d="100"/>
          <a:sy n="130" d="100"/>
        </p:scale>
        <p:origin x="-328" y="-10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150" y="-108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viewProps" Target="viewProps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presProps" Target="pres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35" Type="http://schemas.openxmlformats.org/officeDocument/2006/relationships/slide" Target="slides/slide34.xml"/><Relationship Id="rId51" Type="http://schemas.openxmlformats.org/officeDocument/2006/relationships/theme" Target="theme/theme1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tableStyles" Target="tableStyle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8AAD1D6-E732-C346-9341-CCEE4E9A2E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19DF3-D556-F049-9668-D17135B63EA8}" type="slidenum">
              <a:rPr lang="en-US"/>
              <a:pPr/>
              <a:t>5</a:t>
            </a:fld>
            <a:endParaRPr lang="en-US"/>
          </a:p>
        </p:txBody>
      </p:sp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>
            <a:prstTxWarp prst="textNoShape">
              <a:avLst/>
            </a:prstTxWarp>
          </a:bodyPr>
          <a:lstStyle/>
          <a:p>
            <a:pPr marL="63500">
              <a:tabLst>
                <a:tab pos="571500" algn="l"/>
              </a:tabLst>
            </a:pPr>
            <a:r>
              <a:rPr lang="en-US" sz="2400">
                <a:latin typeface="Lucida Grande" charset="0"/>
                <a:sym typeface="Lucida Grande" charset="0"/>
              </a:rPr>
              <a:t>OWL-Lite and OWL-DL have well understood, formal semantics, with their foundations being Description Logics.  This means these species are amenable to automated reasoning.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96317-F145-6D47-BE74-4532DDA0C92A}" type="slidenum">
              <a:rPr lang="en-US"/>
              <a:pPr/>
              <a:t>15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6647DF-F62D-424B-90CF-02358A4F3578}" type="slidenum">
              <a:rPr lang="en-US"/>
              <a:pPr/>
              <a:t>16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906FE-401D-D740-A387-6A350110339A}" type="slidenum">
              <a:rPr lang="en-US"/>
              <a:pPr/>
              <a:t>17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27695-DDA3-1845-9EDA-8D5ACD4E8FAF}" type="slidenum">
              <a:rPr lang="en-US"/>
              <a:pPr/>
              <a:t>18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D5CD7-522F-4942-9D3E-4D360F467F8D}" type="slidenum">
              <a:rPr lang="en-US"/>
              <a:pPr/>
              <a:t>19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3938" y="3372477"/>
            <a:ext cx="7506737" cy="3193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E0DC-973E-434F-849A-EBB9EA808B9C}" type="slidenum">
              <a:rPr lang="en-US"/>
              <a:pPr/>
              <a:t>20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hasBase is functional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E0DC-973E-434F-849A-EBB9EA808B9C}" type="slidenum">
              <a:rPr lang="en-US"/>
              <a:pPr/>
              <a:t>21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hasBase is functional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736DA5-84E1-DE4B-8DFC-BE8F41CE880C}" type="slidenum">
              <a:rPr lang="en-US"/>
              <a:pPr/>
              <a:t>22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91C39-7A1C-9944-BED6-7411D2FEFD73}" type="slidenum">
              <a:rPr lang="en-US"/>
              <a:pPr/>
              <a:t>23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8B3BA-9CD9-0F4E-9963-8B484C21EB2D}" type="slidenum">
              <a:rPr lang="en-US"/>
              <a:pPr/>
              <a:t>24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3495E-C3C0-4043-B77D-BA37F0F1BB44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Build an ontology to drive form generation and data input system</a:t>
            </a:r>
          </a:p>
          <a:p>
            <a:r>
              <a:rPr lang="en-GB"/>
              <a:t>I’m going to input data about male and Blood pressure</a:t>
            </a:r>
          </a:p>
          <a:p>
            <a:r>
              <a:rPr lang="en-GB"/>
              <a:t>Here is a list of other things that you may wish to capture if you are recording blood pressure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EC737-BACD-9948-BD3E-384FD327162A}" type="slidenum">
              <a:rPr lang="en-US"/>
              <a:pPr/>
              <a:t>25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177CB-51A1-FE49-A44E-A28410CC35E0}" type="slidenum">
              <a:rPr lang="en-US"/>
              <a:pPr/>
              <a:t>26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15BEC-9C55-6B43-BDFD-705DF4BEEBFF}" type="slidenum">
              <a:rPr lang="en-US"/>
              <a:pPr/>
              <a:t>27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EF722-48BC-0544-A02C-34FB1CCFCDD8}" type="slidenum">
              <a:rPr lang="en-US"/>
              <a:pPr/>
              <a:t>28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CD17E-91BA-064A-BA7B-4E8D52B19074}" type="slidenum">
              <a:rPr lang="en-US"/>
              <a:pPr/>
              <a:t>29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7CC1A-9DC6-3D4B-8905-74523B418AE4}" type="slidenum">
              <a:rPr lang="en-US"/>
              <a:pPr/>
              <a:t>30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English definitions on whiteboard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611A3-4F32-F242-BAD8-0B64991153AE}" type="slidenum">
              <a:rPr lang="en-US"/>
              <a:pPr/>
              <a:t>31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567B-B7D3-1E4C-8F07-2FAC8AAC441B}" type="slidenum">
              <a:rPr lang="en-US"/>
              <a:pPr/>
              <a:t>32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94671-9C8E-164B-B3D1-DF06078C7318}" type="slidenum">
              <a:rPr lang="en-US"/>
              <a:pPr/>
              <a:t>33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1195A-4F47-C549-BDE6-93A0125ABB67}" type="slidenum">
              <a:rPr lang="en-US"/>
              <a:pPr/>
              <a:t>34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A4D40-5EF4-CC4E-A996-25D59CB44FAD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1850"/>
            <a:ext cx="7504113" cy="3195638"/>
          </a:xfrm>
        </p:spPr>
        <p:txBody>
          <a:bodyPr/>
          <a:lstStyle/>
          <a:p>
            <a:r>
              <a:rPr lang="en-GB"/>
              <a:t>Properties are binary relationship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2E126-B15C-7A44-B80A-A0FFDCA38007}" type="slidenum">
              <a:rPr lang="en-US"/>
              <a:pPr/>
              <a:t>35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C92EF-BEAB-6440-A028-312961B145BE}" type="slidenum">
              <a:rPr lang="en-US"/>
              <a:pPr/>
              <a:t>36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9BE7E-A343-3C4A-A658-D8C2F5B33392}" type="slidenum">
              <a:rPr lang="en-US"/>
              <a:pPr/>
              <a:t>37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EE4F3-8969-1D4C-875F-FEBB6A67A857}" type="slidenum">
              <a:rPr lang="en-US"/>
              <a:pPr/>
              <a:t>38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9BC99-C30A-8446-BC7D-B9083FCFAC08}" type="slidenum">
              <a:rPr lang="en-US"/>
              <a:pPr/>
              <a:t>39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0B56F-EB06-854A-83B7-7F9046115744}" type="slidenum">
              <a:rPr lang="en-US"/>
              <a:pPr/>
              <a:t>40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1749E-4080-CB40-A322-46F992227B00}" type="slidenum">
              <a:rPr lang="en-US"/>
              <a:pPr/>
              <a:t>41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7D3C-F672-B945-8DF5-2980085C7DE2}" type="slidenum">
              <a:rPr lang="en-US"/>
              <a:pPr/>
              <a:t>42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8B546F-AC47-6840-9545-02A6902C7B73}" type="slidenum">
              <a:rPr lang="en-US"/>
              <a:pPr/>
              <a:t>43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1749E-4080-CB40-A322-46F992227B00}" type="slidenum">
              <a:rPr lang="en-US"/>
              <a:pPr/>
              <a:t>44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3FA7B-8B9A-ED47-96CB-34668EF6FF18}" type="slidenum">
              <a:rPr lang="en-US"/>
              <a:pPr/>
              <a:t>9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FC60F-E944-D346-8A0C-98F257FE675C}" type="slidenum">
              <a:rPr lang="en-US"/>
              <a:pPr/>
              <a:t>10</a:t>
            </a:fld>
            <a:endParaRPr 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772F0E-080F-9642-BE08-BE4BD7E07F2E}" type="slidenum">
              <a:rPr lang="en-US"/>
              <a:pPr/>
              <a:t>11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34BB-A9D0-9C4C-8F35-32504E84B864}" type="slidenum">
              <a:rPr lang="en-US"/>
              <a:pPr/>
              <a:t>12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6F4D1-2A37-3148-B329-84E2B90739F0}" type="slidenum">
              <a:rPr lang="en-US"/>
              <a:pPr/>
              <a:t>13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encourage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89BCD-141B-AD49-A22D-A41E1B944047}" type="slidenum">
              <a:rPr lang="en-US"/>
              <a:pPr/>
              <a:t>14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5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25" y="1809750"/>
            <a:ext cx="8636000" cy="16335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9888" y="3906838"/>
            <a:ext cx="7112000" cy="2962275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1444" name="Picture 4" descr="protege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7250113"/>
            <a:ext cx="592138" cy="277812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61445" name="Picture 5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" y="6529388"/>
            <a:ext cx="592138" cy="59372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pic>
        <p:nvPicPr>
          <p:cNvPr id="61446" name="Picture 6" descr="TUOM_4COL_cropped_300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519363" cy="2163763"/>
          </a:xfrm>
          <a:prstGeom prst="rect">
            <a:avLst/>
          </a:prstGeom>
          <a:noFill/>
        </p:spPr>
      </p:pic>
      <p:pic>
        <p:nvPicPr>
          <p:cNvPr id="61447" name="Picture 7" descr="NIBHI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080500" y="6689725"/>
            <a:ext cx="1014413" cy="225425"/>
          </a:xfrm>
          <a:prstGeom prst="rect">
            <a:avLst/>
          </a:prstGeom>
          <a:noFill/>
        </p:spPr>
      </p:pic>
      <p:pic>
        <p:nvPicPr>
          <p:cNvPr id="61448" name="Picture 8" descr="[BHIG logo]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320213" y="7091363"/>
            <a:ext cx="719137" cy="379412"/>
          </a:xfrm>
          <a:prstGeom prst="rect">
            <a:avLst/>
          </a:prstGeom>
          <a:noFill/>
        </p:spPr>
      </p:pic>
      <p:sp>
        <p:nvSpPr>
          <p:cNvPr id="61449" name="Text Box 9"/>
          <p:cNvSpPr txBox="1">
            <a:spLocks noChangeArrowheads="1"/>
          </p:cNvSpPr>
          <p:nvPr userDrawn="1"/>
        </p:nvSpPr>
        <p:spPr bwMode="auto">
          <a:xfrm>
            <a:off x="2814638" y="7138988"/>
            <a:ext cx="46482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 defTabSz="1016000">
              <a:spcBef>
                <a:spcPct val="50000"/>
              </a:spcBef>
            </a:pPr>
            <a:r>
              <a:rPr lang="en-GB" sz="1000">
                <a:latin typeface="Gill Sans MT" charset="-18"/>
                <a:ea typeface="Arial" charset="0"/>
                <a:cs typeface="Arial" charset="0"/>
              </a:rPr>
              <a:t>The University of Manchester</a:t>
            </a:r>
          </a:p>
          <a:p>
            <a:pPr defTabSz="1016000">
              <a:spcBef>
                <a:spcPct val="50000"/>
              </a:spcBef>
            </a:pPr>
            <a:r>
              <a:rPr lang="en-GB" sz="1000">
                <a:latin typeface="Gill Sans MT" charset="-18"/>
                <a:ea typeface="Arial" charset="0"/>
                <a:cs typeface="Arial" charset="0"/>
              </a:rPr>
              <a:t>Creative Commons License</a:t>
            </a:r>
            <a:endParaRPr lang="en-US" sz="1000">
              <a:latin typeface="Gill Sans MT" charset="-18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663" y="169863"/>
            <a:ext cx="2205037" cy="68754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69863"/>
            <a:ext cx="6467475" cy="68754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67" y="169333"/>
            <a:ext cx="7022042" cy="116416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9611" y="1465793"/>
            <a:ext cx="4326820" cy="5561541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335765" y="1465793"/>
            <a:ext cx="4328583" cy="556154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482725"/>
            <a:ext cx="4335462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7650" y="1482725"/>
            <a:ext cx="433705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4138" y="169863"/>
            <a:ext cx="702310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482725"/>
            <a:ext cx="882491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0420" name="Text Box 4"/>
          <p:cNvSpPr txBox="1">
            <a:spLocks noChangeArrowheads="1"/>
          </p:cNvSpPr>
          <p:nvPr userDrawn="1"/>
        </p:nvSpPr>
        <p:spPr bwMode="auto">
          <a:xfrm>
            <a:off x="38100" y="7250113"/>
            <a:ext cx="5284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 algn="l" defTabSz="1016000">
              <a:spcBef>
                <a:spcPct val="50000"/>
              </a:spcBef>
            </a:pPr>
            <a:endParaRPr lang="en-GB" sz="1300">
              <a:latin typeface="Gill Sans MT" charset="-18"/>
              <a:ea typeface="Arial" charset="0"/>
              <a:cs typeface="Arial" charset="0"/>
            </a:endParaRPr>
          </a:p>
        </p:txBody>
      </p:sp>
      <p:pic>
        <p:nvPicPr>
          <p:cNvPr id="60421" name="Picture 5" descr="TUOM_4COL_cropped_30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519363" cy="2163763"/>
          </a:xfrm>
          <a:prstGeom prst="rect">
            <a:avLst/>
          </a:prstGeom>
          <a:noFill/>
        </p:spPr>
      </p:pic>
      <p:sp>
        <p:nvSpPr>
          <p:cNvPr id="60422" name="Text Box 6"/>
          <p:cNvSpPr txBox="1">
            <a:spLocks noChangeArrowheads="1"/>
          </p:cNvSpPr>
          <p:nvPr userDrawn="1"/>
        </p:nvSpPr>
        <p:spPr bwMode="auto">
          <a:xfrm>
            <a:off x="5799138" y="7250113"/>
            <a:ext cx="4237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 algn="r" defTabSz="1016000">
              <a:spcBef>
                <a:spcPct val="50000"/>
              </a:spcBef>
            </a:pPr>
            <a:r>
              <a:rPr lang="en-GB" sz="1300">
                <a:latin typeface="Gill Sans MT" charset="-18"/>
                <a:ea typeface="Arial" charset="0"/>
                <a:cs typeface="Arial" charset="0"/>
              </a:rPr>
              <a:t>Introduction to Ontologies Tutorial</a:t>
            </a:r>
            <a:endParaRPr lang="en-US" sz="1300">
              <a:latin typeface="Gill Sans MT" charset="-18"/>
              <a:ea typeface="Arial" charset="0"/>
              <a:cs typeface="Arial" charset="0"/>
            </a:endParaRPr>
          </a:p>
        </p:txBody>
      </p:sp>
      <p:sp>
        <p:nvSpPr>
          <p:cNvPr id="60423" name="Text Box 7"/>
          <p:cNvSpPr txBox="1">
            <a:spLocks noChangeArrowheads="1"/>
          </p:cNvSpPr>
          <p:nvPr userDrawn="1"/>
        </p:nvSpPr>
        <p:spPr bwMode="auto">
          <a:xfrm>
            <a:off x="398463" y="7138988"/>
            <a:ext cx="46482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 algn="l" defTabSz="1016000">
              <a:spcBef>
                <a:spcPct val="50000"/>
              </a:spcBef>
            </a:pPr>
            <a:r>
              <a:rPr lang="en-GB" sz="1000">
                <a:latin typeface="Gill Sans MT" charset="-18"/>
                <a:ea typeface="Arial" charset="0"/>
                <a:cs typeface="Arial" charset="0"/>
              </a:rPr>
              <a:t>The University of Manchester</a:t>
            </a:r>
          </a:p>
          <a:p>
            <a:pPr algn="l" defTabSz="1016000">
              <a:spcBef>
                <a:spcPct val="50000"/>
              </a:spcBef>
            </a:pPr>
            <a:r>
              <a:rPr lang="en-GB" sz="1000">
                <a:latin typeface="Gill Sans MT" charset="-18"/>
                <a:ea typeface="Arial" charset="0"/>
                <a:cs typeface="Arial" charset="0"/>
              </a:rPr>
              <a:t>Creative Commons License</a:t>
            </a:r>
            <a:endParaRPr lang="en-US" sz="1000">
              <a:latin typeface="Gill Sans MT" charset="-18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txStyles>
    <p:titleStyle>
      <a:lvl1pPr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2pPr>
      <a:lvl3pPr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3pPr>
      <a:lvl4pPr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4pPr>
      <a:lvl5pPr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5pPr>
      <a:lvl6pPr marL="457200"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6pPr>
      <a:lvl7pPr marL="914400"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7pPr>
      <a:lvl8pPr marL="1371600"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8pPr>
      <a:lvl9pPr marL="1828800" algn="l" defTabSz="10160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w Cen MT" charset="-18"/>
        </a:defRPr>
      </a:lvl9pPr>
    </p:titleStyle>
    <p:bodyStyle>
      <a:lvl1pPr marL="395288" indent="-395288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300038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90625" indent="-96838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>
          <a:solidFill>
            <a:schemeClr val="tx1"/>
          </a:solidFill>
          <a:latin typeface="+mn-lt"/>
          <a:ea typeface="ＭＳ Ｐゴシック" charset="-128"/>
        </a:defRPr>
      </a:lvl3pPr>
      <a:lvl4pPr marL="1495425" indent="-10477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4pPr>
      <a:lvl5pPr marL="1895475" indent="-20002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5pPr>
      <a:lvl6pPr marL="2352675" indent="-20002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6pPr>
      <a:lvl7pPr marL="2809875" indent="-20002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7pPr>
      <a:lvl8pPr marL="3267075" indent="-20002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8pPr>
      <a:lvl9pPr marL="3724275" indent="-200025" algn="l" defTabSz="1016000" rtl="0" fontAlgn="base">
        <a:spcBef>
          <a:spcPct val="20000"/>
        </a:spcBef>
        <a:spcAft>
          <a:spcPct val="20000"/>
        </a:spcAft>
        <a:buFont typeface="Arial" charset="0"/>
        <a:buChar char="►"/>
        <a:defRPr 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://protege.stanford.edu/plugins/ow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2004/OWL/" TargetMode="External"/><Relationship Id="rId3" Type="http://schemas.openxmlformats.org/officeDocument/2006/relationships/hyperlink" Target="http://www.co-ode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xfrm>
            <a:off x="1116013" y="1890236"/>
            <a:ext cx="8178800" cy="1257300"/>
          </a:xfrm>
          <a:ln/>
        </p:spPr>
        <p:txBody>
          <a:bodyPr rIns="50798"/>
          <a:lstStyle/>
          <a:p>
            <a:pPr algn="ctr">
              <a:tabLst>
                <a:tab pos="952500" algn="l"/>
              </a:tabLst>
            </a:pPr>
            <a:r>
              <a:rPr lang="en-US" sz="3200" dirty="0" smtClean="0"/>
              <a:t>Developing OWL Ontologies</a:t>
            </a:r>
            <a:br>
              <a:rPr lang="en-US" sz="3200" dirty="0" smtClean="0"/>
            </a:br>
            <a:r>
              <a:rPr lang="en-US" sz="3200" dirty="0" smtClean="0"/>
              <a:t>with Protégé 4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0" i="1" dirty="0" smtClean="0"/>
              <a:t/>
            </a:r>
            <a:br>
              <a:rPr lang="en-US" sz="3200" b="0" i="1" dirty="0" smtClean="0"/>
            </a:br>
            <a:endParaRPr lang="en-US" sz="3200" b="0" i="1" dirty="0"/>
          </a:p>
        </p:txBody>
      </p:sp>
      <p:sp>
        <p:nvSpPr>
          <p:cNvPr id="3" name="Rectangle 2"/>
          <p:cNvSpPr/>
          <p:nvPr/>
        </p:nvSpPr>
        <p:spPr>
          <a:xfrm>
            <a:off x="279400" y="3446188"/>
            <a:ext cx="5080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Simon Jupp, </a:t>
            </a:r>
            <a:br>
              <a:rPr lang="en-US" sz="2400" i="1" dirty="0"/>
            </a:br>
            <a:r>
              <a:rPr lang="en-US" sz="2400" i="1" dirty="0"/>
              <a:t>Bio-health Informatics</a:t>
            </a:r>
            <a:r>
              <a:rPr lang="en-US" sz="2400" i="1" dirty="0" smtClean="0"/>
              <a:t> Group</a:t>
            </a:r>
            <a:r>
              <a:rPr lang="en-US" sz="2400" i="1" dirty="0"/>
              <a:t>,</a:t>
            </a:r>
            <a:br>
              <a:rPr lang="en-US" sz="2400" i="1" dirty="0"/>
            </a:br>
            <a:r>
              <a:rPr lang="en-US" sz="2400" i="1" dirty="0"/>
              <a:t>University of </a:t>
            </a:r>
            <a:r>
              <a:rPr lang="en-US" sz="2400" i="1" dirty="0" smtClean="0"/>
              <a:t>Manchester</a:t>
            </a:r>
          </a:p>
          <a:p>
            <a:r>
              <a:rPr lang="en-US" sz="2400" i="1" dirty="0" err="1"/>
              <a:t>s</a:t>
            </a:r>
            <a:r>
              <a:rPr lang="en-US" sz="2400" i="1" dirty="0" err="1" smtClean="0"/>
              <a:t>imon.jupp@manchester.ac.uk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029200" y="3471208"/>
            <a:ext cx="508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Timothy Redmond,</a:t>
            </a:r>
            <a:r>
              <a:rPr lang="en-US" sz="2400" i="1" dirty="0" smtClean="0"/>
              <a:t> </a:t>
            </a:r>
          </a:p>
          <a:p>
            <a:r>
              <a:rPr lang="en-US" sz="2400" i="1" dirty="0" smtClean="0"/>
              <a:t>Stanford Centre for Biomedical Research,</a:t>
            </a:r>
          </a:p>
          <a:p>
            <a:r>
              <a:rPr lang="en-US" sz="2400" i="1" dirty="0" smtClean="0"/>
              <a:t>Stanford University</a:t>
            </a:r>
          </a:p>
          <a:p>
            <a:r>
              <a:rPr lang="en-US" sz="2400" i="1" dirty="0" err="1" smtClean="0"/>
              <a:t>tredmond@stanford.edu</a:t>
            </a:r>
            <a:r>
              <a:rPr lang="en-US" sz="2400" i="1" dirty="0" smtClean="0"/>
              <a:t> 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89765" y="502709"/>
            <a:ext cx="3790597" cy="1164167"/>
          </a:xfrm>
        </p:spPr>
        <p:txBody>
          <a:bodyPr/>
          <a:lstStyle/>
          <a:p>
            <a:r>
              <a:rPr lang="en-GB"/>
              <a:t>…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445" y="1751543"/>
            <a:ext cx="8824737" cy="5561541"/>
          </a:xfrm>
        </p:spPr>
        <p:txBody>
          <a:bodyPr/>
          <a:lstStyle/>
          <a:p>
            <a:r>
              <a:rPr lang="en-GB" dirty="0">
                <a:latin typeface="Gill Sans"/>
                <a:cs typeface="Gill Sans"/>
              </a:rPr>
              <a:t>Is a knowledge modelling environment</a:t>
            </a:r>
          </a:p>
          <a:p>
            <a:r>
              <a:rPr lang="en-GB" dirty="0">
                <a:latin typeface="Gill Sans"/>
                <a:cs typeface="Gill Sans"/>
              </a:rPr>
              <a:t>Is free, open source software</a:t>
            </a:r>
          </a:p>
          <a:p>
            <a:r>
              <a:rPr lang="en-GB" dirty="0">
                <a:latin typeface="Gill Sans"/>
                <a:cs typeface="Gill Sans"/>
              </a:rPr>
              <a:t>Is developed by Stanford / Manchester</a:t>
            </a:r>
          </a:p>
          <a:p>
            <a:r>
              <a:rPr lang="en-GB" dirty="0">
                <a:latin typeface="Gill Sans"/>
                <a:cs typeface="Gill Sans"/>
              </a:rPr>
              <a:t>Has a large user community (approx 30k</a:t>
            </a:r>
            <a:r>
              <a:rPr lang="en-GB" dirty="0" smtClean="0">
                <a:latin typeface="Gill Sans"/>
                <a:cs typeface="Gill Sans"/>
              </a:rPr>
              <a:t>)</a:t>
            </a:r>
          </a:p>
          <a:p>
            <a:r>
              <a:rPr lang="en-GB" dirty="0" smtClean="0">
                <a:latin typeface="Gill Sans"/>
                <a:cs typeface="Gill Sans"/>
              </a:rPr>
              <a:t>Protégé 4 </a:t>
            </a:r>
            <a:r>
              <a:rPr lang="en-GB" dirty="0">
                <a:latin typeface="Gill Sans"/>
                <a:cs typeface="Gill Sans"/>
              </a:rPr>
              <a:t>b</a:t>
            </a:r>
            <a:r>
              <a:rPr lang="en-GB" dirty="0" smtClean="0">
                <a:latin typeface="Gill Sans"/>
                <a:cs typeface="Gill Sans"/>
              </a:rPr>
              <a:t>uilt solely on OWL modelling language</a:t>
            </a:r>
          </a:p>
          <a:p>
            <a:r>
              <a:rPr lang="en-GB" dirty="0" smtClean="0">
                <a:latin typeface="Gill Sans"/>
                <a:cs typeface="Gill Sans"/>
              </a:rPr>
              <a:t>Supports development of </a:t>
            </a:r>
            <a:r>
              <a:rPr lang="en-GB" dirty="0" err="1" smtClean="0">
                <a:latin typeface="Gill Sans"/>
                <a:cs typeface="Gill Sans"/>
              </a:rPr>
              <a:t>plugins</a:t>
            </a:r>
            <a:r>
              <a:rPr lang="en-GB" dirty="0" smtClean="0">
                <a:latin typeface="Gill Sans"/>
                <a:cs typeface="Gill Sans"/>
              </a:rPr>
              <a:t> to allow backend / interface extensions</a:t>
            </a:r>
          </a:p>
          <a:p>
            <a:pPr>
              <a:buNone/>
            </a:pPr>
            <a:endParaRPr lang="en-GB" dirty="0">
              <a:latin typeface="Gill Sans"/>
              <a:cs typeface="Gill Sans"/>
            </a:endParaRPr>
          </a:p>
        </p:txBody>
      </p:sp>
      <p:pic>
        <p:nvPicPr>
          <p:cNvPr id="169988" name="Picture 4" descr="protegelogo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l="5292" t="15118" r="5292" b="15118"/>
          <a:stretch>
            <a:fillRect/>
          </a:stretch>
        </p:blipFill>
        <p:spPr>
          <a:xfrm>
            <a:off x="2615848" y="266348"/>
            <a:ext cx="3046236" cy="1174750"/>
          </a:xfr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Subsumption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2"/>
            <a:ext cx="8824737" cy="1333500"/>
          </a:xfrm>
        </p:spPr>
        <p:txBody>
          <a:bodyPr/>
          <a:lstStyle/>
          <a:p>
            <a:r>
              <a:rPr lang="en-GB" sz="2200" dirty="0" err="1"/>
              <a:t>Superclass</a:t>
            </a:r>
            <a:r>
              <a:rPr lang="en-GB" sz="2200" dirty="0"/>
              <a:t>/subclass relationship, “is-a”</a:t>
            </a:r>
          </a:p>
          <a:p>
            <a:r>
              <a:rPr lang="en-GB" sz="2200" b="1" dirty="0"/>
              <a:t>All</a:t>
            </a:r>
            <a:r>
              <a:rPr lang="en-GB" sz="2200" dirty="0"/>
              <a:t> members of a subclass can be inferred to be members of its </a:t>
            </a:r>
            <a:r>
              <a:rPr lang="en-GB" sz="2200" dirty="0" err="1"/>
              <a:t>superclasses</a:t>
            </a:r>
            <a:endParaRPr lang="en-GB" sz="2200" dirty="0"/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1354667" y="2617611"/>
            <a:ext cx="4691944" cy="42333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8" tIns="50798" rIns="101598" bIns="50798" anchor="ctr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en-US">
              <a:latin typeface="Comic Sans MS" charset="0"/>
            </a:endParaRP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2624667" y="3954639"/>
            <a:ext cx="2032000" cy="19473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656667" y="2527653"/>
            <a:ext cx="5004153" cy="4719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sz="2400" dirty="0">
                <a:latin typeface="Gill Sans" charset="0"/>
              </a:rPr>
              <a:t>Thing: </a:t>
            </a:r>
            <a:r>
              <a:rPr lang="en-GB" sz="2400" dirty="0" err="1">
                <a:latin typeface="Gill Sans" charset="0"/>
              </a:rPr>
              <a:t>superclass</a:t>
            </a:r>
            <a:r>
              <a:rPr lang="en-GB" sz="2400" dirty="0">
                <a:latin typeface="Gill Sans" charset="0"/>
              </a:rPr>
              <a:t> of all OWL Classes</a:t>
            </a: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2166056" y="3139722"/>
            <a:ext cx="3280833" cy="305682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3310820" y="3750028"/>
            <a:ext cx="769056" cy="5950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>
                <a:latin typeface="Comic Sans MS" charset="0"/>
              </a:rPr>
              <a:t>B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550709" y="2935112"/>
            <a:ext cx="769056" cy="5950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>
                <a:latin typeface="Comic Sans MS" charset="0"/>
              </a:rPr>
              <a:t>A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6286500" y="3342570"/>
            <a:ext cx="3670300" cy="251555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Gill Sans" charset="0"/>
              </a:rPr>
              <a:t> A subsumes B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Gill Sans" charset="0"/>
              </a:rPr>
              <a:t> A is a </a:t>
            </a:r>
            <a:r>
              <a:rPr lang="en-GB" sz="2800" dirty="0" err="1">
                <a:latin typeface="Gill Sans" charset="0"/>
              </a:rPr>
              <a:t>superclass</a:t>
            </a:r>
            <a:r>
              <a:rPr lang="en-GB" sz="2800" dirty="0">
                <a:latin typeface="Gill Sans" charset="0"/>
              </a:rPr>
              <a:t> of B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Gill Sans" charset="0"/>
              </a:rPr>
              <a:t> B is a subclass of A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Gill Sans" charset="0"/>
              </a:rPr>
              <a:t> </a:t>
            </a:r>
            <a:r>
              <a:rPr lang="en-GB" sz="2800" b="1" dirty="0">
                <a:latin typeface="Gill Sans" charset="0"/>
              </a:rPr>
              <a:t>All</a:t>
            </a:r>
            <a:r>
              <a:rPr lang="en-GB" sz="2800" dirty="0">
                <a:latin typeface="Gill Sans" charset="0"/>
              </a:rPr>
              <a:t> members of B are also members of A</a:t>
            </a:r>
          </a:p>
        </p:txBody>
      </p:sp>
      <p:sp>
        <p:nvSpPr>
          <p:cNvPr id="121871" name="AutoShape 15"/>
          <p:cNvSpPr>
            <a:spLocks noChangeArrowheads="1"/>
          </p:cNvSpPr>
          <p:nvPr/>
        </p:nvSpPr>
        <p:spPr bwMode="auto">
          <a:xfrm>
            <a:off x="5016500" y="4445000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83" name="AutoShape 27"/>
          <p:cNvSpPr>
            <a:spLocks noChangeArrowheads="1"/>
          </p:cNvSpPr>
          <p:nvPr/>
        </p:nvSpPr>
        <p:spPr bwMode="auto">
          <a:xfrm>
            <a:off x="2624667" y="313972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84" name="AutoShape 28"/>
          <p:cNvSpPr>
            <a:spLocks noChangeArrowheads="1"/>
          </p:cNvSpPr>
          <p:nvPr/>
        </p:nvSpPr>
        <p:spPr bwMode="auto">
          <a:xfrm>
            <a:off x="1732139" y="5325181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85" name="AutoShape 29"/>
          <p:cNvSpPr>
            <a:spLocks noChangeArrowheads="1"/>
          </p:cNvSpPr>
          <p:nvPr/>
        </p:nvSpPr>
        <p:spPr bwMode="auto">
          <a:xfrm>
            <a:off x="3012722" y="358069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86" name="AutoShape 30"/>
          <p:cNvSpPr>
            <a:spLocks noChangeArrowheads="1"/>
          </p:cNvSpPr>
          <p:nvPr/>
        </p:nvSpPr>
        <p:spPr bwMode="auto">
          <a:xfrm>
            <a:off x="3910542" y="4614334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87" name="AutoShape 31"/>
          <p:cNvSpPr>
            <a:spLocks noChangeArrowheads="1"/>
          </p:cNvSpPr>
          <p:nvPr/>
        </p:nvSpPr>
        <p:spPr bwMode="auto">
          <a:xfrm>
            <a:off x="3310820" y="515584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Labels – so what?</a:t>
            </a: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might be able to interpret what the labels mean and how they are defined, but the computer cannot.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Names/labels alone only have meaning to humans (and are often ambiguous)</a:t>
            </a:r>
          </a:p>
          <a:p>
            <a:endParaRPr lang="en-US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165931" y="3104445"/>
            <a:ext cx="3293180" cy="20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rial" charset="0"/>
              </a:rPr>
              <a:t>A</a:t>
            </a:r>
          </a:p>
          <a:p>
            <a:r>
              <a:rPr lang="en-GB">
                <a:latin typeface="Arial" charset="0"/>
              </a:rPr>
              <a:t>	B</a:t>
            </a:r>
          </a:p>
          <a:p>
            <a:r>
              <a:rPr lang="en-GB">
                <a:latin typeface="Arial" charset="0"/>
              </a:rPr>
              <a:t>	C</a:t>
            </a:r>
          </a:p>
          <a:p>
            <a:r>
              <a:rPr lang="en-GB">
                <a:latin typeface="Arial" charset="0"/>
              </a:rPr>
              <a:t>	D</a:t>
            </a:r>
            <a:endParaRPr lang="en-US">
              <a:latin typeface="Arial" charset="0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4836584" y="3067403"/>
            <a:ext cx="4617861" cy="20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latin typeface="Arial" charset="0"/>
              </a:rPr>
              <a:t>Pizza</a:t>
            </a:r>
          </a:p>
          <a:p>
            <a:pPr algn="l"/>
            <a:r>
              <a:rPr lang="en-GB">
                <a:latin typeface="Arial" charset="0"/>
              </a:rPr>
              <a:t>	PizzaBase</a:t>
            </a:r>
          </a:p>
          <a:p>
            <a:pPr algn="l"/>
            <a:r>
              <a:rPr lang="en-GB">
                <a:latin typeface="Arial" charset="0"/>
              </a:rPr>
              <a:t>	PizzaTopping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1270001" y="2721682"/>
            <a:ext cx="7963959" cy="2866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5" name="Oval 7"/>
          <p:cNvSpPr>
            <a:spLocks noChangeArrowheads="1"/>
          </p:cNvSpPr>
          <p:nvPr/>
        </p:nvSpPr>
        <p:spPr bwMode="auto">
          <a:xfrm>
            <a:off x="2321278" y="3229682"/>
            <a:ext cx="127000" cy="10759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6" name="Oval 8"/>
          <p:cNvSpPr>
            <a:spLocks noChangeArrowheads="1"/>
          </p:cNvSpPr>
          <p:nvPr/>
        </p:nvSpPr>
        <p:spPr bwMode="auto">
          <a:xfrm>
            <a:off x="4630209" y="3234972"/>
            <a:ext cx="127000" cy="10759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7" name="Oval 9"/>
          <p:cNvSpPr>
            <a:spLocks noChangeArrowheads="1"/>
          </p:cNvSpPr>
          <p:nvPr/>
        </p:nvSpPr>
        <p:spPr bwMode="auto">
          <a:xfrm>
            <a:off x="5649737" y="3691820"/>
            <a:ext cx="127000" cy="10759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8" name="Oval 10"/>
          <p:cNvSpPr>
            <a:spLocks noChangeArrowheads="1"/>
          </p:cNvSpPr>
          <p:nvPr/>
        </p:nvSpPr>
        <p:spPr bwMode="auto">
          <a:xfrm>
            <a:off x="5651500" y="4168070"/>
            <a:ext cx="127000" cy="10759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499" name="Oval 11"/>
          <p:cNvSpPr>
            <a:spLocks noChangeArrowheads="1"/>
          </p:cNvSpPr>
          <p:nvPr/>
        </p:nvSpPr>
        <p:spPr bwMode="auto">
          <a:xfrm>
            <a:off x="2972153" y="3716515"/>
            <a:ext cx="127000" cy="10759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0" name="Oval 12"/>
          <p:cNvSpPr>
            <a:spLocks noChangeArrowheads="1"/>
          </p:cNvSpPr>
          <p:nvPr/>
        </p:nvSpPr>
        <p:spPr bwMode="auto">
          <a:xfrm>
            <a:off x="2977444" y="4157487"/>
            <a:ext cx="127000" cy="10759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501" name="Oval 13"/>
          <p:cNvSpPr>
            <a:spLocks noChangeArrowheads="1"/>
          </p:cNvSpPr>
          <p:nvPr/>
        </p:nvSpPr>
        <p:spPr bwMode="auto">
          <a:xfrm>
            <a:off x="2963333" y="4631972"/>
            <a:ext cx="127000" cy="107598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Disjointness</a:t>
            </a:r>
            <a:endParaRPr lang="en-GB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7028" y="1585737"/>
            <a:ext cx="8364361" cy="529167"/>
          </a:xfrm>
        </p:spPr>
        <p:txBody>
          <a:bodyPr/>
          <a:lstStyle/>
          <a:p>
            <a:r>
              <a:rPr lang="en-GB" sz="2200" dirty="0"/>
              <a:t>OWL assumes that classes </a:t>
            </a:r>
            <a:r>
              <a:rPr lang="en-GB" sz="2200" dirty="0">
                <a:solidFill>
                  <a:schemeClr val="hlink"/>
                </a:solidFill>
              </a:rPr>
              <a:t>overlap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66875" y="2836334"/>
            <a:ext cx="7768167" cy="1947333"/>
            <a:chOff x="945" y="1608"/>
            <a:chExt cx="4404" cy="1104"/>
          </a:xfrm>
        </p:grpSpPr>
        <p:sp>
          <p:nvSpPr>
            <p:cNvPr id="82949" name="Oval 5"/>
            <p:cNvSpPr>
              <a:spLocks noChangeArrowheads="1"/>
            </p:cNvSpPr>
            <p:nvPr/>
          </p:nvSpPr>
          <p:spPr bwMode="auto">
            <a:xfrm>
              <a:off x="1632" y="1608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0" name="Oval 6"/>
            <p:cNvSpPr>
              <a:spLocks noChangeArrowheads="1"/>
            </p:cNvSpPr>
            <p:nvPr/>
          </p:nvSpPr>
          <p:spPr bwMode="auto">
            <a:xfrm>
              <a:off x="2304" y="1608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945" y="1656"/>
              <a:ext cx="1646" cy="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b="1">
                  <a:latin typeface="Gill Sans" charset="0"/>
                </a:rPr>
                <a:t>FruitTopping</a:t>
              </a:r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3108" y="1608"/>
              <a:ext cx="2235" cy="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b="1">
                  <a:latin typeface="Gill Sans" charset="0"/>
                </a:rPr>
                <a:t>VegetableTopping</a:t>
              </a:r>
            </a:p>
          </p:txBody>
        </p:sp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>
              <a:off x="1872" y="1992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4" name="AutoShape 10"/>
            <p:cNvSpPr>
              <a:spLocks noChangeArrowheads="1"/>
            </p:cNvSpPr>
            <p:nvPr/>
          </p:nvSpPr>
          <p:spPr bwMode="auto">
            <a:xfrm>
              <a:off x="1920" y="2376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5" name="AutoShape 11"/>
            <p:cNvSpPr>
              <a:spLocks noChangeArrowheads="1"/>
            </p:cNvSpPr>
            <p:nvPr/>
          </p:nvSpPr>
          <p:spPr bwMode="auto">
            <a:xfrm>
              <a:off x="2112" y="1800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6" name="AutoShape 12"/>
            <p:cNvSpPr>
              <a:spLocks noChangeArrowheads="1"/>
            </p:cNvSpPr>
            <p:nvPr/>
          </p:nvSpPr>
          <p:spPr bwMode="auto">
            <a:xfrm>
              <a:off x="2160" y="2280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7" name="AutoShape 13"/>
            <p:cNvSpPr>
              <a:spLocks noChangeArrowheads="1"/>
            </p:cNvSpPr>
            <p:nvPr/>
          </p:nvSpPr>
          <p:spPr bwMode="auto">
            <a:xfrm>
              <a:off x="3024" y="1896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8" name="AutoShape 14"/>
            <p:cNvSpPr>
              <a:spLocks noChangeArrowheads="1"/>
            </p:cNvSpPr>
            <p:nvPr/>
          </p:nvSpPr>
          <p:spPr bwMode="auto">
            <a:xfrm>
              <a:off x="2976" y="2328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9" name="AutoShape 15"/>
            <p:cNvSpPr>
              <a:spLocks noChangeArrowheads="1"/>
            </p:cNvSpPr>
            <p:nvPr/>
          </p:nvSpPr>
          <p:spPr bwMode="auto">
            <a:xfrm>
              <a:off x="3216" y="2088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0" name="AutoShape 16"/>
            <p:cNvSpPr>
              <a:spLocks noChangeArrowheads="1"/>
            </p:cNvSpPr>
            <p:nvPr/>
          </p:nvSpPr>
          <p:spPr bwMode="auto">
            <a:xfrm>
              <a:off x="4032" y="2496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61" name="Text Box 17"/>
            <p:cNvSpPr txBox="1">
              <a:spLocks noChangeArrowheads="1"/>
            </p:cNvSpPr>
            <p:nvPr/>
          </p:nvSpPr>
          <p:spPr bwMode="auto">
            <a:xfrm>
              <a:off x="4169" y="2379"/>
              <a:ext cx="1180" cy="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dirty="0">
                  <a:latin typeface="Gill Sans"/>
                  <a:cs typeface="Gill Sans"/>
                </a:rPr>
                <a:t>= individual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54667" y="3640667"/>
            <a:ext cx="8417278" cy="2963333"/>
            <a:chOff x="768" y="2064"/>
            <a:chExt cx="4772" cy="1680"/>
          </a:xfrm>
        </p:grpSpPr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768" y="2976"/>
              <a:ext cx="4772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</a:bodyPr>
            <a:lstStyle/>
            <a:p>
              <a:pPr marL="395107" indent="-395107" algn="l">
                <a:spcBef>
                  <a:spcPct val="20000"/>
                </a:spcBef>
                <a:spcAft>
                  <a:spcPct val="20000"/>
                </a:spcAft>
                <a:buFont typeface="Arial" charset="0"/>
                <a:buChar char="►"/>
              </a:pPr>
              <a:r>
                <a:rPr lang="en-GB" sz="2200" dirty="0"/>
                <a:t>This means an individual could be both a </a:t>
              </a:r>
              <a:r>
                <a:rPr lang="en-GB" sz="2200" b="1" dirty="0" err="1"/>
                <a:t>VegetableTopping</a:t>
              </a:r>
              <a:r>
                <a:rPr lang="en-GB" sz="2200" dirty="0"/>
                <a:t> and a </a:t>
              </a:r>
              <a:r>
                <a:rPr lang="en-GB" sz="2200" b="1" dirty="0" err="1"/>
                <a:t>FruitTopping</a:t>
              </a:r>
              <a:r>
                <a:rPr lang="en-GB" sz="2200" dirty="0"/>
                <a:t> at the same time</a:t>
              </a:r>
            </a:p>
            <a:p>
              <a:pPr marL="395107" indent="-395107" algn="l">
                <a:spcBef>
                  <a:spcPct val="20000"/>
                </a:spcBef>
                <a:spcAft>
                  <a:spcPct val="20000"/>
                </a:spcAft>
                <a:buFont typeface="Arial" charset="0"/>
                <a:buChar char="►"/>
              </a:pPr>
              <a:r>
                <a:rPr lang="en-GB" sz="2200" dirty="0"/>
                <a:t>We want to state this is not the case</a:t>
              </a:r>
              <a:endParaRPr lang="en-GB" sz="2200" dirty="0">
                <a:latin typeface="Comic Sans MS" charset="0"/>
              </a:endParaRPr>
            </a:p>
          </p:txBody>
        </p:sp>
        <p:sp>
          <p:nvSpPr>
            <p:cNvPr id="82964" name="AutoShape 20"/>
            <p:cNvSpPr>
              <a:spLocks noChangeArrowheads="1"/>
            </p:cNvSpPr>
            <p:nvPr/>
          </p:nvSpPr>
          <p:spPr bwMode="auto">
            <a:xfrm>
              <a:off x="2448" y="206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Disjointness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6432" y="1333501"/>
            <a:ext cx="8364361" cy="603250"/>
          </a:xfrm>
        </p:spPr>
        <p:txBody>
          <a:bodyPr/>
          <a:lstStyle/>
          <a:p>
            <a:r>
              <a:rPr lang="en-GB" sz="2200" dirty="0"/>
              <a:t>If we state that classes are </a:t>
            </a:r>
            <a:r>
              <a:rPr lang="en-GB" sz="2200" dirty="0">
                <a:solidFill>
                  <a:schemeClr val="hlink"/>
                </a:solidFill>
              </a:rPr>
              <a:t>disjoint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836334"/>
            <a:ext cx="8867070" cy="1947333"/>
            <a:chOff x="744" y="1392"/>
            <a:chExt cx="5027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44" y="1392"/>
              <a:ext cx="5027" cy="1104"/>
              <a:chOff x="744" y="1392"/>
              <a:chExt cx="5027" cy="110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44" y="1392"/>
                <a:ext cx="1800" cy="1104"/>
                <a:chOff x="744" y="1392"/>
                <a:chExt cx="1800" cy="1104"/>
              </a:xfrm>
            </p:grpSpPr>
            <p:sp>
              <p:nvSpPr>
                <p:cNvPr id="83975" name="Oval 7"/>
                <p:cNvSpPr>
                  <a:spLocks noChangeArrowheads="1"/>
                </p:cNvSpPr>
                <p:nvPr/>
              </p:nvSpPr>
              <p:spPr bwMode="auto">
                <a:xfrm>
                  <a:off x="1392" y="1392"/>
                  <a:ext cx="1152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44" y="1441"/>
                  <a:ext cx="1646" cy="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39" tIns="45719" rIns="91439" bIns="45719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GB" b="1"/>
                    <a:t>FruitTopping</a:t>
                  </a:r>
                </a:p>
              </p:txBody>
            </p:sp>
            <p:sp>
              <p:nvSpPr>
                <p:cNvPr id="83977" name="AutoShape 9"/>
                <p:cNvSpPr>
                  <a:spLocks noChangeArrowheads="1"/>
                </p:cNvSpPr>
                <p:nvPr/>
              </p:nvSpPr>
              <p:spPr bwMode="auto">
                <a:xfrm>
                  <a:off x="1632" y="1776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78" name="AutoShape 10"/>
                <p:cNvSpPr>
                  <a:spLocks noChangeArrowheads="1"/>
                </p:cNvSpPr>
                <p:nvPr/>
              </p:nvSpPr>
              <p:spPr bwMode="auto">
                <a:xfrm>
                  <a:off x="1680" y="2160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79" name="AutoShape 11"/>
                <p:cNvSpPr>
                  <a:spLocks noChangeArrowheads="1"/>
                </p:cNvSpPr>
                <p:nvPr/>
              </p:nvSpPr>
              <p:spPr bwMode="auto">
                <a:xfrm>
                  <a:off x="1872" y="1584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0" name="AutoShape 12"/>
                <p:cNvSpPr>
                  <a:spLocks noChangeArrowheads="1"/>
                </p:cNvSpPr>
                <p:nvPr/>
              </p:nvSpPr>
              <p:spPr bwMode="auto">
                <a:xfrm>
                  <a:off x="1920" y="2064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1" name="AutoShape 13"/>
                <p:cNvSpPr>
                  <a:spLocks noChangeArrowheads="1"/>
                </p:cNvSpPr>
                <p:nvPr/>
              </p:nvSpPr>
              <p:spPr bwMode="auto">
                <a:xfrm>
                  <a:off x="2208" y="2064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2688" y="1392"/>
                <a:ext cx="3083" cy="1104"/>
                <a:chOff x="2688" y="1392"/>
                <a:chExt cx="3083" cy="1104"/>
              </a:xfrm>
            </p:grpSpPr>
            <p:sp>
              <p:nvSpPr>
                <p:cNvPr id="83983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1392"/>
                  <a:ext cx="1152" cy="1104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36" y="1393"/>
                  <a:ext cx="2235" cy="33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1439" tIns="45719" rIns="91439" bIns="45719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r>
                    <a:rPr lang="en-GB" b="1"/>
                    <a:t>VegetableTopping</a:t>
                  </a:r>
                </a:p>
              </p:txBody>
            </p:sp>
            <p:sp>
              <p:nvSpPr>
                <p:cNvPr id="83985" name="AutoShape 17"/>
                <p:cNvSpPr>
                  <a:spLocks noChangeArrowheads="1"/>
                </p:cNvSpPr>
                <p:nvPr/>
              </p:nvSpPr>
              <p:spPr bwMode="auto">
                <a:xfrm>
                  <a:off x="2880" y="1824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6" name="AutoShape 18"/>
                <p:cNvSpPr>
                  <a:spLocks noChangeArrowheads="1"/>
                </p:cNvSpPr>
                <p:nvPr/>
              </p:nvSpPr>
              <p:spPr bwMode="auto">
                <a:xfrm>
                  <a:off x="3408" y="1680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7" name="AutoShape 19"/>
                <p:cNvSpPr>
                  <a:spLocks noChangeArrowheads="1"/>
                </p:cNvSpPr>
                <p:nvPr/>
              </p:nvSpPr>
              <p:spPr bwMode="auto">
                <a:xfrm>
                  <a:off x="3360" y="2112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988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96" cy="96"/>
                </a:xfrm>
                <a:prstGeom prst="diamond">
                  <a:avLst/>
                </a:prstGeom>
                <a:noFill/>
                <a:ln w="38100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3989" name="AutoShape 21"/>
            <p:cNvSpPr>
              <a:spLocks noChangeArrowheads="1"/>
            </p:cNvSpPr>
            <p:nvPr/>
          </p:nvSpPr>
          <p:spPr bwMode="auto">
            <a:xfrm>
              <a:off x="4128" y="2208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4272" y="2161"/>
              <a:ext cx="1180" cy="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/>
                <a:t>= individual</a:t>
              </a:r>
            </a:p>
          </p:txBody>
        </p:sp>
      </p:grp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1354667" y="5249334"/>
            <a:ext cx="8417278" cy="143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This means an individual cannot be both a </a:t>
            </a:r>
            <a:r>
              <a:rPr lang="en-GB" sz="2200" b="1" dirty="0" err="1"/>
              <a:t>FruitTopping</a:t>
            </a:r>
            <a:r>
              <a:rPr lang="en-GB" sz="2200" dirty="0"/>
              <a:t> and a </a:t>
            </a:r>
            <a:r>
              <a:rPr lang="en-GB" sz="2200" b="1" dirty="0" err="1"/>
              <a:t>VegetableTopping</a:t>
            </a:r>
            <a:r>
              <a:rPr lang="en-GB" sz="2200" dirty="0"/>
              <a:t> at the same time</a:t>
            </a:r>
          </a:p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We must do this explicitly in the interface</a:t>
            </a:r>
          </a:p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b="1" dirty="0"/>
              <a:t>How about </a:t>
            </a:r>
            <a:r>
              <a:rPr lang="en-GB" sz="2200" b="1" dirty="0" err="1"/>
              <a:t>TomatoTopping</a:t>
            </a:r>
            <a:r>
              <a:rPr lang="en-GB" sz="2200" b="1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Consistency Checking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556" y="1299987"/>
            <a:ext cx="8346722" cy="5037667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200" dirty="0">
                <a:latin typeface="Gill Sans"/>
                <a:cs typeface="Gill Sans"/>
              </a:rPr>
              <a:t>We’ve just created two statements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Fruit and vegetable toppings are different things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Tomato is a type of both</a:t>
            </a:r>
          </a:p>
          <a:p>
            <a:pPr lvl="1">
              <a:lnSpc>
                <a:spcPct val="90000"/>
              </a:lnSpc>
            </a:pPr>
            <a:endParaRPr lang="en-GB" sz="1800" dirty="0">
              <a:latin typeface="Gill Sans"/>
              <a:cs typeface="Gill Sans"/>
            </a:endParaRPr>
          </a:p>
          <a:p>
            <a:pPr>
              <a:lnSpc>
                <a:spcPct val="90000"/>
              </a:lnSpc>
            </a:pPr>
            <a:r>
              <a:rPr lang="en-GB" sz="2200" dirty="0">
                <a:latin typeface="Gill Sans"/>
                <a:cs typeface="Gill Sans"/>
              </a:rPr>
              <a:t>We’d like to be able to check the logical </a:t>
            </a:r>
            <a:r>
              <a:rPr lang="en-GB" sz="2200" dirty="0">
                <a:solidFill>
                  <a:schemeClr val="hlink"/>
                </a:solidFill>
                <a:latin typeface="Gill Sans"/>
                <a:cs typeface="Gill Sans"/>
              </a:rPr>
              <a:t>consistency</a:t>
            </a:r>
            <a:r>
              <a:rPr lang="en-GB" sz="2200" dirty="0">
                <a:latin typeface="Gill Sans"/>
                <a:cs typeface="Gill Sans"/>
              </a:rPr>
              <a:t> of our model</a:t>
            </a:r>
          </a:p>
          <a:p>
            <a:pPr>
              <a:lnSpc>
                <a:spcPct val="90000"/>
              </a:lnSpc>
            </a:pPr>
            <a:endParaRPr lang="en-GB" sz="2200" dirty="0">
              <a:latin typeface="Gill Sans"/>
              <a:cs typeface="Gill Sans"/>
            </a:endParaRPr>
          </a:p>
          <a:p>
            <a:pPr>
              <a:lnSpc>
                <a:spcPct val="90000"/>
              </a:lnSpc>
            </a:pPr>
            <a:r>
              <a:rPr lang="en-GB" sz="2200" dirty="0">
                <a:latin typeface="Gill Sans"/>
                <a:cs typeface="Gill Sans"/>
              </a:rPr>
              <a:t>This is one of the tasks that can be done automatically by software known as a </a:t>
            </a:r>
            <a:r>
              <a:rPr lang="en-GB" sz="2200" b="1" dirty="0" err="1">
                <a:solidFill>
                  <a:schemeClr val="hlink"/>
                </a:solidFill>
                <a:latin typeface="Gill Sans"/>
                <a:cs typeface="Gill Sans"/>
              </a:rPr>
              <a:t>Reasoner</a:t>
            </a:r>
            <a:endParaRPr lang="en-GB" sz="2200" b="1" dirty="0">
              <a:solidFill>
                <a:schemeClr val="hlink"/>
              </a:solidFill>
              <a:latin typeface="Gill Sans"/>
              <a:cs typeface="Gill Sans"/>
            </a:endParaRPr>
          </a:p>
          <a:p>
            <a:pPr>
              <a:lnSpc>
                <a:spcPct val="90000"/>
              </a:lnSpc>
            </a:pPr>
            <a:endParaRPr lang="en-GB" sz="2200" dirty="0">
              <a:latin typeface="Gill Sans"/>
              <a:cs typeface="Gill Sans"/>
            </a:endParaRPr>
          </a:p>
          <a:p>
            <a:pPr>
              <a:lnSpc>
                <a:spcPct val="90000"/>
              </a:lnSpc>
            </a:pPr>
            <a:r>
              <a:rPr lang="en-GB" sz="2200" dirty="0">
                <a:latin typeface="Gill Sans"/>
                <a:cs typeface="Gill Sans"/>
              </a:rPr>
              <a:t>Being able to use a </a:t>
            </a:r>
            <a:r>
              <a:rPr lang="en-GB" sz="2200" dirty="0" err="1">
                <a:latin typeface="Gill Sans"/>
                <a:cs typeface="Gill Sans"/>
              </a:rPr>
              <a:t>reasoner</a:t>
            </a:r>
            <a:r>
              <a:rPr lang="en-GB" sz="2200" dirty="0">
                <a:latin typeface="Gill Sans"/>
                <a:cs typeface="Gill Sans"/>
              </a:rPr>
              <a:t> is one of the main advantages of using a logic-based formalism such as OWL (and why we are using OWL-DL)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Reasoners and Protégé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dirty="0"/>
              <a:t>Protégé-OWL supports the use of </a:t>
            </a:r>
            <a:r>
              <a:rPr lang="en-GB" sz="2200" dirty="0" err="1"/>
              <a:t>reasoners</a:t>
            </a:r>
            <a:r>
              <a:rPr lang="en-GB" sz="2200" dirty="0"/>
              <a:t>: Pellet, </a:t>
            </a:r>
            <a:r>
              <a:rPr lang="en-GB" sz="2200" dirty="0" err="1"/>
              <a:t>FaCT</a:t>
            </a:r>
            <a:r>
              <a:rPr lang="en-GB" sz="2200" dirty="0"/>
              <a:t>++ and Hermit</a:t>
            </a:r>
          </a:p>
          <a:p>
            <a:endParaRPr lang="en-GB" sz="2200" dirty="0"/>
          </a:p>
          <a:p>
            <a:r>
              <a:rPr lang="en-GB" sz="2200" dirty="0"/>
              <a:t>This means that the </a:t>
            </a:r>
            <a:r>
              <a:rPr lang="en-GB" sz="2200" dirty="0" err="1"/>
              <a:t>reasoner</a:t>
            </a:r>
            <a:r>
              <a:rPr lang="en-GB" sz="2200" dirty="0"/>
              <a:t> you choose is independent of the ontology editor, so you can choose the implementation you want depending on your needs (e.g., some may be more optimised for speed/memory, others may have more features)</a:t>
            </a:r>
          </a:p>
          <a:p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Relationships in OWL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In OWL-DL, relationships can only be formed between Individuals or between an Individual and a data value.</a:t>
            </a:r>
            <a:br>
              <a:rPr lang="en-GB" dirty="0"/>
            </a:br>
            <a:endParaRPr lang="en-GB" sz="1800" dirty="0"/>
          </a:p>
          <a:p>
            <a:pPr>
              <a:lnSpc>
                <a:spcPct val="90000"/>
              </a:lnSpc>
            </a:pPr>
            <a:endParaRPr lang="en-GB" sz="1800" dirty="0"/>
          </a:p>
          <a:p>
            <a:pPr>
              <a:lnSpc>
                <a:spcPct val="90000"/>
              </a:lnSpc>
            </a:pPr>
            <a:r>
              <a:rPr lang="en-GB" dirty="0"/>
              <a:t>Relationships are formed </a:t>
            </a:r>
            <a:r>
              <a:rPr lang="en-GB" dirty="0">
                <a:solidFill>
                  <a:schemeClr val="hlink"/>
                </a:solidFill>
              </a:rPr>
              <a:t>along Properties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We can restrict how these Properties are used: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Globally – by stating things about the Property itself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Or locally – by restricting their use for a given Class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OWL Properties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 Property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Data-type Property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Annotation Property</a:t>
            </a:r>
          </a:p>
        </p:txBody>
      </p:sp>
      <p:pic>
        <p:nvPicPr>
          <p:cNvPr id="92164" name="Picture 4" descr="Property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9903" y="1017764"/>
            <a:ext cx="3949347" cy="5141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000" b="1" dirty="0"/>
              <a:t>	</a:t>
            </a:r>
            <a:r>
              <a:rPr lang="en-GB" sz="2200" b="1" dirty="0"/>
              <a:t>e.g., </a:t>
            </a:r>
            <a:r>
              <a:rPr lang="en-GB" sz="2200" b="1" dirty="0" err="1"/>
              <a:t>hasPart</a:t>
            </a:r>
            <a:r>
              <a:rPr lang="en-GB" sz="2200" b="1" dirty="0"/>
              <a:t>, </a:t>
            </a:r>
            <a:r>
              <a:rPr lang="en-GB" sz="2200" b="1" dirty="0" err="1"/>
              <a:t>isInhabitedBy</a:t>
            </a:r>
            <a:r>
              <a:rPr lang="en-GB" sz="2200" b="1" dirty="0"/>
              <a:t>, </a:t>
            </a:r>
            <a:r>
              <a:rPr lang="en-GB" sz="2200" b="1" dirty="0" err="1"/>
              <a:t>isNextTo</a:t>
            </a:r>
            <a:r>
              <a:rPr lang="en-GB" sz="2200" b="1" dirty="0"/>
              <a:t>, </a:t>
            </a:r>
            <a:r>
              <a:rPr lang="en-GB" sz="2200" b="1" dirty="0" err="1"/>
              <a:t>occursBefore</a:t>
            </a:r>
            <a:endParaRPr lang="en-GB" sz="2200" b="1" dirty="0"/>
          </a:p>
          <a:p>
            <a:r>
              <a:rPr lang="en-GB" sz="2200" dirty="0"/>
              <a:t>Object Properties are used to relate Individuals</a:t>
            </a:r>
          </a:p>
          <a:p>
            <a:r>
              <a:rPr lang="en-GB" sz="2200" dirty="0"/>
              <a:t>We often say that Individuals are related </a:t>
            </a:r>
            <a:r>
              <a:rPr lang="en-GB" sz="2200" b="1" dirty="0"/>
              <a:t>along</a:t>
            </a:r>
            <a:r>
              <a:rPr lang="en-GB" sz="2200" dirty="0"/>
              <a:t> a given property</a:t>
            </a:r>
          </a:p>
          <a:p>
            <a:r>
              <a:rPr lang="en-GB" sz="2200" dirty="0"/>
              <a:t>Relationships in OWL are </a:t>
            </a:r>
            <a:r>
              <a:rPr lang="en-GB" sz="2200" b="1" dirty="0"/>
              <a:t>binary</a:t>
            </a:r>
            <a:r>
              <a:rPr lang="en-GB" sz="2200" dirty="0"/>
              <a:t>:</a:t>
            </a:r>
            <a:br>
              <a:rPr lang="en-GB" sz="2200" dirty="0"/>
            </a:br>
            <a:endParaRPr lang="en-GB" sz="2200" dirty="0"/>
          </a:p>
          <a:p>
            <a:pPr algn="ctr">
              <a:buFont typeface="Arial" charset="0"/>
              <a:buNone/>
            </a:pPr>
            <a:r>
              <a:rPr lang="en-GB" sz="2200" dirty="0"/>
              <a:t>	Subject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>
                <a:solidFill>
                  <a:schemeClr val="accent2"/>
                </a:solidFill>
                <a:sym typeface="Wingdings" charset="2"/>
              </a:rPr>
              <a:t>predicate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>
                <a:sym typeface="Wingdings" charset="2"/>
              </a:rPr>
              <a:t> Object</a:t>
            </a:r>
          </a:p>
          <a:p>
            <a:pPr algn="ctr">
              <a:buFont typeface="Arial" charset="0"/>
              <a:buNone/>
            </a:pPr>
            <a:r>
              <a:rPr lang="en-GB" sz="2200" dirty="0">
                <a:sym typeface="Wingdings" charset="2"/>
              </a:rPr>
              <a:t>	Individual a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 err="1">
                <a:solidFill>
                  <a:schemeClr val="accent2"/>
                </a:solidFill>
                <a:sym typeface="Wingdings" charset="2"/>
              </a:rPr>
              <a:t>hasProperty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>
                <a:sym typeface="Wingdings" charset="2"/>
              </a:rPr>
              <a:t> Individual </a:t>
            </a:r>
            <a:r>
              <a:rPr lang="en-GB" sz="2200" dirty="0" err="1">
                <a:sym typeface="Wingdings" charset="2"/>
              </a:rPr>
              <a:t>b</a:t>
            </a:r>
            <a:endParaRPr lang="en-GB" sz="2200" dirty="0">
              <a:sym typeface="Wingdings" charset="2"/>
            </a:endParaRPr>
          </a:p>
          <a:p>
            <a:pPr algn="ctr">
              <a:buFont typeface="Arial" charset="0"/>
              <a:buNone/>
            </a:pPr>
            <a:r>
              <a:rPr lang="en-GB" sz="2200" dirty="0" smtClean="0"/>
              <a:t>	</a:t>
            </a:r>
            <a:r>
              <a:rPr lang="en-GB" sz="2200" dirty="0" err="1" smtClean="0"/>
              <a:t>simon_jupp</a:t>
            </a:r>
            <a:r>
              <a:rPr lang="en-GB" sz="2200" dirty="0" smtClean="0"/>
              <a:t>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 err="1">
                <a:solidFill>
                  <a:schemeClr val="accent2"/>
                </a:solidFill>
                <a:sym typeface="Wingdings" charset="2"/>
              </a:rPr>
              <a:t>givesTalk</a:t>
            </a:r>
            <a:r>
              <a:rPr lang="en-GB" sz="2200" dirty="0">
                <a:sym typeface="Wingdings" charset="2"/>
              </a:rPr>
              <a:t> </a:t>
            </a:r>
            <a:r>
              <a:rPr lang="en-GB" sz="2200" dirty="0" err="1">
                <a:sym typeface="Wingdings" charset="2"/>
              </a:rPr>
              <a:t></a:t>
            </a:r>
            <a:r>
              <a:rPr lang="en-GB" sz="2200" dirty="0" smtClean="0">
                <a:sym typeface="Wingdings" charset="2"/>
              </a:rPr>
              <a:t> k-cap_tutorial_2009</a:t>
            </a:r>
            <a:endParaRPr lang="en-GB" sz="2200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>
          <a:xfrm>
            <a:off x="3370793" y="169333"/>
            <a:ext cx="6205361" cy="1164167"/>
          </a:xfrm>
          <a:noFill/>
          <a:ln/>
        </p:spPr>
        <p:txBody>
          <a:bodyPr anchor="ctr"/>
          <a:lstStyle/>
          <a:p>
            <a:r>
              <a:rPr lang="en-GB"/>
              <a:t>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000125" y="762000"/>
            <a:ext cx="8636000" cy="1633538"/>
          </a:xfrm>
          <a:ln/>
        </p:spPr>
        <p:txBody>
          <a:bodyPr rIns="50798"/>
          <a:lstStyle/>
          <a:p>
            <a:pPr algn="ctr">
              <a:tabLst>
                <a:tab pos="952500" algn="l"/>
              </a:tabLst>
            </a:pPr>
            <a:r>
              <a:rPr lang="en-US" sz="3200" dirty="0" smtClean="0"/>
              <a:t>About this tutorial </a:t>
            </a:r>
            <a:endParaRPr lang="en-US" sz="3200" b="0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9788" y="1676399"/>
            <a:ext cx="8824912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Quick tour of OWL </a:t>
            </a:r>
          </a:p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lang="en-GB" sz="2700" kern="0" noProof="0" dirty="0" smtClean="0">
                <a:latin typeface="Gill Sans"/>
                <a:cs typeface="Gill Sans"/>
              </a:rPr>
              <a:t>Introduction to Prot</a:t>
            </a:r>
            <a:r>
              <a:rPr lang="en-US" sz="2700" kern="0" noProof="0" dirty="0" err="1" smtClean="0">
                <a:latin typeface="Gill Sans"/>
                <a:cs typeface="Gill Sans"/>
              </a:rPr>
              <a:t>égé</a:t>
            </a:r>
            <a:r>
              <a:rPr lang="en-GB" sz="2700" kern="0" noProof="0" dirty="0" smtClean="0">
                <a:latin typeface="Gill Sans"/>
                <a:cs typeface="Gill Sans"/>
              </a:rPr>
              <a:t> 4 interface</a:t>
            </a:r>
          </a:p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7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How</a:t>
            </a:r>
            <a:r>
              <a:rPr kumimoji="0" lang="en-GB" sz="27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to build OWL </a:t>
            </a:r>
            <a:r>
              <a:rPr lang="en-GB" sz="2700" kern="0" dirty="0" smtClean="0">
                <a:latin typeface="Gill Sans"/>
                <a:cs typeface="Gill Sans"/>
              </a:rPr>
              <a:t>ontologies in P4</a:t>
            </a:r>
          </a:p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Compositional</a:t>
            </a:r>
            <a:r>
              <a:rPr kumimoji="0" lang="en-GB" sz="27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</a:t>
            </a:r>
            <a:r>
              <a:rPr lang="en-GB" sz="2700" kern="0" dirty="0" smtClean="0">
                <a:latin typeface="Gill Sans"/>
                <a:cs typeface="Gill Sans"/>
              </a:rPr>
              <a:t>approach</a:t>
            </a:r>
          </a:p>
          <a:p>
            <a:pPr marL="838196" lvl="1" indent="-380996" algn="l" defTabSz="1016000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kumimoji="0" lang="en-GB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C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o</a:t>
            </a:r>
            <a:r>
              <a:rPr kumimoji="0" lang="en-GB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mpositional</a:t>
            </a:r>
            <a:r>
              <a:rPr kumimoji="0" lang="en-GB" sz="27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 </a:t>
            </a:r>
            <a:r>
              <a:rPr kumimoji="0" lang="en-GB" sz="27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lego</a:t>
            </a:r>
            <a:endParaRPr kumimoji="0" lang="en-GB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Properties</a:t>
            </a: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Inverse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Functional (</a:t>
            </a:r>
            <a:r>
              <a:rPr lang="en-GB" i="1" dirty="0"/>
              <a:t>also known as single valued properties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57112" y="1425223"/>
            <a:ext cx="6828014" cy="2769307"/>
            <a:chOff x="656" y="808"/>
            <a:chExt cx="3871" cy="1570"/>
          </a:xfrm>
        </p:grpSpPr>
        <p:sp>
          <p:nvSpPr>
            <p:cNvPr id="217099" name="AutoShape 11"/>
            <p:cNvSpPr>
              <a:spLocks noChangeArrowheads="1"/>
            </p:cNvSpPr>
            <p:nvPr/>
          </p:nvSpPr>
          <p:spPr bwMode="auto">
            <a:xfrm>
              <a:off x="1526" y="1457"/>
              <a:ext cx="187" cy="217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06" name="AutoShape 18"/>
            <p:cNvSpPr>
              <a:spLocks noChangeArrowheads="1"/>
            </p:cNvSpPr>
            <p:nvPr/>
          </p:nvSpPr>
          <p:spPr bwMode="auto">
            <a:xfrm>
              <a:off x="3299" y="1482"/>
              <a:ext cx="187" cy="217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11" name="Freeform 23"/>
            <p:cNvSpPr>
              <a:spLocks/>
            </p:cNvSpPr>
            <p:nvPr/>
          </p:nvSpPr>
          <p:spPr bwMode="auto">
            <a:xfrm>
              <a:off x="1617" y="1031"/>
              <a:ext cx="1738" cy="333"/>
            </a:xfrm>
            <a:custGeom>
              <a:avLst/>
              <a:gdLst/>
              <a:ahLst/>
              <a:cxnLst>
                <a:cxn ang="0">
                  <a:pos x="0" y="333"/>
                </a:cxn>
                <a:cxn ang="0">
                  <a:pos x="879" y="0"/>
                </a:cxn>
                <a:cxn ang="0">
                  <a:pos x="1738" y="333"/>
                </a:cxn>
              </a:cxnLst>
              <a:rect l="0" t="0" r="r" b="b"/>
              <a:pathLst>
                <a:path w="1738" h="333">
                  <a:moveTo>
                    <a:pt x="0" y="333"/>
                  </a:moveTo>
                  <a:cubicBezTo>
                    <a:pt x="294" y="166"/>
                    <a:pt x="589" y="0"/>
                    <a:pt x="879" y="0"/>
                  </a:cubicBezTo>
                  <a:cubicBezTo>
                    <a:pt x="1169" y="0"/>
                    <a:pt x="1595" y="277"/>
                    <a:pt x="1738" y="3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12" name="Text Box 24"/>
            <p:cNvSpPr txBox="1">
              <a:spLocks noChangeArrowheads="1"/>
            </p:cNvSpPr>
            <p:nvPr/>
          </p:nvSpPr>
          <p:spPr bwMode="auto">
            <a:xfrm>
              <a:off x="656" y="1446"/>
              <a:ext cx="84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 dirty="0"/>
                <a:t>Matthew</a:t>
              </a:r>
              <a:endParaRPr lang="en-US" sz="2400" dirty="0"/>
            </a:p>
          </p:txBody>
        </p:sp>
        <p:sp>
          <p:nvSpPr>
            <p:cNvPr id="217113" name="Text Box 25"/>
            <p:cNvSpPr txBox="1">
              <a:spLocks noChangeArrowheads="1"/>
            </p:cNvSpPr>
            <p:nvPr/>
          </p:nvSpPr>
          <p:spPr bwMode="auto">
            <a:xfrm>
              <a:off x="3527" y="1496"/>
              <a:ext cx="1000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Dorothy</a:t>
              </a:r>
              <a:endParaRPr lang="en-US" sz="2400"/>
            </a:p>
          </p:txBody>
        </p:sp>
        <p:sp>
          <p:nvSpPr>
            <p:cNvPr id="217114" name="Text Box 26"/>
            <p:cNvSpPr txBox="1">
              <a:spLocks noChangeArrowheads="1"/>
            </p:cNvSpPr>
            <p:nvPr/>
          </p:nvSpPr>
          <p:spPr bwMode="auto">
            <a:xfrm>
              <a:off x="2102" y="808"/>
              <a:ext cx="8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hasParent</a:t>
              </a:r>
              <a:endParaRPr lang="en-US" sz="2400"/>
            </a:p>
          </p:txBody>
        </p:sp>
        <p:sp>
          <p:nvSpPr>
            <p:cNvPr id="217115" name="Freeform 27"/>
            <p:cNvSpPr>
              <a:spLocks/>
            </p:cNvSpPr>
            <p:nvPr/>
          </p:nvSpPr>
          <p:spPr bwMode="auto">
            <a:xfrm flipV="1">
              <a:off x="1622" y="1752"/>
              <a:ext cx="1738" cy="333"/>
            </a:xfrm>
            <a:custGeom>
              <a:avLst/>
              <a:gdLst/>
              <a:ahLst/>
              <a:cxnLst>
                <a:cxn ang="0">
                  <a:pos x="0" y="333"/>
                </a:cxn>
                <a:cxn ang="0">
                  <a:pos x="879" y="0"/>
                </a:cxn>
                <a:cxn ang="0">
                  <a:pos x="1738" y="333"/>
                </a:cxn>
              </a:cxnLst>
              <a:rect l="0" t="0" r="r" b="b"/>
              <a:pathLst>
                <a:path w="1738" h="333">
                  <a:moveTo>
                    <a:pt x="0" y="333"/>
                  </a:moveTo>
                  <a:cubicBezTo>
                    <a:pt x="294" y="166"/>
                    <a:pt x="589" y="0"/>
                    <a:pt x="879" y="0"/>
                  </a:cubicBezTo>
                  <a:cubicBezTo>
                    <a:pt x="1169" y="0"/>
                    <a:pt x="1595" y="277"/>
                    <a:pt x="1738" y="3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116" name="Text Box 28"/>
            <p:cNvSpPr txBox="1">
              <a:spLocks noChangeArrowheads="1"/>
            </p:cNvSpPr>
            <p:nvPr/>
          </p:nvSpPr>
          <p:spPr bwMode="auto">
            <a:xfrm>
              <a:off x="2116" y="2116"/>
              <a:ext cx="87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hasChild</a:t>
              </a:r>
              <a:endParaRPr lang="en-US" sz="2400"/>
            </a:p>
          </p:txBody>
        </p:sp>
      </p:grpSp>
      <p:sp>
        <p:nvSpPr>
          <p:cNvPr id="217117" name="AutoShape 29"/>
          <p:cNvSpPr>
            <a:spLocks noChangeArrowheads="1"/>
          </p:cNvSpPr>
          <p:nvPr/>
        </p:nvSpPr>
        <p:spPr bwMode="auto">
          <a:xfrm>
            <a:off x="2324806" y="5963710"/>
            <a:ext cx="329848" cy="38276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18" name="AutoShape 30"/>
          <p:cNvSpPr>
            <a:spLocks noChangeArrowheads="1"/>
          </p:cNvSpPr>
          <p:nvPr/>
        </p:nvSpPr>
        <p:spPr bwMode="auto">
          <a:xfrm>
            <a:off x="5702653" y="5277556"/>
            <a:ext cx="329847" cy="382764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19" name="AutoShape 31"/>
          <p:cNvSpPr>
            <a:spLocks noChangeArrowheads="1"/>
          </p:cNvSpPr>
          <p:nvPr/>
        </p:nvSpPr>
        <p:spPr bwMode="auto">
          <a:xfrm>
            <a:off x="5764389" y="6674556"/>
            <a:ext cx="329848" cy="382764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20" name="Freeform 32"/>
          <p:cNvSpPr>
            <a:spLocks/>
          </p:cNvSpPr>
          <p:nvPr/>
        </p:nvSpPr>
        <p:spPr bwMode="auto">
          <a:xfrm>
            <a:off x="2518833" y="5157611"/>
            <a:ext cx="3148542" cy="777876"/>
          </a:xfrm>
          <a:custGeom>
            <a:avLst/>
            <a:gdLst/>
            <a:ahLst/>
            <a:cxnLst>
              <a:cxn ang="0">
                <a:pos x="27" y="441"/>
              </a:cxn>
              <a:cxn ang="0">
                <a:pos x="118" y="360"/>
              </a:cxn>
              <a:cxn ang="0">
                <a:pos x="735" y="47"/>
              </a:cxn>
              <a:cxn ang="0">
                <a:pos x="1785" y="77"/>
              </a:cxn>
            </a:cxnLst>
            <a:rect l="0" t="0" r="r" b="b"/>
            <a:pathLst>
              <a:path w="1785" h="441">
                <a:moveTo>
                  <a:pt x="27" y="441"/>
                </a:moveTo>
                <a:cubicBezTo>
                  <a:pt x="13" y="433"/>
                  <a:pt x="0" y="426"/>
                  <a:pt x="118" y="360"/>
                </a:cubicBezTo>
                <a:cubicBezTo>
                  <a:pt x="236" y="294"/>
                  <a:pt x="457" y="94"/>
                  <a:pt x="735" y="47"/>
                </a:cubicBezTo>
                <a:cubicBezTo>
                  <a:pt x="1013" y="0"/>
                  <a:pt x="1399" y="38"/>
                  <a:pt x="1785" y="7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21" name="Freeform 33"/>
          <p:cNvSpPr>
            <a:spLocks/>
          </p:cNvSpPr>
          <p:nvPr/>
        </p:nvSpPr>
        <p:spPr bwMode="auto">
          <a:xfrm>
            <a:off x="2638778" y="6327071"/>
            <a:ext cx="3010959" cy="7073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6" y="344"/>
              </a:cxn>
              <a:cxn ang="0">
                <a:pos x="1707" y="344"/>
              </a:cxn>
            </a:cxnLst>
            <a:rect l="0" t="0" r="r" b="b"/>
            <a:pathLst>
              <a:path w="1707" h="401">
                <a:moveTo>
                  <a:pt x="0" y="0"/>
                </a:moveTo>
                <a:cubicBezTo>
                  <a:pt x="171" y="143"/>
                  <a:pt x="342" y="287"/>
                  <a:pt x="626" y="344"/>
                </a:cubicBezTo>
                <a:cubicBezTo>
                  <a:pt x="910" y="401"/>
                  <a:pt x="1308" y="372"/>
                  <a:pt x="1707" y="34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22" name="Freeform 34"/>
          <p:cNvSpPr>
            <a:spLocks/>
          </p:cNvSpPr>
          <p:nvPr/>
        </p:nvSpPr>
        <p:spPr bwMode="auto">
          <a:xfrm>
            <a:off x="6185960" y="5401028"/>
            <a:ext cx="587374" cy="142522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3" y="424"/>
              </a:cxn>
              <a:cxn ang="0">
                <a:pos x="0" y="808"/>
              </a:cxn>
            </a:cxnLst>
            <a:rect l="0" t="0" r="r" b="b"/>
            <a:pathLst>
              <a:path w="333" h="808">
                <a:moveTo>
                  <a:pt x="0" y="0"/>
                </a:moveTo>
                <a:cubicBezTo>
                  <a:pt x="166" y="144"/>
                  <a:pt x="333" y="289"/>
                  <a:pt x="333" y="424"/>
                </a:cubicBezTo>
                <a:cubicBezTo>
                  <a:pt x="333" y="559"/>
                  <a:pt x="166" y="683"/>
                  <a:pt x="0" y="80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23" name="Text Box 35"/>
          <p:cNvSpPr txBox="1">
            <a:spLocks noChangeArrowheads="1"/>
          </p:cNvSpPr>
          <p:nvPr/>
        </p:nvSpPr>
        <p:spPr bwMode="auto">
          <a:xfrm>
            <a:off x="855486" y="5954889"/>
            <a:ext cx="1658056" cy="47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Dorothy</a:t>
            </a:r>
            <a:endParaRPr lang="en-US" sz="2400" dirty="0"/>
          </a:p>
        </p:txBody>
      </p:sp>
      <p:sp>
        <p:nvSpPr>
          <p:cNvPr id="217124" name="Text Box 36"/>
          <p:cNvSpPr txBox="1">
            <a:spLocks noChangeArrowheads="1"/>
          </p:cNvSpPr>
          <p:nvPr/>
        </p:nvSpPr>
        <p:spPr bwMode="auto">
          <a:xfrm>
            <a:off x="5423959" y="4810336"/>
            <a:ext cx="1658056" cy="41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000"/>
              <a:t>Peggy</a:t>
            </a:r>
            <a:endParaRPr lang="en-US" sz="2000"/>
          </a:p>
        </p:txBody>
      </p:sp>
      <p:sp>
        <p:nvSpPr>
          <p:cNvPr id="217125" name="Text Box 37"/>
          <p:cNvSpPr txBox="1">
            <a:spLocks noChangeArrowheads="1"/>
          </p:cNvSpPr>
          <p:nvPr/>
        </p:nvSpPr>
        <p:spPr bwMode="auto">
          <a:xfrm>
            <a:off x="5487459" y="6898570"/>
            <a:ext cx="2051402" cy="41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000"/>
              <a:t>Margaret</a:t>
            </a:r>
            <a:endParaRPr lang="en-US" sz="2000"/>
          </a:p>
        </p:txBody>
      </p:sp>
      <p:sp>
        <p:nvSpPr>
          <p:cNvPr id="217126" name="Text Box 38"/>
          <p:cNvSpPr txBox="1">
            <a:spLocks noChangeArrowheads="1"/>
          </p:cNvSpPr>
          <p:nvPr/>
        </p:nvSpPr>
        <p:spPr bwMode="auto">
          <a:xfrm>
            <a:off x="2870200" y="5192255"/>
            <a:ext cx="2993320" cy="41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hasBirthMother</a:t>
            </a:r>
            <a:endParaRPr lang="en-US" sz="2000" dirty="0"/>
          </a:p>
        </p:txBody>
      </p:sp>
      <p:sp>
        <p:nvSpPr>
          <p:cNvPr id="217127" name="Text Box 39"/>
          <p:cNvSpPr txBox="1">
            <a:spLocks noChangeArrowheads="1"/>
          </p:cNvSpPr>
          <p:nvPr/>
        </p:nvSpPr>
        <p:spPr bwMode="auto">
          <a:xfrm rot="310216">
            <a:off x="2592917" y="6491421"/>
            <a:ext cx="2993320" cy="41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000"/>
              <a:t>hasBirthMother</a:t>
            </a:r>
            <a:endParaRPr lang="en-US" sz="2000"/>
          </a:p>
        </p:txBody>
      </p:sp>
      <p:sp>
        <p:nvSpPr>
          <p:cNvPr id="217128" name="Text Box 40"/>
          <p:cNvSpPr txBox="1">
            <a:spLocks noChangeArrowheads="1"/>
          </p:cNvSpPr>
          <p:nvPr/>
        </p:nvSpPr>
        <p:spPr bwMode="auto">
          <a:xfrm>
            <a:off x="6577542" y="5547642"/>
            <a:ext cx="3280833" cy="1025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Implies that Peggy and Margaret are the same individual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</a:t>
            </a:r>
            <a:r>
              <a:rPr lang="en-GB" dirty="0"/>
              <a:t>of </a:t>
            </a:r>
            <a:r>
              <a:rPr lang="en-GB" dirty="0" smtClean="0"/>
              <a:t>Properties in OWL</a:t>
            </a:r>
            <a:endParaRPr 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Inverse Functional</a:t>
            </a:r>
          </a:p>
          <a:p>
            <a:r>
              <a:rPr lang="en-GB" dirty="0" smtClean="0"/>
              <a:t>Transitive</a:t>
            </a:r>
          </a:p>
          <a:p>
            <a:r>
              <a:rPr lang="en-GB" dirty="0" smtClean="0"/>
              <a:t>Symmetric</a:t>
            </a:r>
          </a:p>
          <a:p>
            <a:r>
              <a:rPr lang="en-GB" dirty="0" smtClean="0"/>
              <a:t>Asymmetric</a:t>
            </a:r>
          </a:p>
          <a:p>
            <a:r>
              <a:rPr lang="en-GB" dirty="0" smtClean="0"/>
              <a:t>Reflexive</a:t>
            </a:r>
          </a:p>
          <a:p>
            <a:r>
              <a:rPr lang="en-GB" dirty="0" err="1" smtClean="0"/>
              <a:t>Irrefelxive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Restricting </a:t>
            </a:r>
            <a:r>
              <a:rPr lang="en-GB" dirty="0"/>
              <a:t>Classes</a:t>
            </a:r>
            <a:r>
              <a:rPr lang="en-GB" dirty="0" smtClean="0"/>
              <a:t> with </a:t>
            </a:r>
            <a:r>
              <a:rPr lang="en-GB" dirty="0"/>
              <a:t>Properties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7327" indent="-677327"/>
            <a:r>
              <a:rPr lang="en-GB" sz="2200" dirty="0"/>
              <a:t>We now have a property we want to use to describe </a:t>
            </a:r>
            <a:r>
              <a:rPr lang="en-GB" sz="2200" b="1" dirty="0"/>
              <a:t>Pizza</a:t>
            </a:r>
            <a:r>
              <a:rPr lang="en-GB" sz="2200" dirty="0"/>
              <a:t> individuals</a:t>
            </a:r>
          </a:p>
          <a:p>
            <a:pPr marL="677327" indent="-677327"/>
            <a:endParaRPr lang="en-GB" sz="2200" dirty="0"/>
          </a:p>
          <a:p>
            <a:pPr marL="677327" indent="-677327"/>
            <a:r>
              <a:rPr lang="en-GB" sz="2200" dirty="0"/>
              <a:t>To do this, we must go back to the </a:t>
            </a:r>
            <a:r>
              <a:rPr lang="en-GB" sz="2200" b="1" dirty="0"/>
              <a:t>Pizza</a:t>
            </a:r>
            <a:r>
              <a:rPr lang="en-GB" sz="2200" dirty="0"/>
              <a:t> class and add some further information</a:t>
            </a:r>
          </a:p>
          <a:p>
            <a:pPr marL="677327" indent="-677327"/>
            <a:r>
              <a:rPr lang="en-GB" sz="2200" dirty="0"/>
              <a:t>This comes in the form of </a:t>
            </a:r>
            <a:r>
              <a:rPr lang="en-GB" sz="2200" dirty="0">
                <a:solidFill>
                  <a:schemeClr val="hlink"/>
                </a:solidFill>
              </a:rPr>
              <a:t>Restrictions</a:t>
            </a:r>
          </a:p>
          <a:p>
            <a:pPr marL="677327" indent="-677327"/>
            <a:r>
              <a:rPr lang="en-GB" sz="2200" dirty="0"/>
              <a:t>We create Restrictions using the Class Description</a:t>
            </a:r>
            <a:r>
              <a:rPr lang="en-GB" sz="2200" dirty="0" smtClean="0"/>
              <a:t> View</a:t>
            </a:r>
          </a:p>
          <a:p>
            <a:pPr marL="677327" indent="-677327"/>
            <a:endParaRPr lang="en-GB" sz="2200" dirty="0"/>
          </a:p>
          <a:p>
            <a:pPr marL="677327" indent="-677327"/>
            <a:r>
              <a:rPr lang="en-GB" sz="2200" dirty="0"/>
              <a:t>Conditions can be any kind of Class – you have already added Named </a:t>
            </a:r>
            <a:r>
              <a:rPr lang="en-GB" sz="2200" dirty="0" err="1"/>
              <a:t>superclasses</a:t>
            </a:r>
            <a:r>
              <a:rPr lang="en-GB" sz="2200" dirty="0"/>
              <a:t> in the Class Description Frame. Restrictions are a type of </a:t>
            </a:r>
            <a:r>
              <a:rPr lang="en-GB" sz="2200" dirty="0">
                <a:solidFill>
                  <a:schemeClr val="hlink"/>
                </a:solidFill>
              </a:rPr>
              <a:t>Anonymous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Oval 2"/>
          <p:cNvSpPr>
            <a:spLocks noChangeArrowheads="1"/>
          </p:cNvSpPr>
          <p:nvPr/>
        </p:nvSpPr>
        <p:spPr bwMode="auto">
          <a:xfrm>
            <a:off x="5473348" y="4323997"/>
            <a:ext cx="2032000" cy="19473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59" name="AutoShape 3"/>
          <p:cNvSpPr>
            <a:spLocks noChangeArrowheads="1"/>
          </p:cNvSpPr>
          <p:nvPr/>
        </p:nvSpPr>
        <p:spPr bwMode="auto">
          <a:xfrm>
            <a:off x="5812015" y="5085997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60" name="Freeform 4"/>
          <p:cNvSpPr>
            <a:spLocks/>
          </p:cNvSpPr>
          <p:nvPr/>
        </p:nvSpPr>
        <p:spPr bwMode="auto">
          <a:xfrm>
            <a:off x="4090460" y="4002969"/>
            <a:ext cx="2691694" cy="770820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748" y="12"/>
              </a:cxn>
              <a:cxn ang="0">
                <a:pos x="1526" y="437"/>
              </a:cxn>
            </a:cxnLst>
            <a:rect l="0" t="0" r="r" b="b"/>
            <a:pathLst>
              <a:path w="1526" h="437">
                <a:moveTo>
                  <a:pt x="0" y="366"/>
                </a:moveTo>
                <a:cubicBezTo>
                  <a:pt x="247" y="183"/>
                  <a:pt x="494" y="0"/>
                  <a:pt x="748" y="12"/>
                </a:cubicBezTo>
                <a:cubicBezTo>
                  <a:pt x="1002" y="24"/>
                  <a:pt x="1264" y="230"/>
                  <a:pt x="1526" y="437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61" name="Freeform 5"/>
          <p:cNvSpPr>
            <a:spLocks/>
          </p:cNvSpPr>
          <p:nvPr/>
        </p:nvSpPr>
        <p:spPr bwMode="auto">
          <a:xfrm>
            <a:off x="4714875" y="5735109"/>
            <a:ext cx="1853847" cy="4056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4" y="223"/>
              </a:cxn>
              <a:cxn ang="0">
                <a:pos x="1051" y="41"/>
              </a:cxn>
            </a:cxnLst>
            <a:rect l="0" t="0" r="r" b="b"/>
            <a:pathLst>
              <a:path w="1051" h="230">
                <a:moveTo>
                  <a:pt x="0" y="0"/>
                </a:moveTo>
                <a:cubicBezTo>
                  <a:pt x="109" y="108"/>
                  <a:pt x="219" y="216"/>
                  <a:pt x="394" y="223"/>
                </a:cubicBezTo>
                <a:cubicBezTo>
                  <a:pt x="569" y="230"/>
                  <a:pt x="941" y="70"/>
                  <a:pt x="1051" y="41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62" name="Freeform 6"/>
          <p:cNvSpPr>
            <a:spLocks/>
          </p:cNvSpPr>
          <p:nvPr/>
        </p:nvSpPr>
        <p:spPr bwMode="auto">
          <a:xfrm>
            <a:off x="4198056" y="5290609"/>
            <a:ext cx="2834570" cy="391583"/>
          </a:xfrm>
          <a:custGeom>
            <a:avLst/>
            <a:gdLst/>
            <a:ahLst/>
            <a:cxnLst>
              <a:cxn ang="0">
                <a:pos x="0" y="222"/>
              </a:cxn>
              <a:cxn ang="0">
                <a:pos x="1607" y="0"/>
              </a:cxn>
            </a:cxnLst>
            <a:rect l="0" t="0" r="r" b="b"/>
            <a:pathLst>
              <a:path w="1607" h="222">
                <a:moveTo>
                  <a:pt x="0" y="222"/>
                </a:moveTo>
                <a:cubicBezTo>
                  <a:pt x="669" y="128"/>
                  <a:pt x="1339" y="35"/>
                  <a:pt x="160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3824112" y="5057775"/>
            <a:ext cx="1853848" cy="3527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Existential Restrictions</a:t>
            </a:r>
            <a:endParaRPr lang="en-US"/>
          </a:p>
        </p:txBody>
      </p:sp>
      <p:sp>
        <p:nvSpPr>
          <p:cNvPr id="301065" name="Text Box 9"/>
          <p:cNvSpPr txBox="1">
            <a:spLocks noChangeArrowheads="1"/>
          </p:cNvSpPr>
          <p:nvPr/>
        </p:nvSpPr>
        <p:spPr bwMode="auto">
          <a:xfrm>
            <a:off x="1252361" y="908403"/>
            <a:ext cx="7854598" cy="121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All</a:t>
            </a:r>
            <a:r>
              <a:rPr lang="en-GB" sz="2400" b="1" dirty="0" smtClean="0"/>
              <a:t> Pizzas have a Topping which is a </a:t>
            </a:r>
            <a:r>
              <a:rPr lang="en-GB" sz="2400" b="1" dirty="0" err="1" smtClean="0"/>
              <a:t>PizzaTopping</a:t>
            </a:r>
            <a:endParaRPr lang="en-GB" sz="2400" b="1" dirty="0" smtClean="0"/>
          </a:p>
          <a:p>
            <a:r>
              <a:rPr lang="en-GB" sz="2400" dirty="0"/>
              <a:t>Pizza has an existential restriction: </a:t>
            </a:r>
          </a:p>
          <a:p>
            <a:r>
              <a:rPr lang="en-GB" sz="2400" dirty="0"/>
              <a:t> “</a:t>
            </a:r>
            <a:r>
              <a:rPr lang="en-GB" sz="2400" b="1" dirty="0" err="1"/>
              <a:t>hasTopping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FF21FF"/>
                </a:solidFill>
              </a:rPr>
              <a:t>some</a:t>
            </a:r>
            <a:r>
              <a:rPr lang="en-GB" sz="2400" b="1" dirty="0"/>
              <a:t> </a:t>
            </a:r>
            <a:r>
              <a:rPr lang="en-GB" sz="2400" b="1" dirty="0" err="1"/>
              <a:t>PizzaTopping</a:t>
            </a:r>
            <a:r>
              <a:rPr lang="en-GB" sz="2400" dirty="0"/>
              <a:t>”</a:t>
            </a:r>
            <a:endParaRPr lang="en-US" sz="2400" dirty="0"/>
          </a:p>
        </p:txBody>
      </p:sp>
      <p:sp>
        <p:nvSpPr>
          <p:cNvPr id="301067" name="Freeform 11"/>
          <p:cNvSpPr>
            <a:spLocks/>
          </p:cNvSpPr>
          <p:nvPr/>
        </p:nvSpPr>
        <p:spPr bwMode="auto">
          <a:xfrm>
            <a:off x="1942043" y="3801886"/>
            <a:ext cx="1760361" cy="1178278"/>
          </a:xfrm>
          <a:custGeom>
            <a:avLst/>
            <a:gdLst/>
            <a:ahLst/>
            <a:cxnLst>
              <a:cxn ang="0">
                <a:pos x="998" y="668"/>
              </a:cxn>
              <a:cxn ang="0">
                <a:pos x="782" y="144"/>
              </a:cxn>
              <a:cxn ang="0">
                <a:pos x="0" y="0"/>
              </a:cxn>
            </a:cxnLst>
            <a:rect l="0" t="0" r="r" b="b"/>
            <a:pathLst>
              <a:path w="998" h="668">
                <a:moveTo>
                  <a:pt x="998" y="668"/>
                </a:moveTo>
                <a:cubicBezTo>
                  <a:pt x="973" y="461"/>
                  <a:pt x="948" y="255"/>
                  <a:pt x="782" y="144"/>
                </a:cubicBezTo>
                <a:cubicBezTo>
                  <a:pt x="616" y="33"/>
                  <a:pt x="308" y="16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57528" y="2438401"/>
            <a:ext cx="9599083" cy="4190999"/>
            <a:chOff x="156" y="1119"/>
            <a:chExt cx="5442" cy="237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2" y="2188"/>
              <a:ext cx="1537" cy="1104"/>
              <a:chOff x="1007" y="1392"/>
              <a:chExt cx="1537" cy="1104"/>
            </a:xfrm>
          </p:grpSpPr>
          <p:sp>
            <p:nvSpPr>
              <p:cNvPr id="301070" name="Oval 14"/>
              <p:cNvSpPr>
                <a:spLocks noChangeArrowheads="1"/>
              </p:cNvSpPr>
              <p:nvPr/>
            </p:nvSpPr>
            <p:spPr bwMode="auto">
              <a:xfrm>
                <a:off x="1392" y="1392"/>
                <a:ext cx="1152" cy="110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1" name="Text Box 15"/>
              <p:cNvSpPr txBox="1">
                <a:spLocks noChangeArrowheads="1"/>
              </p:cNvSpPr>
              <p:nvPr/>
            </p:nvSpPr>
            <p:spPr bwMode="auto">
              <a:xfrm>
                <a:off x="1007" y="1441"/>
                <a:ext cx="577" cy="26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1439" tIns="45719" rIns="91439" bIns="45719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GB" sz="2400" b="1"/>
                  <a:t>Pizza</a:t>
                </a:r>
              </a:p>
            </p:txBody>
          </p:sp>
          <p:sp>
            <p:nvSpPr>
              <p:cNvPr id="301072" name="AutoShape 16"/>
              <p:cNvSpPr>
                <a:spLocks noChangeArrowheads="1"/>
              </p:cNvSpPr>
              <p:nvPr/>
            </p:nvSpPr>
            <p:spPr bwMode="auto">
              <a:xfrm>
                <a:off x="1632" y="1776"/>
                <a:ext cx="96" cy="96"/>
              </a:xfrm>
              <a:prstGeom prst="diamond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3" name="AutoShape 17"/>
              <p:cNvSpPr>
                <a:spLocks noChangeArrowheads="1"/>
              </p:cNvSpPr>
              <p:nvPr/>
            </p:nvSpPr>
            <p:spPr bwMode="auto">
              <a:xfrm>
                <a:off x="1680" y="2160"/>
                <a:ext cx="96" cy="96"/>
              </a:xfrm>
              <a:prstGeom prst="diamond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4" name="AutoShape 18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96" cy="96"/>
              </a:xfrm>
              <a:prstGeom prst="diamond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5" name="AutoShape 19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diamond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076" name="AutoShape 20"/>
              <p:cNvSpPr>
                <a:spLocks noChangeArrowheads="1"/>
              </p:cNvSpPr>
              <p:nvPr/>
            </p:nvSpPr>
            <p:spPr bwMode="auto">
              <a:xfrm>
                <a:off x="2208" y="2064"/>
                <a:ext cx="96" cy="96"/>
              </a:xfrm>
              <a:prstGeom prst="diamond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1077" name="Text Box 21"/>
            <p:cNvSpPr txBox="1">
              <a:spLocks noChangeArrowheads="1"/>
            </p:cNvSpPr>
            <p:nvPr/>
          </p:nvSpPr>
          <p:spPr bwMode="auto">
            <a:xfrm>
              <a:off x="4109" y="2189"/>
              <a:ext cx="1290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/>
                <a:t>PizzaTopping</a:t>
              </a:r>
            </a:p>
          </p:txBody>
        </p:sp>
        <p:sp>
          <p:nvSpPr>
            <p:cNvPr id="301078" name="AutoShape 22"/>
            <p:cNvSpPr>
              <a:spLocks noChangeArrowheads="1"/>
            </p:cNvSpPr>
            <p:nvPr/>
          </p:nvSpPr>
          <p:spPr bwMode="auto">
            <a:xfrm>
              <a:off x="3823" y="2476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79" name="AutoShape 23"/>
            <p:cNvSpPr>
              <a:spLocks noChangeArrowheads="1"/>
            </p:cNvSpPr>
            <p:nvPr/>
          </p:nvSpPr>
          <p:spPr bwMode="auto">
            <a:xfrm>
              <a:off x="3775" y="2908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81" name="AutoShape 25"/>
            <p:cNvSpPr>
              <a:spLocks noChangeArrowheads="1"/>
            </p:cNvSpPr>
            <p:nvPr/>
          </p:nvSpPr>
          <p:spPr bwMode="auto">
            <a:xfrm>
              <a:off x="4543" y="300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82" name="Text Box 26"/>
            <p:cNvSpPr txBox="1">
              <a:spLocks noChangeArrowheads="1"/>
            </p:cNvSpPr>
            <p:nvPr/>
          </p:nvSpPr>
          <p:spPr bwMode="auto">
            <a:xfrm>
              <a:off x="4687" y="2957"/>
              <a:ext cx="911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/>
                <a:t>= individual</a:t>
              </a:r>
            </a:p>
          </p:txBody>
        </p:sp>
        <p:sp>
          <p:nvSpPr>
            <p:cNvPr id="301083" name="Text Box 27"/>
            <p:cNvSpPr txBox="1">
              <a:spLocks noChangeArrowheads="1"/>
            </p:cNvSpPr>
            <p:nvPr/>
          </p:nvSpPr>
          <p:spPr bwMode="auto">
            <a:xfrm>
              <a:off x="2350" y="1786"/>
              <a:ext cx="140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hasTopping</a:t>
              </a:r>
              <a:endParaRPr lang="en-US" sz="2400"/>
            </a:p>
          </p:txBody>
        </p:sp>
        <p:sp>
          <p:nvSpPr>
            <p:cNvPr id="301084" name="Text Box 28"/>
            <p:cNvSpPr txBox="1">
              <a:spLocks noChangeArrowheads="1"/>
            </p:cNvSpPr>
            <p:nvPr/>
          </p:nvSpPr>
          <p:spPr bwMode="auto">
            <a:xfrm rot="1143463">
              <a:off x="1183" y="1733"/>
              <a:ext cx="127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hasBase</a:t>
              </a:r>
              <a:endParaRPr lang="en-US" sz="2400"/>
            </a:p>
          </p:txBody>
        </p:sp>
        <p:sp>
          <p:nvSpPr>
            <p:cNvPr id="301085" name="Oval 29"/>
            <p:cNvSpPr>
              <a:spLocks noChangeArrowheads="1"/>
            </p:cNvSpPr>
            <p:nvPr/>
          </p:nvSpPr>
          <p:spPr bwMode="auto">
            <a:xfrm>
              <a:off x="235" y="1357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86" name="AutoShape 30"/>
            <p:cNvSpPr>
              <a:spLocks noChangeArrowheads="1"/>
            </p:cNvSpPr>
            <p:nvPr/>
          </p:nvSpPr>
          <p:spPr bwMode="auto">
            <a:xfrm>
              <a:off x="3949" y="270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88" name="AutoShape 32"/>
            <p:cNvSpPr>
              <a:spLocks noChangeArrowheads="1"/>
            </p:cNvSpPr>
            <p:nvPr/>
          </p:nvSpPr>
          <p:spPr bwMode="auto">
            <a:xfrm>
              <a:off x="1011" y="1845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090" name="Text Box 34"/>
            <p:cNvSpPr txBox="1">
              <a:spLocks noChangeArrowheads="1"/>
            </p:cNvSpPr>
            <p:nvPr/>
          </p:nvSpPr>
          <p:spPr bwMode="auto">
            <a:xfrm>
              <a:off x="156" y="1119"/>
              <a:ext cx="992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1439" tIns="45719" rIns="91439" bIns="45719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 dirty="0" err="1" smtClean="0"/>
                <a:t>PizzaBase</a:t>
              </a:r>
              <a:endParaRPr lang="en-GB" sz="2400" b="1" dirty="0"/>
            </a:p>
          </p:txBody>
        </p:sp>
        <p:sp>
          <p:nvSpPr>
            <p:cNvPr id="301091" name="Text Box 35"/>
            <p:cNvSpPr txBox="1">
              <a:spLocks noChangeArrowheads="1"/>
            </p:cNvSpPr>
            <p:nvPr/>
          </p:nvSpPr>
          <p:spPr bwMode="auto">
            <a:xfrm rot="21245631">
              <a:off x="2496" y="2586"/>
              <a:ext cx="140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hasTopping</a:t>
              </a:r>
              <a:endParaRPr lang="en-US" sz="2400"/>
            </a:p>
          </p:txBody>
        </p:sp>
        <p:sp>
          <p:nvSpPr>
            <p:cNvPr id="301092" name="Text Box 36"/>
            <p:cNvSpPr txBox="1">
              <a:spLocks noChangeArrowheads="1"/>
            </p:cNvSpPr>
            <p:nvPr/>
          </p:nvSpPr>
          <p:spPr bwMode="auto">
            <a:xfrm>
              <a:off x="2005" y="2367"/>
              <a:ext cx="140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hasTopping</a:t>
              </a:r>
              <a:endParaRPr lang="en-US" sz="2400"/>
            </a:p>
          </p:txBody>
        </p:sp>
        <p:sp>
          <p:nvSpPr>
            <p:cNvPr id="301093" name="Text Box 37"/>
            <p:cNvSpPr txBox="1">
              <a:spLocks noChangeArrowheads="1"/>
            </p:cNvSpPr>
            <p:nvPr/>
          </p:nvSpPr>
          <p:spPr bwMode="auto">
            <a:xfrm>
              <a:off x="2522" y="3233"/>
              <a:ext cx="140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  <a:spAutoFit/>
            </a:bodyPr>
            <a:lstStyle/>
            <a:p>
              <a:r>
                <a:rPr lang="en-GB" sz="2400"/>
                <a:t>hasTopping</a:t>
              </a:r>
              <a:endParaRPr lang="en-US" sz="2400"/>
            </a:p>
          </p:txBody>
        </p:sp>
      </p:grpSp>
      <p:sp>
        <p:nvSpPr>
          <p:cNvPr id="301094" name="AutoShape 38"/>
          <p:cNvSpPr>
            <a:spLocks noChangeArrowheads="1"/>
          </p:cNvSpPr>
          <p:nvPr/>
        </p:nvSpPr>
        <p:spPr bwMode="auto">
          <a:xfrm>
            <a:off x="3407834" y="525885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095" name="Text Box 39"/>
          <p:cNvSpPr txBox="1">
            <a:spLocks noChangeArrowheads="1"/>
          </p:cNvSpPr>
          <p:nvPr/>
        </p:nvSpPr>
        <p:spPr bwMode="auto">
          <a:xfrm>
            <a:off x="3252612" y="5114220"/>
            <a:ext cx="582083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X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1066" name="Text Box 10"/>
          <p:cNvSpPr txBox="1">
            <a:spLocks noChangeArrowheads="1"/>
          </p:cNvSpPr>
          <p:nvPr/>
        </p:nvSpPr>
        <p:spPr bwMode="auto">
          <a:xfrm>
            <a:off x="3466043" y="5544609"/>
            <a:ext cx="582083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2"/>
                </a:solidFill>
              </a:rPr>
              <a:t>X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Classes</a:t>
            </a:r>
            <a:br>
              <a:rPr lang="en-US"/>
            </a:br>
            <a:endParaRPr lang="en-US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talk about classes of things without explicitly naming them </a:t>
            </a:r>
          </a:p>
        </p:txBody>
      </p:sp>
      <p:pic>
        <p:nvPicPr>
          <p:cNvPr id="302084" name="Picture 4" descr="RestrictionExampleExistshasToppingMozzarell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543" y="2344210"/>
            <a:ext cx="6365874" cy="40110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167" y="1889126"/>
            <a:ext cx="130175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612" y="1730375"/>
            <a:ext cx="1217083" cy="65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1904" y="1649237"/>
            <a:ext cx="1344083" cy="106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Primitive vs Defined</a:t>
            </a:r>
          </a:p>
        </p:txBody>
      </p:sp>
      <p:pic>
        <p:nvPicPr>
          <p:cNvPr id="30311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0473" y="1730376"/>
            <a:ext cx="899583" cy="11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1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00876" y="2450043"/>
            <a:ext cx="1428750" cy="106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3112" name="Oval 8"/>
          <p:cNvSpPr>
            <a:spLocks noChangeArrowheads="1"/>
          </p:cNvSpPr>
          <p:nvPr/>
        </p:nvSpPr>
        <p:spPr bwMode="auto">
          <a:xfrm>
            <a:off x="6281210" y="1329972"/>
            <a:ext cx="2605263" cy="240065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3113" name="Text Box 9"/>
          <p:cNvSpPr txBox="1">
            <a:spLocks noChangeArrowheads="1"/>
          </p:cNvSpPr>
          <p:nvPr/>
        </p:nvSpPr>
        <p:spPr bwMode="auto">
          <a:xfrm>
            <a:off x="6441723" y="3649487"/>
            <a:ext cx="2291292" cy="57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3100" dirty="0">
                <a:latin typeface="Arial" charset="0"/>
              </a:rPr>
              <a:t>Blue Things</a:t>
            </a:r>
          </a:p>
        </p:txBody>
      </p:sp>
      <p:sp>
        <p:nvSpPr>
          <p:cNvPr id="303114" name="Oval 10"/>
          <p:cNvSpPr>
            <a:spLocks noChangeArrowheads="1"/>
          </p:cNvSpPr>
          <p:nvPr/>
        </p:nvSpPr>
        <p:spPr bwMode="auto">
          <a:xfrm>
            <a:off x="679099" y="1409348"/>
            <a:ext cx="2605263" cy="240065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1241778" y="3730626"/>
            <a:ext cx="1434042" cy="57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3100" dirty="0">
                <a:latin typeface="Arial" charset="0"/>
              </a:rPr>
              <a:t>Sharks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5401028" y="4210403"/>
            <a:ext cx="4438644" cy="57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3100" dirty="0">
                <a:latin typeface="Arial" charset="0"/>
              </a:rPr>
              <a:t>“Smart Class” </a:t>
            </a:r>
            <a:r>
              <a:rPr lang="en-GB" sz="1800" dirty="0">
                <a:latin typeface="Arial" charset="0"/>
              </a:rPr>
              <a:t>Acts like a query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359833" y="5009445"/>
            <a:ext cx="3600098" cy="11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2200" dirty="0">
                <a:latin typeface="Arial" charset="0"/>
              </a:rPr>
              <a:t>Describe the necessary features of the members</a:t>
            </a:r>
          </a:p>
          <a:p>
            <a:pPr>
              <a:spcBef>
                <a:spcPct val="0"/>
              </a:spcBef>
            </a:pPr>
            <a:r>
              <a:rPr lang="en-GB" sz="2200" b="1" dirty="0" err="1">
                <a:latin typeface="Arial" charset="0"/>
              </a:rPr>
              <a:t>Eg</a:t>
            </a:r>
            <a:r>
              <a:rPr lang="en-GB" sz="2200" b="1" dirty="0">
                <a:latin typeface="Arial" charset="0"/>
              </a:rPr>
              <a:t> live underwater</a:t>
            </a:r>
          </a:p>
        </p:txBody>
      </p:sp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5319889" y="4850695"/>
            <a:ext cx="4559653" cy="1795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2200" dirty="0">
                <a:latin typeface="Arial" charset="0"/>
              </a:rPr>
              <a:t>Like primitive, but also:</a:t>
            </a:r>
          </a:p>
          <a:p>
            <a:pPr>
              <a:spcBef>
                <a:spcPct val="0"/>
              </a:spcBef>
            </a:pPr>
            <a:r>
              <a:rPr lang="en-GB" sz="2200" dirty="0">
                <a:latin typeface="Arial" charset="0"/>
              </a:rPr>
              <a:t>define necessary</a:t>
            </a:r>
            <a:r>
              <a:rPr lang="en-GB" sz="1800" dirty="0">
                <a:latin typeface="Arial" charset="0"/>
              </a:rPr>
              <a:t> </a:t>
            </a:r>
            <a:r>
              <a:rPr lang="en-GB" sz="2200" dirty="0">
                <a:latin typeface="Arial" charset="0"/>
              </a:rPr>
              <a:t>conditions that are also sufficient to recognise a member</a:t>
            </a:r>
          </a:p>
          <a:p>
            <a:pPr>
              <a:spcBef>
                <a:spcPct val="0"/>
              </a:spcBef>
            </a:pPr>
            <a:r>
              <a:rPr lang="en-GB" sz="2200" b="1" dirty="0" err="1">
                <a:latin typeface="Arial" charset="0"/>
              </a:rPr>
              <a:t>Eg</a:t>
            </a:r>
            <a:r>
              <a:rPr lang="en-GB" sz="2200" b="1" dirty="0">
                <a:latin typeface="Arial" charset="0"/>
              </a:rPr>
              <a:t> have colour Blue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603251" y="4289778"/>
            <a:ext cx="2839861" cy="57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3100" dirty="0">
                <a:latin typeface="Arial" charset="0"/>
              </a:rPr>
              <a:t>“Natural Kinds”</a:t>
            </a:r>
          </a:p>
        </p:txBody>
      </p:sp>
      <p:sp>
        <p:nvSpPr>
          <p:cNvPr id="303120" name="Text Box 16"/>
          <p:cNvSpPr txBox="1">
            <a:spLocks noChangeArrowheads="1"/>
          </p:cNvSpPr>
          <p:nvPr/>
        </p:nvSpPr>
        <p:spPr bwMode="auto">
          <a:xfrm>
            <a:off x="5559778" y="6611056"/>
            <a:ext cx="4240389" cy="77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2200" b="1" dirty="0">
                <a:latin typeface="Arial" charset="0"/>
              </a:rPr>
              <a:t>“All</a:t>
            </a:r>
            <a:r>
              <a:rPr lang="en-GB" sz="2200" dirty="0">
                <a:latin typeface="Arial" charset="0"/>
              </a:rPr>
              <a:t> things that have colour blue are members of this class”</a:t>
            </a:r>
            <a:endParaRPr lang="en-GB" sz="2200" b="1" dirty="0">
              <a:latin typeface="Arial" charset="0"/>
            </a:endParaRPr>
          </a:p>
        </p:txBody>
      </p:sp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0" y="6210654"/>
            <a:ext cx="4482042" cy="111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GB" sz="2200" dirty="0">
                <a:latin typeface="Arial" charset="0"/>
              </a:rPr>
              <a:t>“All sharks live underwater, but not everything that lives underwater is a shark”</a:t>
            </a:r>
            <a:endParaRPr lang="en-GB" sz="2200" b="1" dirty="0">
              <a:latin typeface="Arial" charset="0"/>
            </a:endParaRPr>
          </a:p>
        </p:txBody>
      </p:sp>
      <p:pic>
        <p:nvPicPr>
          <p:cNvPr id="303122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9167" y="2769306"/>
            <a:ext cx="1107722" cy="82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3123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18987" y="2529417"/>
            <a:ext cx="809624" cy="87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2" grpId="0" animBg="1"/>
      <p:bldP spid="303113" grpId="0"/>
      <p:bldP spid="303114" grpId="0" animBg="1"/>
      <p:bldP spid="303115" grpId="0"/>
      <p:bldP spid="303116" grpId="0"/>
      <p:bldP spid="303117" grpId="0"/>
      <p:bldP spid="303118" grpId="0"/>
      <p:bldP spid="303119" grpId="0"/>
      <p:bldP spid="303120" grpId="0"/>
      <p:bldP spid="3031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CheesyPizza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1" y="1169459"/>
            <a:ext cx="8417278" cy="5600347"/>
          </a:xfrm>
        </p:spPr>
        <p:txBody>
          <a:bodyPr/>
          <a:lstStyle/>
          <a:p>
            <a:r>
              <a:rPr lang="en-GB"/>
              <a:t>A CheesyPizza is any pizza that has some cheese on it</a:t>
            </a:r>
            <a:br>
              <a:rPr lang="en-GB"/>
            </a:br>
            <a:endParaRPr lang="en-GB"/>
          </a:p>
          <a:p>
            <a:r>
              <a:rPr lang="en-GB"/>
              <a:t>We would expect then, that some pizzas might be named pizzas and cheesy pizzas (among other things later on)</a:t>
            </a:r>
            <a:br>
              <a:rPr lang="en-GB"/>
            </a:br>
            <a:endParaRPr lang="en-GB"/>
          </a:p>
          <a:p>
            <a:r>
              <a:rPr lang="en-GB"/>
              <a:t>We can use the reasoner to help us produce this polyhierarchy without having to </a:t>
            </a:r>
            <a:r>
              <a:rPr lang="en-GB">
                <a:solidFill>
                  <a:schemeClr val="hlink"/>
                </a:solidFill>
              </a:rPr>
              <a:t>assert </a:t>
            </a:r>
            <a:r>
              <a:rPr lang="en-GB"/>
              <a:t>multiple parents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Reasoner Classification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2"/>
            <a:ext cx="8824737" cy="2053167"/>
          </a:xfrm>
        </p:spPr>
        <p:txBody>
          <a:bodyPr/>
          <a:lstStyle/>
          <a:p>
            <a:r>
              <a:rPr lang="en-GB" sz="2200" dirty="0"/>
              <a:t>The </a:t>
            </a:r>
            <a:r>
              <a:rPr lang="en-GB" sz="2200" dirty="0" err="1"/>
              <a:t>reasoner</a:t>
            </a:r>
            <a:r>
              <a:rPr lang="en-GB" sz="2200" dirty="0"/>
              <a:t> has been able to infer that anything that is a </a:t>
            </a:r>
            <a:r>
              <a:rPr lang="en-GB" sz="2200" b="1" dirty="0"/>
              <a:t>Pizza</a:t>
            </a:r>
            <a:r>
              <a:rPr lang="en-GB" sz="2200" dirty="0"/>
              <a:t> that has at least one topping from </a:t>
            </a:r>
            <a:r>
              <a:rPr lang="en-GB" sz="2200" b="1" dirty="0" err="1"/>
              <a:t>CheeseTopping</a:t>
            </a:r>
            <a:r>
              <a:rPr lang="en-GB" sz="2200" dirty="0"/>
              <a:t> is a </a:t>
            </a:r>
            <a:r>
              <a:rPr lang="en-GB" sz="2200" b="1" dirty="0" err="1"/>
              <a:t>CheesyPizza</a:t>
            </a:r>
            <a:endParaRPr lang="en-GB" sz="2200" b="1" dirty="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844904" y="2525890"/>
            <a:ext cx="8327319" cy="294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The inferred hierarchy is updated to reflect this and moved classes are highlighted in blue</a:t>
            </a:r>
            <a:endParaRPr lang="en-GB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dirty="0"/>
              <a:t>Why?  Defined Classes</a:t>
            </a:r>
            <a:endParaRPr lang="en-GB" sz="3100" dirty="0">
              <a:solidFill>
                <a:schemeClr val="hlink"/>
              </a:solidFill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206500"/>
            <a:ext cx="8824737" cy="936626"/>
          </a:xfrm>
        </p:spPr>
        <p:txBody>
          <a:bodyPr/>
          <a:lstStyle/>
          <a:p>
            <a:pPr>
              <a:buFontTx/>
              <a:buChar char="►"/>
            </a:pPr>
            <a:r>
              <a:rPr lang="en-GB" sz="2200" dirty="0"/>
              <a:t>Each set of </a:t>
            </a:r>
            <a:r>
              <a:rPr lang="en-GB" sz="2200" b="1" dirty="0"/>
              <a:t>Necessary &amp; Sufficient</a:t>
            </a:r>
            <a:r>
              <a:rPr lang="en-GB" sz="2200" dirty="0"/>
              <a:t> conditions is an Equivalent Class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27542" y="5342820"/>
            <a:ext cx="9586736" cy="181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Tx/>
              <a:buChar char="►"/>
            </a:pPr>
            <a:r>
              <a:rPr lang="en-GB" sz="2400" b="1" dirty="0" err="1"/>
              <a:t>CheesyPizza</a:t>
            </a:r>
            <a:r>
              <a:rPr lang="en-GB" sz="2400" dirty="0"/>
              <a:t> is </a:t>
            </a:r>
            <a:r>
              <a:rPr lang="en-GB" sz="2400" dirty="0">
                <a:solidFill>
                  <a:schemeClr val="hlink"/>
                </a:solidFill>
              </a:rPr>
              <a:t>equivalent to</a:t>
            </a:r>
            <a:r>
              <a:rPr lang="en-GB" sz="2400" dirty="0"/>
              <a:t> the intersection of </a:t>
            </a:r>
            <a:r>
              <a:rPr lang="en-GB" sz="2400" b="1" dirty="0"/>
              <a:t>Pizza</a:t>
            </a:r>
            <a:r>
              <a:rPr lang="en-GB" sz="2400" dirty="0"/>
              <a:t> and</a:t>
            </a:r>
            <a:r>
              <a:rPr lang="en-GB" sz="2400" b="1" dirty="0">
                <a:sym typeface="Symbol" charset="2"/>
              </a:rPr>
              <a:t> </a:t>
            </a:r>
            <a:r>
              <a:rPr lang="en-GB" sz="2400" b="1" dirty="0" err="1">
                <a:sym typeface="Symbol" charset="2"/>
              </a:rPr>
              <a:t>hasTopping</a:t>
            </a:r>
            <a:r>
              <a:rPr lang="en-GB" sz="2400" b="1" dirty="0">
                <a:sym typeface="Symbol" charset="2"/>
              </a:rPr>
              <a:t> some  </a:t>
            </a:r>
            <a:r>
              <a:rPr lang="en-GB" sz="2400" b="1" dirty="0" err="1">
                <a:sym typeface="Symbol" charset="2"/>
              </a:rPr>
              <a:t>CheeseTopping</a:t>
            </a:r>
            <a:endParaRPr lang="en-GB" sz="2400" b="1" dirty="0"/>
          </a:p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Tx/>
              <a:buChar char="►"/>
            </a:pPr>
            <a:r>
              <a:rPr lang="en-GB" sz="2400" dirty="0"/>
              <a:t>Classes, </a:t>
            </a:r>
            <a:r>
              <a:rPr lang="en-GB" sz="2400" dirty="0">
                <a:solidFill>
                  <a:schemeClr val="hlink"/>
                </a:solidFill>
              </a:rPr>
              <a:t>all</a:t>
            </a:r>
            <a:r>
              <a:rPr lang="en-GB" sz="2400" dirty="0"/>
              <a:t> of whose individuals fit this definition are found to be subclasses of </a:t>
            </a:r>
            <a:r>
              <a:rPr lang="en-GB" sz="2400" b="1" dirty="0" err="1"/>
              <a:t>CheesyPizza</a:t>
            </a:r>
            <a:r>
              <a:rPr lang="en-GB" sz="2400" dirty="0"/>
              <a:t>, or are </a:t>
            </a:r>
            <a:r>
              <a:rPr lang="en-GB" sz="2400" dirty="0">
                <a:solidFill>
                  <a:schemeClr val="hlink"/>
                </a:solidFill>
              </a:rPr>
              <a:t>subsumed</a:t>
            </a:r>
            <a:r>
              <a:rPr lang="en-GB" sz="2400" dirty="0"/>
              <a:t> by </a:t>
            </a:r>
            <a:r>
              <a:rPr lang="en-GB" sz="2400" b="1" dirty="0" err="1"/>
              <a:t>CheesyPizza</a:t>
            </a:r>
            <a:endParaRPr lang="en-GB" sz="2400" b="1" dirty="0"/>
          </a:p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endParaRPr lang="en-GB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36751" y="2529417"/>
            <a:ext cx="3453694" cy="2427111"/>
            <a:chOff x="1450" y="1584"/>
            <a:chExt cx="1478" cy="1104"/>
          </a:xfrm>
        </p:grpSpPr>
        <p:sp>
          <p:nvSpPr>
            <p:cNvPr id="245766" name="Oval 6"/>
            <p:cNvSpPr>
              <a:spLocks noChangeArrowheads="1"/>
            </p:cNvSpPr>
            <p:nvPr/>
          </p:nvSpPr>
          <p:spPr bwMode="auto">
            <a:xfrm>
              <a:off x="1776" y="1584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67" name="Text Box 7"/>
            <p:cNvSpPr txBox="1">
              <a:spLocks noChangeArrowheads="1"/>
            </p:cNvSpPr>
            <p:nvPr/>
          </p:nvSpPr>
          <p:spPr bwMode="auto">
            <a:xfrm>
              <a:off x="1450" y="1632"/>
              <a:ext cx="518" cy="26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b="1">
                  <a:solidFill>
                    <a:schemeClr val="bg1"/>
                  </a:solidFill>
                  <a:latin typeface="Arial" charset="0"/>
                </a:rPr>
                <a:t>Pizza</a:t>
              </a:r>
            </a:p>
          </p:txBody>
        </p:sp>
      </p:grpSp>
      <p:sp>
        <p:nvSpPr>
          <p:cNvPr id="245768" name="AutoShape 8"/>
          <p:cNvSpPr>
            <a:spLocks noChangeArrowheads="1"/>
          </p:cNvSpPr>
          <p:nvPr/>
        </p:nvSpPr>
        <p:spPr bwMode="auto">
          <a:xfrm>
            <a:off x="4840111" y="340959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69" name="AutoShape 9"/>
          <p:cNvSpPr>
            <a:spLocks noChangeArrowheads="1"/>
          </p:cNvSpPr>
          <p:nvPr/>
        </p:nvSpPr>
        <p:spPr bwMode="auto">
          <a:xfrm>
            <a:off x="3559528" y="2848681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0" name="AutoShape 10"/>
          <p:cNvSpPr>
            <a:spLocks noChangeArrowheads="1"/>
          </p:cNvSpPr>
          <p:nvPr/>
        </p:nvSpPr>
        <p:spPr bwMode="auto">
          <a:xfrm>
            <a:off x="3319639" y="3808237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1" name="Oval 11"/>
          <p:cNvSpPr>
            <a:spLocks noChangeArrowheads="1"/>
          </p:cNvSpPr>
          <p:nvPr/>
        </p:nvSpPr>
        <p:spPr bwMode="auto">
          <a:xfrm>
            <a:off x="4679598" y="2529417"/>
            <a:ext cx="2640541" cy="242711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2" name="AutoShape 12"/>
          <p:cNvSpPr>
            <a:spLocks noChangeArrowheads="1"/>
          </p:cNvSpPr>
          <p:nvPr/>
        </p:nvSpPr>
        <p:spPr bwMode="auto">
          <a:xfrm>
            <a:off x="5018265" y="377119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3" name="AutoShape 13"/>
          <p:cNvSpPr>
            <a:spLocks noChangeArrowheads="1"/>
          </p:cNvSpPr>
          <p:nvPr/>
        </p:nvSpPr>
        <p:spPr bwMode="auto">
          <a:xfrm>
            <a:off x="6200070" y="300919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4" name="AutoShape 14"/>
          <p:cNvSpPr>
            <a:spLocks noChangeArrowheads="1"/>
          </p:cNvSpPr>
          <p:nvPr/>
        </p:nvSpPr>
        <p:spPr bwMode="auto">
          <a:xfrm>
            <a:off x="5864931" y="427919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5" name="AutoShape 15"/>
          <p:cNvSpPr>
            <a:spLocks noChangeArrowheads="1"/>
          </p:cNvSpPr>
          <p:nvPr/>
        </p:nvSpPr>
        <p:spPr bwMode="auto">
          <a:xfrm>
            <a:off x="5526265" y="351719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6" name="AutoShape 16"/>
          <p:cNvSpPr>
            <a:spLocks noChangeArrowheads="1"/>
          </p:cNvSpPr>
          <p:nvPr/>
        </p:nvSpPr>
        <p:spPr bwMode="auto">
          <a:xfrm>
            <a:off x="4280959" y="4529667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7" name="AutoShape 17"/>
          <p:cNvSpPr>
            <a:spLocks noChangeArrowheads="1"/>
          </p:cNvSpPr>
          <p:nvPr/>
        </p:nvSpPr>
        <p:spPr bwMode="auto">
          <a:xfrm>
            <a:off x="6840361" y="3649487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78" name="Text Box 18"/>
          <p:cNvSpPr txBox="1">
            <a:spLocks noChangeArrowheads="1"/>
          </p:cNvSpPr>
          <p:nvPr/>
        </p:nvSpPr>
        <p:spPr bwMode="auto">
          <a:xfrm>
            <a:off x="6492876" y="2308931"/>
            <a:ext cx="3079750" cy="84125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>
                <a:sym typeface="Symbol" charset="2"/>
              </a:rPr>
              <a:t>hasTopping some CheeseTopping</a:t>
            </a:r>
          </a:p>
        </p:txBody>
      </p:sp>
      <p:sp>
        <p:nvSpPr>
          <p:cNvPr id="245779" name="Oval 19"/>
          <p:cNvSpPr>
            <a:spLocks noChangeArrowheads="1"/>
          </p:cNvSpPr>
          <p:nvPr/>
        </p:nvSpPr>
        <p:spPr bwMode="auto">
          <a:xfrm>
            <a:off x="4679598" y="2850445"/>
            <a:ext cx="719667" cy="1760361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0" name="Text Box 20"/>
          <p:cNvSpPr txBox="1">
            <a:spLocks noChangeArrowheads="1"/>
          </p:cNvSpPr>
          <p:nvPr/>
        </p:nvSpPr>
        <p:spPr bwMode="auto">
          <a:xfrm>
            <a:off x="7399514" y="4210403"/>
            <a:ext cx="2180167" cy="47192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 err="1">
                <a:sym typeface="Symbol" charset="2"/>
              </a:rPr>
              <a:t>CheesyPizza</a:t>
            </a:r>
            <a:endParaRPr lang="en-GB" sz="2400" b="1" dirty="0">
              <a:sym typeface="Symbol" charset="2"/>
            </a:endParaRPr>
          </a:p>
        </p:txBody>
      </p:sp>
      <p:sp>
        <p:nvSpPr>
          <p:cNvPr id="245781" name="Line 21"/>
          <p:cNvSpPr>
            <a:spLocks noChangeShapeType="1"/>
          </p:cNvSpPr>
          <p:nvPr/>
        </p:nvSpPr>
        <p:spPr bwMode="auto">
          <a:xfrm flipH="1" flipV="1">
            <a:off x="5399265" y="4129265"/>
            <a:ext cx="2160763" cy="3210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782" name="Text Box 22"/>
          <p:cNvSpPr txBox="1">
            <a:spLocks noChangeArrowheads="1"/>
          </p:cNvSpPr>
          <p:nvPr/>
        </p:nvSpPr>
        <p:spPr bwMode="auto">
          <a:xfrm>
            <a:off x="1822098" y="2072570"/>
            <a:ext cx="2180167" cy="5950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charset="2"/>
              </a:rPr>
              <a:t>Pizza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79" grpId="0" animBg="1"/>
      <p:bldP spid="245780" grpId="0"/>
      <p:bldP spid="245781" grpId="0" animBg="1"/>
      <p:bldP spid="24578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Defined Classes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2"/>
            <a:ext cx="8824737" cy="5446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200" dirty="0"/>
              <a:t>We’ve created a Defined Class, </a:t>
            </a:r>
            <a:r>
              <a:rPr lang="en-GB" sz="2200" b="1" dirty="0" err="1"/>
              <a:t>CheesyPizza</a:t>
            </a:r>
            <a:r>
              <a:rPr lang="en-GB" sz="2200" b="1" dirty="0"/>
              <a:t/>
            </a:r>
            <a:br>
              <a:rPr lang="en-GB" sz="2200" b="1" dirty="0"/>
            </a:br>
            <a:endParaRPr lang="en-GB" sz="22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It has a definition. That is </a:t>
            </a:r>
            <a:r>
              <a:rPr lang="en-GB" sz="1800" i="1" dirty="0">
                <a:solidFill>
                  <a:schemeClr val="hlink"/>
                </a:solidFill>
              </a:rPr>
              <a:t>at least one</a:t>
            </a:r>
            <a:r>
              <a:rPr lang="en-GB" sz="1800" dirty="0"/>
              <a:t> Necessary and Sufficient condition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Classes, </a:t>
            </a:r>
            <a:r>
              <a:rPr lang="en-GB" sz="1800" dirty="0">
                <a:solidFill>
                  <a:schemeClr val="hlink"/>
                </a:solidFill>
              </a:rPr>
              <a:t>all of whose individuals</a:t>
            </a:r>
            <a:r>
              <a:rPr lang="en-GB" sz="1800" dirty="0"/>
              <a:t> satisfy this definition, can be inferred to be subclasses</a:t>
            </a:r>
          </a:p>
          <a:p>
            <a:pPr lvl="1">
              <a:lnSpc>
                <a:spcPct val="90000"/>
              </a:lnSpc>
            </a:pPr>
            <a:r>
              <a:rPr lang="en-GB" sz="1800" dirty="0"/>
              <a:t>Therefore, we can use it </a:t>
            </a:r>
            <a:r>
              <a:rPr lang="en-GB" sz="1800" dirty="0">
                <a:solidFill>
                  <a:schemeClr val="hlink"/>
                </a:solidFill>
              </a:rPr>
              <a:t>like a query</a:t>
            </a:r>
            <a:r>
              <a:rPr lang="en-GB" sz="1800" dirty="0"/>
              <a:t> to “collect” subclasses that satisfy its conditions</a:t>
            </a:r>
          </a:p>
          <a:p>
            <a:pPr lvl="1">
              <a:lnSpc>
                <a:spcPct val="90000"/>
              </a:lnSpc>
            </a:pPr>
            <a:r>
              <a:rPr lang="en-GB" sz="1800" dirty="0" err="1"/>
              <a:t>Reasoners</a:t>
            </a:r>
            <a:r>
              <a:rPr lang="en-GB" sz="1800" dirty="0"/>
              <a:t> can be used to organise the complexity of our hierarchy</a:t>
            </a:r>
          </a:p>
          <a:p>
            <a:pPr lvl="1">
              <a:lnSpc>
                <a:spcPct val="90000"/>
              </a:lnSpc>
            </a:pPr>
            <a:endParaRPr lang="en-GB" sz="1800" dirty="0"/>
          </a:p>
          <a:p>
            <a:pPr>
              <a:lnSpc>
                <a:spcPct val="90000"/>
              </a:lnSpc>
            </a:pPr>
            <a:r>
              <a:rPr lang="en-GB" sz="2200" dirty="0"/>
              <a:t>It’s marked with an equivalence symbol in the interface</a:t>
            </a:r>
          </a:p>
          <a:p>
            <a:pPr>
              <a:lnSpc>
                <a:spcPct val="90000"/>
              </a:lnSpc>
            </a:pPr>
            <a:r>
              <a:rPr lang="en-GB" sz="2200" dirty="0"/>
              <a:t>Defined classes are rarely disjoint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000125" y="762000"/>
            <a:ext cx="8636000" cy="1633538"/>
          </a:xfrm>
          <a:ln/>
        </p:spPr>
        <p:txBody>
          <a:bodyPr rIns="50798"/>
          <a:lstStyle/>
          <a:p>
            <a:pPr algn="ctr">
              <a:tabLst>
                <a:tab pos="952500" algn="l"/>
              </a:tabLst>
            </a:pPr>
            <a:r>
              <a:rPr lang="en-US" sz="3200" dirty="0" smtClean="0"/>
              <a:t>Why Pizzas? </a:t>
            </a:r>
            <a:endParaRPr lang="en-US" sz="3200" b="0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9788" y="1676399"/>
            <a:ext cx="8824912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Pizzas have been used in Manchester tutorials for years.</a:t>
            </a:r>
          </a:p>
          <a:p>
            <a:pPr marL="380996" marR="0" lvl="0" indent="-380996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+mn-ea"/>
                <a:cs typeface="Gill Sans"/>
              </a:rPr>
              <a:t>Pizzas were selected as a domain for several reasons:</a:t>
            </a:r>
          </a:p>
          <a:p>
            <a:pPr marL="825492" marR="0" lvl="1" indent="-3174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They are fun</a:t>
            </a:r>
          </a:p>
          <a:p>
            <a:pPr marL="825492" marR="0" lvl="1" indent="-3174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They are internationally known</a:t>
            </a:r>
          </a:p>
          <a:p>
            <a:pPr marL="825492" marR="0" lvl="1" indent="-3174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They are highly compositional</a:t>
            </a:r>
          </a:p>
          <a:p>
            <a:pPr marL="825492" marR="0" lvl="1" indent="-3174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They have a natural limit to their scope</a:t>
            </a:r>
          </a:p>
          <a:p>
            <a:pPr marL="825492" marR="0" lvl="1" indent="-3174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They are fairly neutral</a:t>
            </a:r>
          </a:p>
          <a:p>
            <a:pPr marL="1269987" marR="0" lvl="2" indent="-2539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Although arguments still break out over representation</a:t>
            </a:r>
          </a:p>
          <a:p>
            <a:pPr marL="1269987" marR="0" lvl="2" indent="-2539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Even pizzas can do this - its an inevitable part of knowledge modelling</a:t>
            </a:r>
          </a:p>
          <a:p>
            <a:pPr marL="1269987" marR="0" lvl="2" indent="-253997" algn="l" defTabSz="1016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charset="0"/>
              <a:buChar char="►"/>
              <a:tabLst/>
              <a:defRPr/>
            </a:pPr>
            <a:r>
              <a:rPr kumimoji="0" lang="en-GB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charset="-128"/>
                <a:cs typeface="Gill Sans"/>
              </a:rPr>
              <a:t>ARGUING IS NOT BAD!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charset="-128"/>
              <a:cs typeface="Gill San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Define a Vegetarian Pizza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2"/>
            <a:ext cx="8824737" cy="3575402"/>
          </a:xfrm>
        </p:spPr>
        <p:txBody>
          <a:bodyPr/>
          <a:lstStyle/>
          <a:p>
            <a:r>
              <a:rPr lang="en-GB"/>
              <a:t>Not as easy as it looks…</a:t>
            </a:r>
          </a:p>
          <a:p>
            <a:r>
              <a:rPr lang="en-GB"/>
              <a:t>Define in words?</a:t>
            </a:r>
          </a:p>
          <a:p>
            <a:pPr lvl="1"/>
            <a:r>
              <a:rPr lang="en-GB"/>
              <a:t>“a pizza with only vegetarian toppings”?</a:t>
            </a:r>
          </a:p>
          <a:p>
            <a:pPr lvl="1"/>
            <a:r>
              <a:rPr lang="en-GB"/>
              <a:t>“a pizza with no meat (or fish) toppings”?</a:t>
            </a:r>
          </a:p>
          <a:p>
            <a:pPr lvl="1"/>
            <a:r>
              <a:rPr lang="en-GB"/>
              <a:t>“a pizza that is not a MeatyPizza”?</a:t>
            </a:r>
          </a:p>
          <a:p>
            <a:r>
              <a:rPr lang="en-GB"/>
              <a:t>More than one way to model this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346200" y="5105400"/>
            <a:ext cx="7921626" cy="57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 sz="3100" dirty="0">
                <a:solidFill>
                  <a:schemeClr val="hlink"/>
                </a:solidFill>
                <a:latin typeface="Tw Cen MT" charset="-18"/>
              </a:rPr>
              <a:t>Let’s model a Vegetarian Pizza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50798"/>
          <a:lstStyle/>
          <a:p>
            <a:pPr defTabSz="1128878">
              <a:tabLst>
                <a:tab pos="1058323" algn="l"/>
              </a:tabLst>
            </a:pPr>
            <a:r>
              <a:rPr lang="en-US" dirty="0"/>
              <a:t>Intersection Classes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2"/>
            <a:ext cx="8824737" cy="1035402"/>
          </a:xfrm>
          <a:ln/>
        </p:spPr>
        <p:txBody>
          <a:bodyPr rIns="50798"/>
          <a:lstStyle/>
          <a:p>
            <a:pPr marL="617355" indent="-335136" defTabSz="1128878">
              <a:spcBef>
                <a:spcPct val="0"/>
              </a:spcBef>
              <a:tabLst>
                <a:tab pos="1181794" algn="l"/>
              </a:tabLst>
            </a:pPr>
            <a:r>
              <a:rPr lang="en-US" dirty="0"/>
              <a:t>Intersection Classes are formed by combining two or more classes with the intersection (AND) operator.</a:t>
            </a:r>
          </a:p>
        </p:txBody>
      </p:sp>
      <p:sp>
        <p:nvSpPr>
          <p:cNvPr id="264204" name="Oval 12"/>
          <p:cNvSpPr>
            <a:spLocks noChangeArrowheads="1"/>
          </p:cNvSpPr>
          <p:nvPr/>
        </p:nvSpPr>
        <p:spPr bwMode="auto">
          <a:xfrm>
            <a:off x="3949699" y="2852209"/>
            <a:ext cx="2696986" cy="242711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05" name="Oval 13"/>
          <p:cNvSpPr>
            <a:spLocks noChangeArrowheads="1"/>
          </p:cNvSpPr>
          <p:nvPr/>
        </p:nvSpPr>
        <p:spPr bwMode="auto">
          <a:xfrm>
            <a:off x="2266949" y="2801056"/>
            <a:ext cx="2696986" cy="242711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06" name="AutoShape 14"/>
          <p:cNvSpPr>
            <a:spLocks noChangeArrowheads="1"/>
          </p:cNvSpPr>
          <p:nvPr/>
        </p:nvSpPr>
        <p:spPr bwMode="auto">
          <a:xfrm>
            <a:off x="5484282" y="331434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07" name="AutoShape 15"/>
          <p:cNvSpPr>
            <a:spLocks noChangeArrowheads="1"/>
          </p:cNvSpPr>
          <p:nvPr/>
        </p:nvSpPr>
        <p:spPr bwMode="auto">
          <a:xfrm>
            <a:off x="5577768" y="404459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08" name="AutoShape 16"/>
          <p:cNvSpPr>
            <a:spLocks noChangeArrowheads="1"/>
          </p:cNvSpPr>
          <p:nvPr/>
        </p:nvSpPr>
        <p:spPr bwMode="auto">
          <a:xfrm>
            <a:off x="4276018" y="341312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09" name="AutoShape 17"/>
          <p:cNvSpPr>
            <a:spLocks noChangeArrowheads="1"/>
          </p:cNvSpPr>
          <p:nvPr/>
        </p:nvSpPr>
        <p:spPr bwMode="auto">
          <a:xfrm>
            <a:off x="4242505" y="412397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0" name="AutoShape 18"/>
          <p:cNvSpPr>
            <a:spLocks noChangeArrowheads="1"/>
          </p:cNvSpPr>
          <p:nvPr/>
        </p:nvSpPr>
        <p:spPr bwMode="auto">
          <a:xfrm>
            <a:off x="4665838" y="400226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1" name="AutoShape 19"/>
          <p:cNvSpPr>
            <a:spLocks noChangeArrowheads="1"/>
          </p:cNvSpPr>
          <p:nvPr/>
        </p:nvSpPr>
        <p:spPr bwMode="auto">
          <a:xfrm>
            <a:off x="2815518" y="433034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2" name="AutoShape 20"/>
          <p:cNvSpPr>
            <a:spLocks noChangeArrowheads="1"/>
          </p:cNvSpPr>
          <p:nvPr/>
        </p:nvSpPr>
        <p:spPr bwMode="auto">
          <a:xfrm>
            <a:off x="3201810" y="344487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3" name="AutoShape 21"/>
          <p:cNvSpPr>
            <a:spLocks noChangeArrowheads="1"/>
          </p:cNvSpPr>
          <p:nvPr/>
        </p:nvSpPr>
        <p:spPr bwMode="auto">
          <a:xfrm>
            <a:off x="5165018" y="4773084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4" name="AutoShape 22"/>
          <p:cNvSpPr>
            <a:spLocks noChangeArrowheads="1"/>
          </p:cNvSpPr>
          <p:nvPr/>
        </p:nvSpPr>
        <p:spPr bwMode="auto">
          <a:xfrm>
            <a:off x="3542240" y="438502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5" name="AutoShape 23"/>
          <p:cNvSpPr>
            <a:spLocks noChangeArrowheads="1"/>
          </p:cNvSpPr>
          <p:nvPr/>
        </p:nvSpPr>
        <p:spPr bwMode="auto">
          <a:xfrm>
            <a:off x="6048727" y="407987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6" name="AutoShape 24"/>
          <p:cNvSpPr>
            <a:spLocks noChangeArrowheads="1"/>
          </p:cNvSpPr>
          <p:nvPr/>
        </p:nvSpPr>
        <p:spPr bwMode="auto">
          <a:xfrm>
            <a:off x="2679699" y="366712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7" name="Oval 25"/>
          <p:cNvSpPr>
            <a:spLocks noChangeArrowheads="1"/>
          </p:cNvSpPr>
          <p:nvPr/>
        </p:nvSpPr>
        <p:spPr bwMode="auto">
          <a:xfrm>
            <a:off x="3977921" y="3102681"/>
            <a:ext cx="943680" cy="1867958"/>
          </a:xfrm>
          <a:prstGeom prst="ellipse">
            <a:avLst/>
          </a:prstGeom>
          <a:solidFill>
            <a:srgbClr val="333399">
              <a:alpha val="2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573036" y="5461001"/>
            <a:ext cx="2612320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/>
              <a:t>Human</a:t>
            </a:r>
            <a:endParaRPr lang="en-US"/>
          </a:p>
        </p:txBody>
      </p: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5855758" y="5443362"/>
            <a:ext cx="2196042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/>
              <a:t>Male</a:t>
            </a:r>
            <a:endParaRPr lang="en-US"/>
          </a:p>
        </p:txBody>
      </p:sp>
      <p:sp>
        <p:nvSpPr>
          <p:cNvPr id="264220" name="Text Box 28"/>
          <p:cNvSpPr txBox="1">
            <a:spLocks noChangeArrowheads="1"/>
          </p:cNvSpPr>
          <p:nvPr/>
        </p:nvSpPr>
        <p:spPr bwMode="auto">
          <a:xfrm>
            <a:off x="2852560" y="6058959"/>
            <a:ext cx="4153958" cy="10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r>
              <a:rPr lang="en-GB"/>
              <a:t>Intersection of Human and Male</a:t>
            </a:r>
            <a:endParaRPr lang="en-US"/>
          </a:p>
        </p:txBody>
      </p:sp>
      <p:sp>
        <p:nvSpPr>
          <p:cNvPr id="264221" name="Freeform 29"/>
          <p:cNvSpPr>
            <a:spLocks/>
          </p:cNvSpPr>
          <p:nvPr/>
        </p:nvSpPr>
        <p:spPr bwMode="auto">
          <a:xfrm>
            <a:off x="2729088" y="4880681"/>
            <a:ext cx="322791" cy="635000"/>
          </a:xfrm>
          <a:custGeom>
            <a:avLst/>
            <a:gdLst/>
            <a:ahLst/>
            <a:cxnLst>
              <a:cxn ang="0">
                <a:pos x="70" y="360"/>
              </a:cxn>
              <a:cxn ang="0">
                <a:pos x="19" y="31"/>
              </a:cxn>
              <a:cxn ang="0">
                <a:pos x="183" y="175"/>
              </a:cxn>
            </a:cxnLst>
            <a:rect l="0" t="0" r="r" b="b"/>
            <a:pathLst>
              <a:path w="183" h="360">
                <a:moveTo>
                  <a:pt x="70" y="360"/>
                </a:moveTo>
                <a:cubicBezTo>
                  <a:pt x="35" y="211"/>
                  <a:pt x="0" y="62"/>
                  <a:pt x="19" y="31"/>
                </a:cubicBezTo>
                <a:cubicBezTo>
                  <a:pt x="38" y="0"/>
                  <a:pt x="154" y="156"/>
                  <a:pt x="183" y="175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 flipH="1" flipV="1">
            <a:off x="6373283" y="4898321"/>
            <a:ext cx="687917" cy="61736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223" name="Line 31"/>
          <p:cNvSpPr>
            <a:spLocks noChangeShapeType="1"/>
          </p:cNvSpPr>
          <p:nvPr/>
        </p:nvSpPr>
        <p:spPr bwMode="auto">
          <a:xfrm flipH="1" flipV="1">
            <a:off x="4448880" y="4826000"/>
            <a:ext cx="109361" cy="1270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1067154" y="2749903"/>
            <a:ext cx="3335513" cy="26879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sz="2400" b="1" dirty="0">
                <a:latin typeface="Comic Sans MS" charset="0"/>
              </a:rPr>
              <a:t>A or B </a:t>
            </a:r>
            <a:r>
              <a:rPr lang="en-GB" sz="2400" dirty="0">
                <a:latin typeface="Comic Sans MS" charset="0"/>
              </a:rPr>
              <a:t>includes all individuals of class A and all individuals from class B and all individuals in the overlap (if A and B are not disjoint)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65793"/>
            <a:ext cx="8824737" cy="1688041"/>
          </a:xfrm>
        </p:spPr>
        <p:txBody>
          <a:bodyPr/>
          <a:lstStyle/>
          <a:p>
            <a:r>
              <a:rPr lang="en-GB" dirty="0"/>
              <a:t>aka “disjunction”</a:t>
            </a:r>
          </a:p>
          <a:p>
            <a:r>
              <a:rPr lang="en-GB" dirty="0"/>
              <a:t>This OR That OR </a:t>
            </a:r>
            <a:r>
              <a:rPr lang="en-GB" dirty="0" err="1"/>
              <a:t>TheOther</a:t>
            </a:r>
            <a:endParaRPr lang="en-GB" sz="3100" dirty="0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Union Classes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47209" y="5397501"/>
            <a:ext cx="8881180" cy="135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Commonly used for:</a:t>
            </a:r>
          </a:p>
          <a:p>
            <a:pPr marL="894283" lvl="1" indent="-299858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1600" dirty="0">
                <a:ea typeface="ＭＳ Ｐゴシック" charset="-128"/>
              </a:rPr>
              <a:t>Covering axioms</a:t>
            </a:r>
          </a:p>
          <a:p>
            <a:pPr marL="894283" lvl="1" indent="-299858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1600" dirty="0">
                <a:ea typeface="ＭＳ Ｐゴシック" charset="-128"/>
              </a:rPr>
              <a:t>Closure</a:t>
            </a:r>
            <a:r>
              <a:rPr lang="en-GB" sz="1800" dirty="0">
                <a:ea typeface="ＭＳ Ｐゴシック" charset="-128"/>
              </a:rPr>
              <a:t> </a:t>
            </a:r>
          </a:p>
        </p:txBody>
      </p:sp>
      <p:sp>
        <p:nvSpPr>
          <p:cNvPr id="265222" name="Oval 6"/>
          <p:cNvSpPr>
            <a:spLocks noChangeArrowheads="1"/>
          </p:cNvSpPr>
          <p:nvPr/>
        </p:nvSpPr>
        <p:spPr bwMode="auto">
          <a:xfrm>
            <a:off x="5034139" y="2670528"/>
            <a:ext cx="2696987" cy="2427111"/>
          </a:xfrm>
          <a:prstGeom prst="ellipse">
            <a:avLst/>
          </a:prstGeom>
          <a:solidFill>
            <a:srgbClr val="333399">
              <a:alpha val="2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5185833" y="2831042"/>
            <a:ext cx="505345" cy="59503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latin typeface="Comic Sans MS" charset="0"/>
              </a:rPr>
              <a:t>A</a:t>
            </a:r>
          </a:p>
        </p:txBody>
      </p:sp>
      <p:sp>
        <p:nvSpPr>
          <p:cNvPr id="265224" name="AutoShape 8"/>
          <p:cNvSpPr>
            <a:spLocks noChangeArrowheads="1"/>
          </p:cNvSpPr>
          <p:nvPr/>
        </p:nvSpPr>
        <p:spPr bwMode="auto">
          <a:xfrm>
            <a:off x="7180792" y="3550709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5" name="AutoShape 9"/>
          <p:cNvSpPr>
            <a:spLocks noChangeArrowheads="1"/>
          </p:cNvSpPr>
          <p:nvPr/>
        </p:nvSpPr>
        <p:spPr bwMode="auto">
          <a:xfrm>
            <a:off x="5900209" y="298979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6" name="AutoShape 10"/>
          <p:cNvSpPr>
            <a:spLocks noChangeArrowheads="1"/>
          </p:cNvSpPr>
          <p:nvPr/>
        </p:nvSpPr>
        <p:spPr bwMode="auto">
          <a:xfrm>
            <a:off x="5660320" y="394934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7" name="Oval 11"/>
          <p:cNvSpPr>
            <a:spLocks noChangeArrowheads="1"/>
          </p:cNvSpPr>
          <p:nvPr/>
        </p:nvSpPr>
        <p:spPr bwMode="auto">
          <a:xfrm>
            <a:off x="7020278" y="2670528"/>
            <a:ext cx="2640542" cy="2427111"/>
          </a:xfrm>
          <a:prstGeom prst="ellipse">
            <a:avLst/>
          </a:prstGeom>
          <a:solidFill>
            <a:srgbClr val="333399">
              <a:alpha val="2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8" name="AutoShape 12"/>
          <p:cNvSpPr>
            <a:spLocks noChangeArrowheads="1"/>
          </p:cNvSpPr>
          <p:nvPr/>
        </p:nvSpPr>
        <p:spPr bwMode="auto">
          <a:xfrm>
            <a:off x="7358945" y="391230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29" name="AutoShape 13"/>
          <p:cNvSpPr>
            <a:spLocks noChangeArrowheads="1"/>
          </p:cNvSpPr>
          <p:nvPr/>
        </p:nvSpPr>
        <p:spPr bwMode="auto">
          <a:xfrm>
            <a:off x="8540750" y="315030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0" name="AutoShape 14"/>
          <p:cNvSpPr>
            <a:spLocks noChangeArrowheads="1"/>
          </p:cNvSpPr>
          <p:nvPr/>
        </p:nvSpPr>
        <p:spPr bwMode="auto">
          <a:xfrm>
            <a:off x="8205611" y="442030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1" name="AutoShape 15"/>
          <p:cNvSpPr>
            <a:spLocks noChangeArrowheads="1"/>
          </p:cNvSpPr>
          <p:nvPr/>
        </p:nvSpPr>
        <p:spPr bwMode="auto">
          <a:xfrm>
            <a:off x="7866945" y="365830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2" name="AutoShape 16"/>
          <p:cNvSpPr>
            <a:spLocks noChangeArrowheads="1"/>
          </p:cNvSpPr>
          <p:nvPr/>
        </p:nvSpPr>
        <p:spPr bwMode="auto">
          <a:xfrm>
            <a:off x="6621639" y="467077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3" name="AutoShape 17"/>
          <p:cNvSpPr>
            <a:spLocks noChangeArrowheads="1"/>
          </p:cNvSpPr>
          <p:nvPr/>
        </p:nvSpPr>
        <p:spPr bwMode="auto">
          <a:xfrm>
            <a:off x="9181042" y="379059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234" name="Text Box 18"/>
          <p:cNvSpPr txBox="1">
            <a:spLocks noChangeArrowheads="1"/>
          </p:cNvSpPr>
          <p:nvPr/>
        </p:nvSpPr>
        <p:spPr bwMode="auto">
          <a:xfrm>
            <a:off x="8944681" y="2652889"/>
            <a:ext cx="365124" cy="1087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latin typeface="Comic Sans MS" charset="0"/>
                <a:sym typeface="Symbol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50798"/>
          <a:lstStyle/>
          <a:p>
            <a:pPr defTabSz="1128878">
              <a:tabLst>
                <a:tab pos="1058323" algn="l"/>
              </a:tabLst>
            </a:pPr>
            <a:r>
              <a:rPr lang="en-US" dirty="0"/>
              <a:t>Complement Classes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481667"/>
            <a:ext cx="8824737" cy="1497542"/>
          </a:xfrm>
          <a:ln/>
        </p:spPr>
        <p:txBody>
          <a:bodyPr rIns="50798"/>
          <a:lstStyle/>
          <a:p>
            <a:pPr marL="617355" indent="-335136" defTabSz="1128878">
              <a:spcBef>
                <a:spcPct val="0"/>
              </a:spcBef>
              <a:tabLst>
                <a:tab pos="1181794" algn="l"/>
              </a:tabLst>
            </a:pPr>
            <a:r>
              <a:rPr lang="en-US" dirty="0"/>
              <a:t>A complement class is specified by negating another class.  It will contain the individuals that are not in the negated class.</a:t>
            </a:r>
          </a:p>
        </p:txBody>
      </p:sp>
      <p:sp>
        <p:nvSpPr>
          <p:cNvPr id="276492" name="Rectangle 12"/>
          <p:cNvSpPr>
            <a:spLocks/>
          </p:cNvSpPr>
          <p:nvPr/>
        </p:nvSpPr>
        <p:spPr bwMode="auto">
          <a:xfrm>
            <a:off x="1621015" y="3150306"/>
            <a:ext cx="1347611" cy="49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0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3685">
              <a:tabLst>
                <a:tab pos="837839" algn="l"/>
              </a:tabLst>
            </a:pPr>
            <a:r>
              <a:rPr lang="en-US" dirty="0"/>
              <a:t>Woman</a:t>
            </a:r>
          </a:p>
        </p:txBody>
      </p:sp>
      <p:sp>
        <p:nvSpPr>
          <p:cNvPr id="276493" name="Rectangle 13"/>
          <p:cNvSpPr>
            <a:spLocks/>
          </p:cNvSpPr>
          <p:nvPr/>
        </p:nvSpPr>
        <p:spPr bwMode="auto">
          <a:xfrm>
            <a:off x="5931960" y="3069167"/>
            <a:ext cx="1598083" cy="49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0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913685">
              <a:tabLst>
                <a:tab pos="837839" algn="l"/>
              </a:tabLst>
            </a:pPr>
            <a:r>
              <a:rPr lang="en-US" dirty="0"/>
              <a:t>Professor</a:t>
            </a:r>
          </a:p>
        </p:txBody>
      </p:sp>
      <p:sp>
        <p:nvSpPr>
          <p:cNvPr id="276494" name="Oval 14"/>
          <p:cNvSpPr>
            <a:spLocks noChangeArrowheads="1"/>
          </p:cNvSpPr>
          <p:nvPr/>
        </p:nvSpPr>
        <p:spPr bwMode="auto">
          <a:xfrm>
            <a:off x="2825750" y="3055056"/>
            <a:ext cx="2696987" cy="2427111"/>
          </a:xfrm>
          <a:prstGeom prst="ellipse">
            <a:avLst/>
          </a:prstGeom>
          <a:solidFill>
            <a:srgbClr val="333399">
              <a:alpha val="2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97" name="AutoShape 17"/>
          <p:cNvSpPr>
            <a:spLocks noChangeArrowheads="1"/>
          </p:cNvSpPr>
          <p:nvPr/>
        </p:nvSpPr>
        <p:spPr bwMode="auto">
          <a:xfrm>
            <a:off x="3691820" y="340077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98" name="AutoShape 18"/>
          <p:cNvSpPr>
            <a:spLocks noChangeArrowheads="1"/>
          </p:cNvSpPr>
          <p:nvPr/>
        </p:nvSpPr>
        <p:spPr bwMode="auto">
          <a:xfrm>
            <a:off x="3653015" y="397580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0" name="AutoShape 20"/>
          <p:cNvSpPr>
            <a:spLocks noChangeArrowheads="1"/>
          </p:cNvSpPr>
          <p:nvPr/>
        </p:nvSpPr>
        <p:spPr bwMode="auto">
          <a:xfrm>
            <a:off x="4053417" y="4607278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4" name="AutoShape 24"/>
          <p:cNvSpPr>
            <a:spLocks noChangeArrowheads="1"/>
          </p:cNvSpPr>
          <p:nvPr/>
        </p:nvSpPr>
        <p:spPr bwMode="auto">
          <a:xfrm>
            <a:off x="4413250" y="508176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8" name="AutoShape 28"/>
          <p:cNvSpPr>
            <a:spLocks noChangeArrowheads="1"/>
          </p:cNvSpPr>
          <p:nvPr/>
        </p:nvSpPr>
        <p:spPr bwMode="auto">
          <a:xfrm>
            <a:off x="3587750" y="4794250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9" name="AutoShape 29"/>
          <p:cNvSpPr>
            <a:spLocks noChangeArrowheads="1"/>
          </p:cNvSpPr>
          <p:nvPr/>
        </p:nvSpPr>
        <p:spPr bwMode="auto">
          <a:xfrm>
            <a:off x="3249084" y="4032250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1" name="Oval 31"/>
          <p:cNvSpPr>
            <a:spLocks noChangeArrowheads="1"/>
          </p:cNvSpPr>
          <p:nvPr/>
        </p:nvSpPr>
        <p:spPr bwMode="auto">
          <a:xfrm>
            <a:off x="4212167" y="3608917"/>
            <a:ext cx="1093611" cy="98777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3" name="AutoShape 33"/>
          <p:cNvSpPr>
            <a:spLocks noChangeArrowheads="1"/>
          </p:cNvSpPr>
          <p:nvPr/>
        </p:nvSpPr>
        <p:spPr bwMode="auto">
          <a:xfrm>
            <a:off x="4669015" y="3725334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4" name="AutoShape 34"/>
          <p:cNvSpPr>
            <a:spLocks noChangeArrowheads="1"/>
          </p:cNvSpPr>
          <p:nvPr/>
        </p:nvSpPr>
        <p:spPr bwMode="auto">
          <a:xfrm>
            <a:off x="4362098" y="4120445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5" name="AutoShape 35"/>
          <p:cNvSpPr>
            <a:spLocks noChangeArrowheads="1"/>
          </p:cNvSpPr>
          <p:nvPr/>
        </p:nvSpPr>
        <p:spPr bwMode="auto">
          <a:xfrm>
            <a:off x="4755445" y="4109861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516" name="AutoShape 36"/>
          <p:cNvCxnSpPr>
            <a:cxnSpLocks noChangeShapeType="1"/>
            <a:stCxn id="276493" idx="1"/>
            <a:endCxn id="276511" idx="7"/>
          </p:cNvCxnSpPr>
          <p:nvPr/>
        </p:nvCxnSpPr>
        <p:spPr bwMode="auto">
          <a:xfrm rot="10800000" flipV="1">
            <a:off x="5145265" y="3314348"/>
            <a:ext cx="786694" cy="418041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517" name="Rectangle 37"/>
          <p:cNvSpPr>
            <a:spLocks/>
          </p:cNvSpPr>
          <p:nvPr/>
        </p:nvSpPr>
        <p:spPr bwMode="auto">
          <a:xfrm>
            <a:off x="2100792" y="6004278"/>
            <a:ext cx="4930069" cy="49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0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defTabSz="913685">
              <a:tabLst>
                <a:tab pos="837839" algn="l"/>
              </a:tabLst>
            </a:pPr>
            <a:r>
              <a:rPr lang="en-US" dirty="0"/>
              <a:t>Woman </a:t>
            </a:r>
            <a:r>
              <a:rPr lang="en-US" dirty="0">
                <a:solidFill>
                  <a:schemeClr val="accent2"/>
                </a:solidFill>
              </a:rPr>
              <a:t>and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Professor)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 autoUpdateAnimBg="0"/>
      <p:bldP spid="276493" grpId="0" autoUpdateAnimBg="0"/>
      <p:bldP spid="276517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DeMorgan’s Law</a:t>
            </a:r>
            <a:endParaRPr 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(A </a:t>
            </a:r>
            <a:r>
              <a:rPr lang="en-GB" b="1">
                <a:solidFill>
                  <a:schemeClr val="accent2"/>
                </a:solidFill>
              </a:rPr>
              <a:t>and</a:t>
            </a:r>
            <a:r>
              <a:rPr lang="en-GB" b="1"/>
              <a:t> B) = 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A </a:t>
            </a:r>
            <a:r>
              <a:rPr lang="en-GB" b="1">
                <a:solidFill>
                  <a:schemeClr val="accent2"/>
                </a:solidFill>
              </a:rPr>
              <a:t>or not</a:t>
            </a:r>
            <a:r>
              <a:rPr lang="en-GB" b="1"/>
              <a:t> B</a:t>
            </a:r>
          </a:p>
          <a:p>
            <a:pPr>
              <a:buFont typeface="Arial" charset="0"/>
              <a:buNone/>
            </a:pPr>
            <a:endParaRPr lang="en-GB" b="1"/>
          </a:p>
          <a:p>
            <a:pPr>
              <a:buFont typeface="Arial" charset="0"/>
              <a:buNone/>
            </a:pP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(A </a:t>
            </a:r>
            <a:r>
              <a:rPr lang="en-GB" b="1">
                <a:solidFill>
                  <a:schemeClr val="accent2"/>
                </a:solidFill>
              </a:rPr>
              <a:t>or</a:t>
            </a:r>
            <a:r>
              <a:rPr lang="en-GB" b="1"/>
              <a:t> (B </a:t>
            </a:r>
            <a:r>
              <a:rPr lang="en-GB" b="1">
                <a:solidFill>
                  <a:schemeClr val="accent2"/>
                </a:solidFill>
              </a:rPr>
              <a:t>and</a:t>
            </a:r>
            <a:r>
              <a:rPr lang="en-GB" b="1"/>
              <a:t> C) </a:t>
            </a:r>
          </a:p>
          <a:p>
            <a:pPr>
              <a:buFont typeface="Arial" charset="0"/>
              <a:buNone/>
            </a:pPr>
            <a:r>
              <a:rPr lang="en-GB" b="1"/>
              <a:t>		= 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A </a:t>
            </a:r>
            <a:r>
              <a:rPr lang="en-GB" b="1">
                <a:solidFill>
                  <a:schemeClr val="accent2"/>
                </a:solidFill>
              </a:rPr>
              <a:t>and</a:t>
            </a:r>
            <a:r>
              <a:rPr lang="en-GB" b="1"/>
              <a:t> 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(B </a:t>
            </a:r>
            <a:r>
              <a:rPr lang="en-GB" b="1">
                <a:solidFill>
                  <a:schemeClr val="accent2"/>
                </a:solidFill>
              </a:rPr>
              <a:t>and</a:t>
            </a:r>
            <a:r>
              <a:rPr lang="en-GB" b="1"/>
              <a:t> C) = </a:t>
            </a:r>
          </a:p>
          <a:p>
            <a:pPr>
              <a:buFont typeface="Arial" charset="0"/>
              <a:buNone/>
            </a:pPr>
            <a:r>
              <a:rPr lang="en-GB" b="1"/>
              <a:t>			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A </a:t>
            </a:r>
            <a:r>
              <a:rPr lang="en-GB" b="1">
                <a:solidFill>
                  <a:schemeClr val="accent2"/>
                </a:solidFill>
              </a:rPr>
              <a:t>and</a:t>
            </a:r>
            <a:r>
              <a:rPr lang="en-GB" b="1"/>
              <a:t> (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B </a:t>
            </a:r>
            <a:r>
              <a:rPr lang="en-GB" b="1">
                <a:solidFill>
                  <a:schemeClr val="accent2"/>
                </a:solidFill>
              </a:rPr>
              <a:t>or</a:t>
            </a:r>
            <a:r>
              <a:rPr lang="en-GB" b="1"/>
              <a:t> 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C)</a:t>
            </a:r>
          </a:p>
          <a:p>
            <a:endParaRPr lang="en-GB" b="1"/>
          </a:p>
          <a:p>
            <a:pPr>
              <a:buFont typeface="Arial" charset="0"/>
              <a:buNone/>
            </a:pP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(hasTopping </a:t>
            </a:r>
            <a:r>
              <a:rPr lang="en-GB" b="1">
                <a:solidFill>
                  <a:srgbClr val="FF21FF"/>
                </a:solidFill>
              </a:rPr>
              <a:t>some</a:t>
            </a:r>
            <a:r>
              <a:rPr lang="en-GB" b="1"/>
              <a:t> X) = hasTopping </a:t>
            </a:r>
            <a:r>
              <a:rPr lang="en-GB" b="1">
                <a:solidFill>
                  <a:srgbClr val="FF21FF"/>
                </a:solidFill>
              </a:rPr>
              <a:t>only</a:t>
            </a:r>
            <a:r>
              <a:rPr lang="en-GB" b="1"/>
              <a:t> (</a:t>
            </a:r>
            <a:r>
              <a:rPr lang="en-GB" b="1">
                <a:solidFill>
                  <a:schemeClr val="accent2"/>
                </a:solidFill>
              </a:rPr>
              <a:t>not</a:t>
            </a:r>
            <a:r>
              <a:rPr lang="en-GB" b="1"/>
              <a:t> X)</a:t>
            </a:r>
            <a:endParaRPr 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dirty="0"/>
              <a:t>Universal Restrictions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need to say our </a:t>
            </a:r>
            <a:r>
              <a:rPr lang="en-GB" b="1"/>
              <a:t>VegetarianPizza</a:t>
            </a:r>
            <a:r>
              <a:rPr lang="en-GB"/>
              <a:t> can </a:t>
            </a:r>
            <a:r>
              <a:rPr lang="en-GB">
                <a:solidFill>
                  <a:schemeClr val="hlink"/>
                </a:solidFill>
              </a:rPr>
              <a:t>only</a:t>
            </a:r>
            <a:r>
              <a:rPr lang="en-GB"/>
              <a:t> have toppings that are vegetarian toppings</a:t>
            </a:r>
          </a:p>
          <a:p>
            <a:endParaRPr lang="en-GB"/>
          </a:p>
          <a:p>
            <a:r>
              <a:rPr lang="en-GB"/>
              <a:t>We can do this by creating a </a:t>
            </a:r>
            <a:r>
              <a:rPr lang="en-GB">
                <a:solidFill>
                  <a:schemeClr val="hlink"/>
                </a:solidFill>
              </a:rPr>
              <a:t>Universal</a:t>
            </a:r>
            <a:r>
              <a:rPr lang="en-GB"/>
              <a:t> or </a:t>
            </a:r>
            <a:r>
              <a:rPr lang="en-GB">
                <a:solidFill>
                  <a:schemeClr val="hlink"/>
                </a:solidFill>
              </a:rPr>
              <a:t>only</a:t>
            </a:r>
            <a:r>
              <a:rPr lang="en-GB"/>
              <a:t> restriction</a:t>
            </a:r>
          </a:p>
          <a:p>
            <a:endParaRPr lang="en-GB"/>
          </a:p>
          <a:p>
            <a:r>
              <a:rPr lang="en-GB"/>
              <a:t>We’ll first look at an example…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does this mean?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70000" y="5418667"/>
            <a:ext cx="8643056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80996" indent="-380996" algn="l">
              <a:lnSpc>
                <a:spcPct val="90000"/>
              </a:lnSpc>
              <a:spcBef>
                <a:spcPct val="20000"/>
              </a:spcBef>
              <a:buFontTx/>
              <a:buChar char="►"/>
            </a:pPr>
            <a:r>
              <a:rPr lang="en-GB" sz="2200" dirty="0"/>
              <a:t>“If an individual is a member of this class, it is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hlink"/>
                </a:solidFill>
              </a:rPr>
              <a:t>necessary </a:t>
            </a:r>
            <a:r>
              <a:rPr lang="en-GB" sz="2200" dirty="0"/>
              <a:t>that it must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hlink"/>
                </a:solidFill>
              </a:rPr>
              <a:t>only have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/>
              <a:t>a </a:t>
            </a:r>
            <a:r>
              <a:rPr lang="en-GB" sz="2200" dirty="0" err="1"/>
              <a:t>hasBase</a:t>
            </a:r>
            <a:r>
              <a:rPr lang="en-GB" sz="2200" dirty="0"/>
              <a:t> relationship with an individual from the class </a:t>
            </a:r>
            <a:r>
              <a:rPr lang="en-GB" sz="2200" b="1" dirty="0" err="1"/>
              <a:t>ThinAndCrispy</a:t>
            </a:r>
            <a:r>
              <a:rPr lang="en-GB" sz="2200" dirty="0"/>
              <a:t>”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55800" y="2515306"/>
            <a:ext cx="6932083" cy="2381249"/>
            <a:chOff x="1538" y="1626"/>
            <a:chExt cx="3930" cy="1350"/>
          </a:xfrm>
        </p:grpSpPr>
        <p:sp>
          <p:nvSpPr>
            <p:cNvPr id="267270" name="Text Box 6"/>
            <p:cNvSpPr txBox="1">
              <a:spLocks noChangeArrowheads="1"/>
            </p:cNvSpPr>
            <p:nvPr/>
          </p:nvSpPr>
          <p:spPr bwMode="auto">
            <a:xfrm>
              <a:off x="1538" y="1626"/>
              <a:ext cx="1445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 dirty="0" err="1">
                  <a:latin typeface="Comic Sans MS" charset="0"/>
                </a:rPr>
                <a:t>RealItalianPizza</a:t>
              </a:r>
              <a:endParaRPr lang="en-GB" sz="2400" b="1" dirty="0">
                <a:latin typeface="Comic Sans MS" charset="0"/>
              </a:endParaRPr>
            </a:p>
          </p:txBody>
        </p:sp>
        <p:sp>
          <p:nvSpPr>
            <p:cNvPr id="267269" name="Oval 5"/>
            <p:cNvSpPr>
              <a:spLocks noChangeArrowheads="1"/>
            </p:cNvSpPr>
            <p:nvPr/>
          </p:nvSpPr>
          <p:spPr bwMode="auto">
            <a:xfrm>
              <a:off x="2208" y="1872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1" name="AutoShape 7"/>
            <p:cNvSpPr>
              <a:spLocks noChangeArrowheads="1"/>
            </p:cNvSpPr>
            <p:nvPr/>
          </p:nvSpPr>
          <p:spPr bwMode="auto">
            <a:xfrm>
              <a:off x="2640" y="2496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2" name="AutoShape 8"/>
            <p:cNvSpPr>
              <a:spLocks noChangeArrowheads="1"/>
            </p:cNvSpPr>
            <p:nvPr/>
          </p:nvSpPr>
          <p:spPr bwMode="auto">
            <a:xfrm>
              <a:off x="2688" y="206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3" name="AutoShape 9"/>
            <p:cNvSpPr>
              <a:spLocks noChangeArrowheads="1"/>
            </p:cNvSpPr>
            <p:nvPr/>
          </p:nvSpPr>
          <p:spPr bwMode="auto">
            <a:xfrm>
              <a:off x="3024" y="254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4" name="Oval 10"/>
            <p:cNvSpPr>
              <a:spLocks noChangeArrowheads="1"/>
            </p:cNvSpPr>
            <p:nvPr/>
          </p:nvSpPr>
          <p:spPr bwMode="auto">
            <a:xfrm>
              <a:off x="3504" y="1872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4164" y="1674"/>
              <a:ext cx="1304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>
                  <a:latin typeface="Comic Sans MS" charset="0"/>
                </a:rPr>
                <a:t>ThinAndCrispy</a:t>
              </a:r>
            </a:p>
          </p:txBody>
        </p:sp>
        <p:sp>
          <p:nvSpPr>
            <p:cNvPr id="267276" name="AutoShape 12"/>
            <p:cNvSpPr>
              <a:spLocks noChangeArrowheads="1"/>
            </p:cNvSpPr>
            <p:nvPr/>
          </p:nvSpPr>
          <p:spPr bwMode="auto">
            <a:xfrm>
              <a:off x="3696" y="2304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7" name="AutoShape 13"/>
            <p:cNvSpPr>
              <a:spLocks noChangeArrowheads="1"/>
            </p:cNvSpPr>
            <p:nvPr/>
          </p:nvSpPr>
          <p:spPr bwMode="auto">
            <a:xfrm>
              <a:off x="4224" y="2160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8" name="AutoShape 14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9" name="AutoShape 15"/>
            <p:cNvSpPr>
              <a:spLocks noChangeArrowheads="1"/>
            </p:cNvSpPr>
            <p:nvPr/>
          </p:nvSpPr>
          <p:spPr bwMode="auto">
            <a:xfrm>
              <a:off x="3984" y="2160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077757" y="2612320"/>
            <a:ext cx="2677583" cy="816680"/>
            <a:chOff x="2736" y="1681"/>
            <a:chExt cx="1518" cy="463"/>
          </a:xfrm>
        </p:grpSpPr>
        <p:sp>
          <p:nvSpPr>
            <p:cNvPr id="267281" name="Freeform 17"/>
            <p:cNvSpPr>
              <a:spLocks/>
            </p:cNvSpPr>
            <p:nvPr/>
          </p:nvSpPr>
          <p:spPr bwMode="auto">
            <a:xfrm>
              <a:off x="2736" y="1776"/>
              <a:ext cx="1518" cy="368"/>
            </a:xfrm>
            <a:custGeom>
              <a:avLst/>
              <a:gdLst/>
              <a:ahLst/>
              <a:cxnLst>
                <a:cxn ang="0">
                  <a:pos x="0" y="311"/>
                </a:cxn>
                <a:cxn ang="0">
                  <a:pos x="886" y="28"/>
                </a:cxn>
                <a:cxn ang="0">
                  <a:pos x="1340" y="141"/>
                </a:cxn>
                <a:cxn ang="0">
                  <a:pos x="1518" y="368"/>
                </a:cxn>
              </a:cxnLst>
              <a:rect l="0" t="0" r="r" b="b"/>
              <a:pathLst>
                <a:path w="1518" h="368">
                  <a:moveTo>
                    <a:pt x="0" y="311"/>
                  </a:moveTo>
                  <a:cubicBezTo>
                    <a:pt x="148" y="264"/>
                    <a:pt x="663" y="56"/>
                    <a:pt x="886" y="28"/>
                  </a:cubicBezTo>
                  <a:cubicBezTo>
                    <a:pt x="1109" y="0"/>
                    <a:pt x="1235" y="84"/>
                    <a:pt x="1340" y="141"/>
                  </a:cubicBezTo>
                  <a:cubicBezTo>
                    <a:pt x="1445" y="198"/>
                    <a:pt x="1481" y="321"/>
                    <a:pt x="1518" y="368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82" name="Text Box 18"/>
            <p:cNvSpPr txBox="1">
              <a:spLocks noChangeArrowheads="1"/>
            </p:cNvSpPr>
            <p:nvPr/>
          </p:nvSpPr>
          <p:spPr bwMode="auto">
            <a:xfrm rot="20561318">
              <a:off x="3024" y="1681"/>
              <a:ext cx="549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 dirty="0" err="1">
                  <a:latin typeface="Comic Sans MS" charset="0"/>
                </a:rPr>
                <a:t>hasBase</a:t>
              </a:r>
              <a:endParaRPr lang="en-GB" sz="1600" dirty="0">
                <a:latin typeface="Comic Sans MS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961340" y="3076223"/>
            <a:ext cx="2402417" cy="993070"/>
            <a:chOff x="2670" y="1944"/>
            <a:chExt cx="1362" cy="563"/>
          </a:xfrm>
        </p:grpSpPr>
        <p:sp>
          <p:nvSpPr>
            <p:cNvPr id="267284" name="Freeform 20"/>
            <p:cNvSpPr>
              <a:spLocks/>
            </p:cNvSpPr>
            <p:nvPr/>
          </p:nvSpPr>
          <p:spPr bwMode="auto">
            <a:xfrm>
              <a:off x="2670" y="1944"/>
              <a:ext cx="1362" cy="563"/>
            </a:xfrm>
            <a:custGeom>
              <a:avLst/>
              <a:gdLst/>
              <a:ahLst/>
              <a:cxnLst>
                <a:cxn ang="0">
                  <a:pos x="0" y="563"/>
                </a:cxn>
                <a:cxn ang="0">
                  <a:pos x="585" y="85"/>
                </a:cxn>
                <a:cxn ang="0">
                  <a:pos x="1079" y="52"/>
                </a:cxn>
                <a:cxn ang="0">
                  <a:pos x="1362" y="264"/>
                </a:cxn>
              </a:cxnLst>
              <a:rect l="0" t="0" r="r" b="b"/>
              <a:pathLst>
                <a:path w="1362" h="563">
                  <a:moveTo>
                    <a:pt x="0" y="563"/>
                  </a:moveTo>
                  <a:cubicBezTo>
                    <a:pt x="97" y="484"/>
                    <a:pt x="405" y="170"/>
                    <a:pt x="585" y="85"/>
                  </a:cubicBezTo>
                  <a:cubicBezTo>
                    <a:pt x="765" y="0"/>
                    <a:pt x="950" y="22"/>
                    <a:pt x="1079" y="52"/>
                  </a:cubicBezTo>
                  <a:cubicBezTo>
                    <a:pt x="1208" y="82"/>
                    <a:pt x="1303" y="220"/>
                    <a:pt x="1362" y="26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85" name="Text Box 21"/>
            <p:cNvSpPr txBox="1">
              <a:spLocks noChangeArrowheads="1"/>
            </p:cNvSpPr>
            <p:nvPr/>
          </p:nvSpPr>
          <p:spPr bwMode="auto">
            <a:xfrm rot="20561318">
              <a:off x="3024" y="2017"/>
              <a:ext cx="549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 dirty="0" err="1">
                  <a:latin typeface="Comic Sans MS" charset="0"/>
                </a:rPr>
                <a:t>hasBase</a:t>
              </a:r>
              <a:endParaRPr lang="en-GB" sz="1600" dirty="0">
                <a:latin typeface="Comic Sans MS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661605" y="3712987"/>
            <a:ext cx="1185333" cy="462139"/>
            <a:chOff x="3072" y="2305"/>
            <a:chExt cx="672" cy="262"/>
          </a:xfrm>
        </p:grpSpPr>
        <p:sp>
          <p:nvSpPr>
            <p:cNvPr id="267287" name="Line 23"/>
            <p:cNvSpPr>
              <a:spLocks noChangeShapeType="1"/>
            </p:cNvSpPr>
            <p:nvPr/>
          </p:nvSpPr>
          <p:spPr bwMode="auto">
            <a:xfrm flipV="1">
              <a:off x="3072" y="2327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88" name="Text Box 24"/>
            <p:cNvSpPr txBox="1">
              <a:spLocks noChangeArrowheads="1"/>
            </p:cNvSpPr>
            <p:nvPr/>
          </p:nvSpPr>
          <p:spPr bwMode="auto">
            <a:xfrm rot="20561318">
              <a:off x="3072" y="2305"/>
              <a:ext cx="549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 dirty="0" err="1">
                  <a:latin typeface="Comic Sans MS" charset="0"/>
                </a:rPr>
                <a:t>hasBase</a:t>
              </a:r>
              <a:endParaRPr lang="en-GB" sz="1600" dirty="0">
                <a:latin typeface="Comic Sans MS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61605" y="4219222"/>
            <a:ext cx="2014361" cy="509764"/>
            <a:chOff x="3072" y="2592"/>
            <a:chExt cx="1142" cy="289"/>
          </a:xfrm>
        </p:grpSpPr>
        <p:sp>
          <p:nvSpPr>
            <p:cNvPr id="267290" name="Freeform 26"/>
            <p:cNvSpPr>
              <a:spLocks/>
            </p:cNvSpPr>
            <p:nvPr/>
          </p:nvSpPr>
          <p:spPr bwMode="auto">
            <a:xfrm>
              <a:off x="3072" y="2592"/>
              <a:ext cx="1142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3" y="260"/>
                </a:cxn>
                <a:cxn ang="0">
                  <a:pos x="1055" y="219"/>
                </a:cxn>
                <a:cxn ang="0">
                  <a:pos x="1152" y="65"/>
                </a:cxn>
              </a:cxnLst>
              <a:rect l="0" t="0" r="r" b="b"/>
              <a:pathLst>
                <a:path w="1152" h="296">
                  <a:moveTo>
                    <a:pt x="0" y="0"/>
                  </a:moveTo>
                  <a:cubicBezTo>
                    <a:pt x="133" y="43"/>
                    <a:pt x="627" y="224"/>
                    <a:pt x="803" y="260"/>
                  </a:cubicBezTo>
                  <a:cubicBezTo>
                    <a:pt x="979" y="296"/>
                    <a:pt x="997" y="251"/>
                    <a:pt x="1055" y="219"/>
                  </a:cubicBezTo>
                  <a:cubicBezTo>
                    <a:pt x="1113" y="187"/>
                    <a:pt x="1132" y="97"/>
                    <a:pt x="1152" y="6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91" name="Text Box 27"/>
            <p:cNvSpPr txBox="1">
              <a:spLocks noChangeArrowheads="1"/>
            </p:cNvSpPr>
            <p:nvPr/>
          </p:nvSpPr>
          <p:spPr bwMode="auto">
            <a:xfrm rot="1012582">
              <a:off x="3168" y="2689"/>
              <a:ext cx="549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 dirty="0" err="1">
                  <a:latin typeface="Comic Sans MS" charset="0"/>
                </a:rPr>
                <a:t>hasBase</a:t>
              </a:r>
              <a:endParaRPr lang="en-GB" sz="1600" dirty="0">
                <a:latin typeface="Comic Sans MS" charset="0"/>
              </a:endParaRPr>
            </a:p>
          </p:txBody>
        </p:sp>
      </p:grpSp>
      <p:sp>
        <p:nvSpPr>
          <p:cNvPr id="267292" name="Rectangle 28"/>
          <p:cNvSpPr>
            <a:spLocks noChangeArrowheads="1"/>
          </p:cNvSpPr>
          <p:nvPr/>
        </p:nvSpPr>
        <p:spPr bwMode="auto">
          <a:xfrm>
            <a:off x="1270000" y="1608667"/>
            <a:ext cx="8417278" cy="81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We have created a restriction: </a:t>
            </a:r>
            <a:r>
              <a:rPr lang="en-GB" sz="2200" dirty="0" err="1">
                <a:solidFill>
                  <a:schemeClr val="hlink"/>
                </a:solidFill>
                <a:sym typeface="Symbol" charset="2"/>
              </a:rPr>
              <a:t>hasBase</a:t>
            </a:r>
            <a:r>
              <a:rPr lang="en-GB" sz="2200" dirty="0">
                <a:solidFill>
                  <a:schemeClr val="hlink"/>
                </a:solidFill>
                <a:sym typeface="Symbol" charset="2"/>
              </a:rPr>
              <a:t> only </a:t>
            </a:r>
            <a:r>
              <a:rPr lang="en-GB" sz="2200" b="1" dirty="0" err="1">
                <a:solidFill>
                  <a:schemeClr val="hlink"/>
                </a:solidFill>
                <a:sym typeface="Symbol" charset="2"/>
              </a:rPr>
              <a:t>ThinAndCrispy</a:t>
            </a:r>
            <a:r>
              <a:rPr lang="en-GB" sz="2200" dirty="0">
                <a:solidFill>
                  <a:srgbClr val="FFFFFF"/>
                </a:solidFill>
                <a:sym typeface="Symbol" charset="2"/>
              </a:rPr>
              <a:t> </a:t>
            </a:r>
            <a:r>
              <a:rPr lang="en-GB" sz="2200" dirty="0">
                <a:sym typeface="Symbol" charset="2"/>
              </a:rPr>
              <a:t>on Class </a:t>
            </a:r>
            <a:r>
              <a:rPr lang="en-GB" sz="2200" b="1" dirty="0" err="1">
                <a:sym typeface="Symbol" charset="2"/>
              </a:rPr>
              <a:t>RealItalianPizza</a:t>
            </a:r>
            <a:r>
              <a:rPr lang="en-GB" sz="2200" dirty="0">
                <a:sym typeface="Symbol" charset="2"/>
              </a:rPr>
              <a:t> as a </a:t>
            </a:r>
            <a:r>
              <a:rPr lang="en-GB" sz="2200" b="1" dirty="0">
                <a:solidFill>
                  <a:schemeClr val="hlink"/>
                </a:solidFill>
                <a:sym typeface="Symbol" charset="2"/>
              </a:rPr>
              <a:t>necessary condition</a:t>
            </a:r>
            <a:endParaRPr lang="en-GB" sz="22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does this mean?</a:t>
            </a:r>
          </a:p>
        </p:txBody>
      </p:sp>
      <p:sp>
        <p:nvSpPr>
          <p:cNvPr id="268291" name="AutoShape 3"/>
          <p:cNvSpPr>
            <a:spLocks noChangeArrowheads="1"/>
          </p:cNvSpPr>
          <p:nvPr/>
        </p:nvSpPr>
        <p:spPr bwMode="auto">
          <a:xfrm>
            <a:off x="4381500" y="362655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778" y="2615848"/>
            <a:ext cx="2335389" cy="2280708"/>
            <a:chOff x="500" y="1683"/>
            <a:chExt cx="1324" cy="1293"/>
          </a:xfrm>
        </p:grpSpPr>
        <p:sp>
          <p:nvSpPr>
            <p:cNvPr id="268293" name="Oval 5"/>
            <p:cNvSpPr>
              <a:spLocks noChangeArrowheads="1"/>
            </p:cNvSpPr>
            <p:nvPr/>
          </p:nvSpPr>
          <p:spPr bwMode="auto">
            <a:xfrm>
              <a:off x="672" y="1872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294" name="AutoShape 6"/>
            <p:cNvSpPr>
              <a:spLocks noChangeArrowheads="1"/>
            </p:cNvSpPr>
            <p:nvPr/>
          </p:nvSpPr>
          <p:spPr bwMode="auto">
            <a:xfrm>
              <a:off x="1056" y="2160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295" name="AutoShape 7"/>
            <p:cNvSpPr>
              <a:spLocks noChangeArrowheads="1"/>
            </p:cNvSpPr>
            <p:nvPr/>
          </p:nvSpPr>
          <p:spPr bwMode="auto">
            <a:xfrm>
              <a:off x="1344" y="2592"/>
              <a:ext cx="96" cy="96"/>
            </a:xfrm>
            <a:prstGeom prst="diamond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8296" name="Text Box 8"/>
            <p:cNvSpPr txBox="1">
              <a:spLocks noChangeArrowheads="1"/>
            </p:cNvSpPr>
            <p:nvPr/>
          </p:nvSpPr>
          <p:spPr bwMode="auto">
            <a:xfrm>
              <a:off x="500" y="1683"/>
              <a:ext cx="800" cy="2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2400" b="1" dirty="0" err="1">
                  <a:latin typeface="Comic Sans MS" charset="0"/>
                </a:rPr>
                <a:t>DeepPan</a:t>
              </a:r>
              <a:endParaRPr lang="en-GB" sz="2400" b="1" dirty="0">
                <a:latin typeface="Comic Sans MS" charset="0"/>
              </a:endParaRPr>
            </a:p>
          </p:txBody>
        </p:sp>
      </p:grpSp>
      <p:sp>
        <p:nvSpPr>
          <p:cNvPr id="268297" name="Oval 9"/>
          <p:cNvSpPr>
            <a:spLocks noChangeArrowheads="1"/>
          </p:cNvSpPr>
          <p:nvPr/>
        </p:nvSpPr>
        <p:spPr bwMode="auto">
          <a:xfrm>
            <a:off x="4127500" y="2949222"/>
            <a:ext cx="2032000" cy="19473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298" name="Text Box 10"/>
          <p:cNvSpPr txBox="1">
            <a:spLocks noChangeArrowheads="1"/>
          </p:cNvSpPr>
          <p:nvPr/>
        </p:nvSpPr>
        <p:spPr bwMode="auto">
          <a:xfrm>
            <a:off x="3098800" y="2514600"/>
            <a:ext cx="2568960" cy="47192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 err="1">
                <a:latin typeface="Comic Sans MS" charset="0"/>
              </a:rPr>
              <a:t>RealItalianPizza</a:t>
            </a:r>
            <a:endParaRPr lang="en-GB" sz="2400" b="1" dirty="0">
              <a:latin typeface="Comic Sans MS" charset="0"/>
            </a:endParaRPr>
          </a:p>
        </p:txBody>
      </p:sp>
      <p:sp>
        <p:nvSpPr>
          <p:cNvPr id="268299" name="AutoShape 11"/>
          <p:cNvSpPr>
            <a:spLocks noChangeArrowheads="1"/>
          </p:cNvSpPr>
          <p:nvPr/>
        </p:nvSpPr>
        <p:spPr bwMode="auto">
          <a:xfrm>
            <a:off x="4889500" y="4049889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0" name="AutoShape 12"/>
          <p:cNvSpPr>
            <a:spLocks noChangeArrowheads="1"/>
          </p:cNvSpPr>
          <p:nvPr/>
        </p:nvSpPr>
        <p:spPr bwMode="auto">
          <a:xfrm>
            <a:off x="4974167" y="3287889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1" name="AutoShape 13"/>
          <p:cNvSpPr>
            <a:spLocks noChangeArrowheads="1"/>
          </p:cNvSpPr>
          <p:nvPr/>
        </p:nvSpPr>
        <p:spPr bwMode="auto">
          <a:xfrm>
            <a:off x="5566834" y="4134556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2" name="Oval 14"/>
          <p:cNvSpPr>
            <a:spLocks noChangeArrowheads="1"/>
          </p:cNvSpPr>
          <p:nvPr/>
        </p:nvSpPr>
        <p:spPr bwMode="auto">
          <a:xfrm>
            <a:off x="6413500" y="2949222"/>
            <a:ext cx="2032000" cy="194733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3" name="Text Box 15"/>
          <p:cNvSpPr txBox="1">
            <a:spLocks noChangeArrowheads="1"/>
          </p:cNvSpPr>
          <p:nvPr/>
        </p:nvSpPr>
        <p:spPr bwMode="auto">
          <a:xfrm>
            <a:off x="7849306" y="2700514"/>
            <a:ext cx="2321146" cy="47192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>
                <a:latin typeface="Comic Sans MS" charset="0"/>
              </a:rPr>
              <a:t>ThinAndCrispy</a:t>
            </a:r>
          </a:p>
        </p:txBody>
      </p:sp>
      <p:sp>
        <p:nvSpPr>
          <p:cNvPr id="268304" name="AutoShape 16"/>
          <p:cNvSpPr>
            <a:spLocks noChangeArrowheads="1"/>
          </p:cNvSpPr>
          <p:nvPr/>
        </p:nvSpPr>
        <p:spPr bwMode="auto">
          <a:xfrm>
            <a:off x="6752167" y="371122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5" name="AutoShape 17"/>
          <p:cNvSpPr>
            <a:spLocks noChangeArrowheads="1"/>
          </p:cNvSpPr>
          <p:nvPr/>
        </p:nvSpPr>
        <p:spPr bwMode="auto">
          <a:xfrm>
            <a:off x="7683500" y="345722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6" name="AutoShape 18"/>
          <p:cNvSpPr>
            <a:spLocks noChangeArrowheads="1"/>
          </p:cNvSpPr>
          <p:nvPr/>
        </p:nvSpPr>
        <p:spPr bwMode="auto">
          <a:xfrm>
            <a:off x="7598834" y="421922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7260167" y="3457222"/>
            <a:ext cx="169333" cy="169333"/>
          </a:xfrm>
          <a:prstGeom prst="diamond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8" name="Freeform 20"/>
          <p:cNvSpPr>
            <a:spLocks/>
          </p:cNvSpPr>
          <p:nvPr/>
        </p:nvSpPr>
        <p:spPr bwMode="auto">
          <a:xfrm>
            <a:off x="5058834" y="2779889"/>
            <a:ext cx="2677583" cy="649111"/>
          </a:xfrm>
          <a:custGeom>
            <a:avLst/>
            <a:gdLst/>
            <a:ahLst/>
            <a:cxnLst>
              <a:cxn ang="0">
                <a:pos x="0" y="311"/>
              </a:cxn>
              <a:cxn ang="0">
                <a:pos x="886" y="28"/>
              </a:cxn>
              <a:cxn ang="0">
                <a:pos x="1340" y="141"/>
              </a:cxn>
              <a:cxn ang="0">
                <a:pos x="1518" y="368"/>
              </a:cxn>
            </a:cxnLst>
            <a:rect l="0" t="0" r="r" b="b"/>
            <a:pathLst>
              <a:path w="1518" h="368">
                <a:moveTo>
                  <a:pt x="0" y="311"/>
                </a:moveTo>
                <a:cubicBezTo>
                  <a:pt x="148" y="264"/>
                  <a:pt x="663" y="56"/>
                  <a:pt x="886" y="28"/>
                </a:cubicBezTo>
                <a:cubicBezTo>
                  <a:pt x="1109" y="0"/>
                  <a:pt x="1235" y="84"/>
                  <a:pt x="1340" y="141"/>
                </a:cubicBezTo>
                <a:cubicBezTo>
                  <a:pt x="1445" y="198"/>
                  <a:pt x="1481" y="321"/>
                  <a:pt x="1518" y="36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5651500" y="3751792"/>
            <a:ext cx="1185333" cy="4233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10" name="Freeform 22"/>
          <p:cNvSpPr>
            <a:spLocks/>
          </p:cNvSpPr>
          <p:nvPr/>
        </p:nvSpPr>
        <p:spPr bwMode="auto">
          <a:xfrm>
            <a:off x="5651501" y="4219223"/>
            <a:ext cx="2014361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3" y="260"/>
              </a:cxn>
              <a:cxn ang="0">
                <a:pos x="1055" y="219"/>
              </a:cxn>
              <a:cxn ang="0">
                <a:pos x="1152" y="65"/>
              </a:cxn>
            </a:cxnLst>
            <a:rect l="0" t="0" r="r" b="b"/>
            <a:pathLst>
              <a:path w="1152" h="296">
                <a:moveTo>
                  <a:pt x="0" y="0"/>
                </a:moveTo>
                <a:cubicBezTo>
                  <a:pt x="133" y="43"/>
                  <a:pt x="627" y="224"/>
                  <a:pt x="803" y="260"/>
                </a:cubicBezTo>
                <a:cubicBezTo>
                  <a:pt x="979" y="296"/>
                  <a:pt x="997" y="251"/>
                  <a:pt x="1055" y="219"/>
                </a:cubicBezTo>
                <a:cubicBezTo>
                  <a:pt x="1113" y="187"/>
                  <a:pt x="1132" y="97"/>
                  <a:pt x="1152" y="65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11" name="Freeform 23"/>
          <p:cNvSpPr>
            <a:spLocks/>
          </p:cNvSpPr>
          <p:nvPr/>
        </p:nvSpPr>
        <p:spPr bwMode="auto">
          <a:xfrm>
            <a:off x="4942417" y="3076223"/>
            <a:ext cx="2402417" cy="993070"/>
          </a:xfrm>
          <a:custGeom>
            <a:avLst/>
            <a:gdLst/>
            <a:ahLst/>
            <a:cxnLst>
              <a:cxn ang="0">
                <a:pos x="0" y="563"/>
              </a:cxn>
              <a:cxn ang="0">
                <a:pos x="585" y="85"/>
              </a:cxn>
              <a:cxn ang="0">
                <a:pos x="1079" y="52"/>
              </a:cxn>
              <a:cxn ang="0">
                <a:pos x="1362" y="264"/>
              </a:cxn>
            </a:cxnLst>
            <a:rect l="0" t="0" r="r" b="b"/>
            <a:pathLst>
              <a:path w="1362" h="563">
                <a:moveTo>
                  <a:pt x="0" y="563"/>
                </a:moveTo>
                <a:cubicBezTo>
                  <a:pt x="97" y="484"/>
                  <a:pt x="405" y="170"/>
                  <a:pt x="585" y="85"/>
                </a:cubicBezTo>
                <a:cubicBezTo>
                  <a:pt x="765" y="0"/>
                  <a:pt x="950" y="22"/>
                  <a:pt x="1079" y="52"/>
                </a:cubicBezTo>
                <a:cubicBezTo>
                  <a:pt x="1208" y="82"/>
                  <a:pt x="1303" y="220"/>
                  <a:pt x="1362" y="2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01599" tIns="50799" rIns="101599" bIns="5079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 rot="-1038682">
            <a:off x="5556997" y="2607248"/>
            <a:ext cx="988049" cy="3488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dirty="0" err="1">
                <a:latin typeface="Comic Sans MS" charset="0"/>
              </a:rPr>
              <a:t>hasBase</a:t>
            </a:r>
            <a:endParaRPr lang="en-GB" sz="1600" dirty="0">
              <a:latin typeface="Comic Sans MS" charset="0"/>
            </a:endParaRPr>
          </a:p>
        </p:txBody>
      </p:sp>
      <p:sp>
        <p:nvSpPr>
          <p:cNvPr id="268313" name="Text Box 25"/>
          <p:cNvSpPr txBox="1">
            <a:spLocks noChangeArrowheads="1"/>
          </p:cNvSpPr>
          <p:nvPr/>
        </p:nvSpPr>
        <p:spPr bwMode="auto">
          <a:xfrm rot="-1038682">
            <a:off x="5558762" y="3201678"/>
            <a:ext cx="988049" cy="3488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dirty="0" err="1">
                <a:latin typeface="Comic Sans MS" charset="0"/>
              </a:rPr>
              <a:t>hasBase</a:t>
            </a:r>
            <a:endParaRPr lang="en-GB" sz="1600" dirty="0">
              <a:latin typeface="Comic Sans MS" charset="0"/>
            </a:endParaRPr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 rot="-1038682">
            <a:off x="5641663" y="3707915"/>
            <a:ext cx="988049" cy="3488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dirty="0" err="1">
                <a:latin typeface="Comic Sans MS" charset="0"/>
              </a:rPr>
              <a:t>hasBase</a:t>
            </a:r>
            <a:endParaRPr lang="en-GB" sz="1600" dirty="0">
              <a:latin typeface="Comic Sans MS" charset="0"/>
            </a:endParaRPr>
          </a:p>
        </p:txBody>
      </p:sp>
      <p:sp>
        <p:nvSpPr>
          <p:cNvPr id="268315" name="Text Box 27"/>
          <p:cNvSpPr txBox="1">
            <a:spLocks noChangeArrowheads="1"/>
          </p:cNvSpPr>
          <p:nvPr/>
        </p:nvSpPr>
        <p:spPr bwMode="auto">
          <a:xfrm rot="1012582">
            <a:off x="5812762" y="4387011"/>
            <a:ext cx="988049" cy="3488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101599" tIns="50799" rIns="101599" bIns="50799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600" dirty="0" err="1">
                <a:latin typeface="Comic Sans MS" charset="0"/>
              </a:rPr>
              <a:t>hasBase</a:t>
            </a:r>
            <a:endParaRPr lang="en-GB" sz="1600" dirty="0">
              <a:latin typeface="Comic Sans MS" charset="0"/>
            </a:endParaRP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1248833" y="5692070"/>
            <a:ext cx="8643056" cy="11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80996" indent="-380996" algn="l">
              <a:lnSpc>
                <a:spcPct val="90000"/>
              </a:lnSpc>
              <a:spcBef>
                <a:spcPct val="20000"/>
              </a:spcBef>
              <a:buFontTx/>
              <a:buChar char="►"/>
            </a:pPr>
            <a:r>
              <a:rPr lang="en-GB" sz="2200" dirty="0">
                <a:solidFill>
                  <a:schemeClr val="hlink"/>
                </a:solidFill>
              </a:rPr>
              <a:t>No individual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/>
              <a:t>of the </a:t>
            </a:r>
            <a:r>
              <a:rPr lang="en-GB" sz="2200" b="1" dirty="0" err="1"/>
              <a:t>RealItalianPizza</a:t>
            </a:r>
            <a:r>
              <a:rPr lang="en-GB" sz="2200" dirty="0"/>
              <a:t> class can have a base from a class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hlink"/>
                </a:solidFill>
              </a:rPr>
              <a:t>other than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b="1" dirty="0" err="1"/>
              <a:t>ThinAndCrispy</a:t>
            </a:r>
            <a:r>
              <a:rPr lang="en-GB" sz="2200" dirty="0">
                <a:solidFill>
                  <a:schemeClr val="bg1"/>
                </a:solidFill>
              </a:rPr>
              <a:t>”</a:t>
            </a:r>
          </a:p>
          <a:p>
            <a:pPr marL="380996" indent="-380996" algn="l">
              <a:lnSpc>
                <a:spcPct val="90000"/>
              </a:lnSpc>
              <a:spcBef>
                <a:spcPct val="20000"/>
              </a:spcBef>
              <a:buFontTx/>
              <a:buChar char="►"/>
            </a:pPr>
            <a:r>
              <a:rPr lang="en-GB" sz="2200" dirty="0"/>
              <a:t>NB. </a:t>
            </a:r>
            <a:r>
              <a:rPr lang="en-GB" sz="2200" dirty="0" err="1"/>
              <a:t>DeepPan</a:t>
            </a:r>
            <a:r>
              <a:rPr lang="en-GB" sz="2200" dirty="0"/>
              <a:t> and </a:t>
            </a:r>
            <a:r>
              <a:rPr lang="en-GB" sz="2200" dirty="0" err="1"/>
              <a:t>ThinAndCrispy</a:t>
            </a:r>
            <a:r>
              <a:rPr lang="en-GB" sz="2200" dirty="0"/>
              <a:t> are disjoint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296833" y="3626555"/>
            <a:ext cx="338667" cy="338667"/>
            <a:chOff x="2304" y="2256"/>
            <a:chExt cx="192" cy="192"/>
          </a:xfrm>
        </p:grpSpPr>
        <p:sp>
          <p:nvSpPr>
            <p:cNvPr id="268318" name="Line 30"/>
            <p:cNvSpPr>
              <a:spLocks noChangeShapeType="1"/>
            </p:cNvSpPr>
            <p:nvPr/>
          </p:nvSpPr>
          <p:spPr bwMode="auto">
            <a:xfrm flipH="1">
              <a:off x="2304" y="2256"/>
              <a:ext cx="144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19" name="Line 31"/>
            <p:cNvSpPr>
              <a:spLocks noChangeShapeType="1"/>
            </p:cNvSpPr>
            <p:nvPr/>
          </p:nvSpPr>
          <p:spPr bwMode="auto">
            <a:xfrm flipH="1" flipV="1">
              <a:off x="2304" y="2256"/>
              <a:ext cx="19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80167" y="3035654"/>
            <a:ext cx="2254250" cy="652639"/>
            <a:chOff x="1104" y="1921"/>
            <a:chExt cx="1278" cy="370"/>
          </a:xfrm>
        </p:grpSpPr>
        <p:sp>
          <p:nvSpPr>
            <p:cNvPr id="268321" name="Freeform 33"/>
            <p:cNvSpPr>
              <a:spLocks/>
            </p:cNvSpPr>
            <p:nvPr/>
          </p:nvSpPr>
          <p:spPr bwMode="auto">
            <a:xfrm flipH="1">
              <a:off x="1104" y="2064"/>
              <a:ext cx="1278" cy="227"/>
            </a:xfrm>
            <a:custGeom>
              <a:avLst/>
              <a:gdLst/>
              <a:ahLst/>
              <a:cxnLst>
                <a:cxn ang="0">
                  <a:pos x="0" y="563"/>
                </a:cxn>
                <a:cxn ang="0">
                  <a:pos x="585" y="85"/>
                </a:cxn>
                <a:cxn ang="0">
                  <a:pos x="1079" y="52"/>
                </a:cxn>
                <a:cxn ang="0">
                  <a:pos x="1362" y="264"/>
                </a:cxn>
              </a:cxnLst>
              <a:rect l="0" t="0" r="r" b="b"/>
              <a:pathLst>
                <a:path w="1362" h="563">
                  <a:moveTo>
                    <a:pt x="0" y="563"/>
                  </a:moveTo>
                  <a:cubicBezTo>
                    <a:pt x="97" y="484"/>
                    <a:pt x="405" y="170"/>
                    <a:pt x="585" y="85"/>
                  </a:cubicBezTo>
                  <a:cubicBezTo>
                    <a:pt x="765" y="0"/>
                    <a:pt x="950" y="22"/>
                    <a:pt x="1079" y="52"/>
                  </a:cubicBezTo>
                  <a:cubicBezTo>
                    <a:pt x="1208" y="82"/>
                    <a:pt x="1303" y="220"/>
                    <a:pt x="1362" y="26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322" name="Text Box 34"/>
            <p:cNvSpPr txBox="1">
              <a:spLocks noChangeArrowheads="1"/>
            </p:cNvSpPr>
            <p:nvPr/>
          </p:nvSpPr>
          <p:spPr bwMode="auto">
            <a:xfrm rot="431432">
              <a:off x="1583" y="1921"/>
              <a:ext cx="549" cy="1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GB" sz="1600" dirty="0" err="1">
                  <a:latin typeface="Comic Sans MS" charset="0"/>
                </a:rPr>
                <a:t>hasBase</a:t>
              </a:r>
              <a:endParaRPr lang="en-GB" sz="1600" dirty="0">
                <a:latin typeface="Comic Sans MS" charset="0"/>
              </a:endParaRPr>
            </a:p>
          </p:txBody>
        </p:sp>
      </p:grpSp>
      <p:sp>
        <p:nvSpPr>
          <p:cNvPr id="268323" name="Rectangle 35"/>
          <p:cNvSpPr>
            <a:spLocks noChangeArrowheads="1"/>
          </p:cNvSpPr>
          <p:nvPr/>
        </p:nvSpPr>
        <p:spPr bwMode="auto">
          <a:xfrm>
            <a:off x="1270000" y="1608667"/>
            <a:ext cx="8417278" cy="81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9" tIns="50799" rIns="101599" bIns="50799">
            <a:prstTxWarp prst="textNoShape">
              <a:avLst/>
            </a:prstTxWarp>
          </a:bodyPr>
          <a:lstStyle/>
          <a:p>
            <a:pPr marL="395107" indent="-395107" algn="l">
              <a:spcBef>
                <a:spcPct val="20000"/>
              </a:spcBef>
              <a:spcAft>
                <a:spcPct val="20000"/>
              </a:spcAft>
              <a:buFont typeface="Arial" charset="0"/>
              <a:buChar char="►"/>
            </a:pPr>
            <a:r>
              <a:rPr lang="en-GB" sz="2200" dirty="0"/>
              <a:t>We have created a restriction: </a:t>
            </a:r>
            <a:r>
              <a:rPr lang="en-GB" sz="2200" dirty="0" err="1">
                <a:solidFill>
                  <a:schemeClr val="hlink"/>
                </a:solidFill>
                <a:sym typeface="Symbol" charset="2"/>
              </a:rPr>
              <a:t>hasBase</a:t>
            </a:r>
            <a:r>
              <a:rPr lang="en-GB" sz="2200" dirty="0">
                <a:solidFill>
                  <a:schemeClr val="hlink"/>
                </a:solidFill>
                <a:sym typeface="Symbol" charset="2"/>
              </a:rPr>
              <a:t> only </a:t>
            </a:r>
            <a:r>
              <a:rPr lang="en-GB" sz="2200" b="1" dirty="0" err="1">
                <a:solidFill>
                  <a:schemeClr val="hlink"/>
                </a:solidFill>
                <a:sym typeface="Symbol" charset="2"/>
              </a:rPr>
              <a:t>ThinAndCrispy</a:t>
            </a:r>
            <a:r>
              <a:rPr lang="en-GB" sz="2200" dirty="0">
                <a:solidFill>
                  <a:srgbClr val="FFFFFF"/>
                </a:solidFill>
                <a:sym typeface="Symbol" charset="2"/>
              </a:rPr>
              <a:t> </a:t>
            </a:r>
            <a:r>
              <a:rPr lang="en-GB" sz="2200" dirty="0">
                <a:sym typeface="Symbol" charset="2"/>
              </a:rPr>
              <a:t>on Class </a:t>
            </a:r>
            <a:r>
              <a:rPr lang="en-GB" sz="2200" b="1" dirty="0" err="1">
                <a:sym typeface="Symbol" charset="2"/>
              </a:rPr>
              <a:t>RealItalianPizza</a:t>
            </a:r>
            <a:r>
              <a:rPr lang="en-GB" sz="2200" dirty="0">
                <a:sym typeface="Symbol" charset="2"/>
              </a:rPr>
              <a:t> as a </a:t>
            </a:r>
            <a:r>
              <a:rPr lang="en-GB" sz="2200" dirty="0">
                <a:solidFill>
                  <a:schemeClr val="hlink"/>
                </a:solidFill>
                <a:sym typeface="Symbol" charset="2"/>
              </a:rPr>
              <a:t>necessary condition</a:t>
            </a:r>
            <a:endParaRPr lang="en-GB" sz="22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1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dirty="0" err="1"/>
              <a:t>VegetarianPizza</a:t>
            </a:r>
            <a:r>
              <a:rPr lang="en-GB" sz="3100" dirty="0"/>
              <a:t> Classification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200" dirty="0">
                <a:solidFill>
                  <a:schemeClr val="hlink"/>
                </a:solidFill>
              </a:rPr>
              <a:t>Nothing </a:t>
            </a:r>
            <a:r>
              <a:rPr lang="en-GB" sz="2200" dirty="0"/>
              <a:t>classifies under </a:t>
            </a:r>
            <a:r>
              <a:rPr lang="en-GB" sz="2200" b="1" dirty="0" err="1"/>
              <a:t>VegetarianPizza</a:t>
            </a:r>
            <a:r>
              <a:rPr lang="en-GB" sz="2200" b="1" dirty="0"/>
              <a:t/>
            </a:r>
            <a:br>
              <a:rPr lang="en-GB" sz="2200" b="1" dirty="0"/>
            </a:br>
            <a:endParaRPr lang="en-GB" sz="2200" b="1" dirty="0"/>
          </a:p>
          <a:p>
            <a:pPr>
              <a:lnSpc>
                <a:spcPct val="90000"/>
              </a:lnSpc>
            </a:pPr>
            <a:r>
              <a:rPr lang="en-GB" sz="2200" dirty="0"/>
              <a:t>Actually, there is nothing wrong with our definition of </a:t>
            </a:r>
            <a:r>
              <a:rPr lang="en-GB" sz="2200" b="1" dirty="0" err="1"/>
              <a:t>VegetarianPizza</a:t>
            </a:r>
            <a:endParaRPr lang="en-GB" sz="2200" b="1" dirty="0"/>
          </a:p>
          <a:p>
            <a:pPr>
              <a:lnSpc>
                <a:spcPct val="90000"/>
              </a:lnSpc>
            </a:pPr>
            <a:r>
              <a:rPr lang="en-GB" sz="2200" dirty="0"/>
              <a:t>It is actually the descriptions of our </a:t>
            </a:r>
            <a:r>
              <a:rPr lang="en-GB" sz="2200" b="1" dirty="0"/>
              <a:t>Pizza</a:t>
            </a:r>
            <a:r>
              <a:rPr lang="en-GB" sz="2200" dirty="0"/>
              <a:t>s that are </a:t>
            </a:r>
            <a:r>
              <a:rPr lang="en-GB" sz="2200" dirty="0">
                <a:solidFill>
                  <a:schemeClr val="hlink"/>
                </a:solidFill>
              </a:rPr>
              <a:t>incomplete</a:t>
            </a:r>
            <a:br>
              <a:rPr lang="en-GB" sz="2200" dirty="0">
                <a:solidFill>
                  <a:schemeClr val="hlink"/>
                </a:solidFill>
              </a:rPr>
            </a:br>
            <a:endParaRPr lang="en-GB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200" dirty="0"/>
              <a:t>The </a:t>
            </a:r>
            <a:r>
              <a:rPr lang="en-GB" sz="2200" dirty="0" err="1"/>
              <a:t>reasoner</a:t>
            </a:r>
            <a:r>
              <a:rPr lang="en-GB" sz="2200" dirty="0"/>
              <a:t> has not got enough information to infer that any </a:t>
            </a:r>
            <a:r>
              <a:rPr lang="en-GB" sz="2200" b="1" dirty="0"/>
              <a:t>Pizza</a:t>
            </a:r>
            <a:r>
              <a:rPr lang="en-GB" sz="2200" dirty="0"/>
              <a:t> is subsumed by </a:t>
            </a:r>
            <a:r>
              <a:rPr lang="en-GB" sz="2200" b="1" dirty="0" err="1"/>
              <a:t>VegetarianPizza</a:t>
            </a:r>
            <a:endParaRPr lang="en-GB" sz="2200" b="1" dirty="0"/>
          </a:p>
          <a:p>
            <a:pPr>
              <a:lnSpc>
                <a:spcPct val="90000"/>
              </a:lnSpc>
            </a:pP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200" dirty="0"/>
              <a:t>This is because OWL makes the </a:t>
            </a:r>
            <a:r>
              <a:rPr lang="en-GB" sz="2200" dirty="0">
                <a:solidFill>
                  <a:schemeClr val="hlink"/>
                </a:solidFill>
              </a:rPr>
              <a:t>Open World Assumption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World Assumption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200" dirty="0"/>
              <a:t>In a closed world (like </a:t>
            </a:r>
            <a:r>
              <a:rPr lang="en-GB" sz="2200" dirty="0" err="1"/>
              <a:t>DBs</a:t>
            </a:r>
            <a:r>
              <a:rPr lang="en-GB" sz="2200" dirty="0"/>
              <a:t>), the information we have is everything </a:t>
            </a:r>
          </a:p>
          <a:p>
            <a:r>
              <a:rPr lang="en-GB" sz="2200" dirty="0"/>
              <a:t>In an open world, we assume there is always more information than is stated</a:t>
            </a: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Where a database, for example, returns a negative if it cannot find some data, the </a:t>
            </a:r>
            <a:r>
              <a:rPr lang="en-GB" sz="2200" dirty="0" err="1"/>
              <a:t>reasoner</a:t>
            </a:r>
            <a:r>
              <a:rPr lang="en-GB" sz="2200" dirty="0"/>
              <a:t> makes no assumption about the </a:t>
            </a:r>
            <a:r>
              <a:rPr lang="en-GB" sz="2200" dirty="0">
                <a:solidFill>
                  <a:schemeClr val="hlink"/>
                </a:solidFill>
              </a:rPr>
              <a:t>completeness</a:t>
            </a:r>
            <a:r>
              <a:rPr lang="en-GB" sz="2200" dirty="0"/>
              <a:t> of the information it is given</a:t>
            </a:r>
          </a:p>
          <a:p>
            <a:r>
              <a:rPr lang="en-GB" sz="2200" dirty="0"/>
              <a:t>The </a:t>
            </a:r>
            <a:r>
              <a:rPr lang="en-GB" sz="2200" dirty="0" err="1"/>
              <a:t>reasoner</a:t>
            </a:r>
            <a:r>
              <a:rPr lang="en-GB" sz="2200" dirty="0"/>
              <a:t> cannot determine something does not hold unless it is </a:t>
            </a:r>
            <a:r>
              <a:rPr lang="en-GB" sz="2200" dirty="0">
                <a:solidFill>
                  <a:schemeClr val="hlink"/>
                </a:solidFill>
              </a:rPr>
              <a:t>explicitly stated in the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0" y="588963"/>
            <a:ext cx="7535862" cy="1163637"/>
          </a:xfrm>
        </p:spPr>
        <p:txBody>
          <a:bodyPr/>
          <a:lstStyle/>
          <a:p>
            <a:r>
              <a:rPr lang="en-GB" sz="3200" dirty="0" smtClean="0"/>
              <a:t>Knowledge Representation before OWL</a:t>
            </a:r>
            <a:endParaRPr lang="en-US" sz="32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>
                <a:latin typeface="Gill Sans"/>
                <a:cs typeface="Gill Sans"/>
              </a:rPr>
              <a:t>Long history of Ontology development (predates computer science)</a:t>
            </a:r>
          </a:p>
          <a:p>
            <a:r>
              <a:rPr lang="en-GB" sz="2400" dirty="0">
                <a:latin typeface="Gill Sans"/>
                <a:cs typeface="Gill Sans"/>
              </a:rPr>
              <a:t>Various ways to represent ontological structures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Frames – easy to understand, good infrastructure: problem - inflexible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Semantic networks – problem – NO semantics!  Different conclusions from different </a:t>
            </a:r>
            <a:r>
              <a:rPr lang="en-GB" sz="2100" dirty="0" err="1">
                <a:latin typeface="Gill Sans"/>
                <a:cs typeface="Gill Sans"/>
              </a:rPr>
              <a:t>reasoners</a:t>
            </a:r>
            <a:r>
              <a:rPr lang="en-GB" sz="2100" dirty="0">
                <a:latin typeface="Gill Sans"/>
                <a:cs typeface="Gill Sans"/>
              </a:rPr>
              <a:t>!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Object Orientated Databases (O2) – similar to Frames</a:t>
            </a:r>
          </a:p>
          <a:p>
            <a:r>
              <a:rPr lang="en-GB" sz="2400" dirty="0">
                <a:latin typeface="Gill Sans"/>
                <a:cs typeface="Gill Sans"/>
              </a:rPr>
              <a:t>Description Logics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Syntax consists of unary predicators, binary relations and a set of constructors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e.g., LOOM, CLASSIC, DAML-OIL</a:t>
            </a:r>
          </a:p>
          <a:p>
            <a:r>
              <a:rPr lang="en-GB" sz="2400" dirty="0">
                <a:latin typeface="Gill Sans"/>
                <a:cs typeface="Gill Sans"/>
              </a:rPr>
              <a:t>Latest standard</a:t>
            </a:r>
          </a:p>
          <a:p>
            <a:pPr lvl="1"/>
            <a:r>
              <a:rPr lang="en-GB" sz="2100" dirty="0">
                <a:latin typeface="Gill Sans"/>
                <a:cs typeface="Gill Sans"/>
              </a:rPr>
              <a:t>OWL</a:t>
            </a:r>
          </a:p>
          <a:p>
            <a:pPr lvl="2">
              <a:buFont typeface="Arial" charset="0"/>
              <a:buNone/>
            </a:pPr>
            <a:endParaRPr lang="en-US" sz="16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World Assumption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Typically we have a pattern of several Existential restrictions on a single property with different fillers – like primitive pizzas on hasTopping</a:t>
            </a:r>
            <a:br>
              <a:rPr lang="en-GB"/>
            </a:br>
            <a:endParaRPr lang="en-GB"/>
          </a:p>
          <a:p>
            <a:r>
              <a:rPr lang="en-GB"/>
              <a:t>Existential restrictions should be paraphrased by </a:t>
            </a:r>
            <a:r>
              <a:rPr lang="en-GB">
                <a:solidFill>
                  <a:schemeClr val="hlink"/>
                </a:solidFill>
              </a:rPr>
              <a:t>“amongst other things…”</a:t>
            </a:r>
            <a:r>
              <a:rPr lang="en-GB">
                <a:solidFill>
                  <a:srgbClr val="FFFF00"/>
                </a:solidFill>
              </a:rPr>
              <a:t/>
            </a:r>
            <a:br>
              <a:rPr lang="en-GB">
                <a:solidFill>
                  <a:srgbClr val="FFFF00"/>
                </a:solidFill>
              </a:rPr>
            </a:br>
            <a:endParaRPr lang="en-GB">
              <a:solidFill>
                <a:srgbClr val="FFFF00"/>
              </a:solidFill>
            </a:endParaRPr>
          </a:p>
          <a:p>
            <a:r>
              <a:rPr lang="en-GB"/>
              <a:t>Must state that a description is </a:t>
            </a:r>
            <a:r>
              <a:rPr lang="en-GB">
                <a:solidFill>
                  <a:schemeClr val="hlink"/>
                </a:solidFill>
              </a:rPr>
              <a:t>complete</a:t>
            </a:r>
          </a:p>
          <a:p>
            <a:r>
              <a:rPr lang="en-GB"/>
              <a:t>We need </a:t>
            </a:r>
            <a:r>
              <a:rPr lang="en-GB">
                <a:solidFill>
                  <a:schemeClr val="hlink"/>
                </a:solidFill>
              </a:rPr>
              <a:t>closure</a:t>
            </a:r>
            <a:r>
              <a:rPr lang="en-GB"/>
              <a:t> for the given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Closure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in the form of a </a:t>
            </a:r>
            <a:r>
              <a:rPr lang="en-GB">
                <a:solidFill>
                  <a:schemeClr val="hlink"/>
                </a:solidFill>
              </a:rPr>
              <a:t>Universal Restriction</a:t>
            </a:r>
            <a:r>
              <a:rPr lang="en-GB"/>
              <a:t> with a filler that is the </a:t>
            </a:r>
            <a:r>
              <a:rPr lang="en-GB">
                <a:solidFill>
                  <a:schemeClr val="hlink"/>
                </a:solidFill>
              </a:rPr>
              <a:t>Union</a:t>
            </a:r>
            <a:r>
              <a:rPr lang="en-GB"/>
              <a:t> of the other fillers for that property</a:t>
            </a:r>
          </a:p>
          <a:p>
            <a:endParaRPr lang="en-GB"/>
          </a:p>
          <a:p>
            <a:r>
              <a:rPr lang="en-GB"/>
              <a:t>Closure works along a single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Primitive Classes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2" y="1329972"/>
            <a:ext cx="8824737" cy="2450042"/>
          </a:xfrm>
        </p:spPr>
        <p:txBody>
          <a:bodyPr/>
          <a:lstStyle/>
          <a:p>
            <a:r>
              <a:rPr lang="en-GB" sz="2200" dirty="0"/>
              <a:t>All classes in our ontology so far are </a:t>
            </a:r>
            <a:r>
              <a:rPr lang="en-GB" sz="2200" dirty="0">
                <a:solidFill>
                  <a:schemeClr val="hlink"/>
                </a:solidFill>
              </a:rPr>
              <a:t>Primitive</a:t>
            </a:r>
            <a:r>
              <a:rPr lang="en-GB" sz="2200" dirty="0"/>
              <a:t> </a:t>
            </a:r>
          </a:p>
          <a:p>
            <a:r>
              <a:rPr lang="en-GB" sz="2200" dirty="0"/>
              <a:t>We </a:t>
            </a:r>
            <a:r>
              <a:rPr lang="en-GB" sz="2200" dirty="0">
                <a:solidFill>
                  <a:schemeClr val="hlink"/>
                </a:solidFill>
              </a:rPr>
              <a:t>describe</a:t>
            </a:r>
            <a:r>
              <a:rPr lang="en-GB" sz="2200" dirty="0"/>
              <a:t> primitive pizzas</a:t>
            </a:r>
          </a:p>
          <a:p>
            <a:r>
              <a:rPr lang="en-GB" sz="2200" dirty="0"/>
              <a:t>Primitive Class =</a:t>
            </a:r>
            <a:r>
              <a:rPr lang="en-GB" sz="2200" dirty="0">
                <a:solidFill>
                  <a:srgbClr val="FFFFFF"/>
                </a:solidFill>
              </a:rPr>
              <a:t> </a:t>
            </a:r>
            <a:r>
              <a:rPr lang="en-GB" sz="2200" dirty="0">
                <a:solidFill>
                  <a:schemeClr val="hlink"/>
                </a:solidFill>
              </a:rPr>
              <a:t>only Necessary Conditions</a:t>
            </a:r>
          </a:p>
          <a:p>
            <a:r>
              <a:rPr lang="en-GB" sz="2200" dirty="0"/>
              <a:t>They are marked as plain </a:t>
            </a:r>
            <a:r>
              <a:rPr lang="en-GB" sz="2200" dirty="0">
                <a:solidFill>
                  <a:schemeClr val="hlink"/>
                </a:solidFill>
              </a:rPr>
              <a:t>orange circles</a:t>
            </a:r>
            <a:r>
              <a:rPr lang="en-GB" sz="2200" dirty="0"/>
              <a:t> in the class hierarchy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559278" y="3970514"/>
            <a:ext cx="2896306" cy="201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sz="3100" dirty="0"/>
              <a:t>We condone building a </a:t>
            </a:r>
            <a:r>
              <a:rPr lang="en-GB" sz="3100" dirty="0">
                <a:solidFill>
                  <a:schemeClr val="hlink"/>
                </a:solidFill>
              </a:rPr>
              <a:t>disjoint tree</a:t>
            </a:r>
            <a:r>
              <a:rPr lang="en-GB" sz="3100" dirty="0"/>
              <a:t> of primitive classes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53278" y="4055181"/>
            <a:ext cx="4402667" cy="2540000"/>
            <a:chOff x="2064" y="2208"/>
            <a:chExt cx="3168" cy="1728"/>
          </a:xfrm>
        </p:grpSpPr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2064" y="2208"/>
              <a:ext cx="341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2973" y="2496"/>
              <a:ext cx="342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3883" y="3360"/>
              <a:ext cx="341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7" name="Oval 9"/>
            <p:cNvSpPr>
              <a:spLocks noChangeArrowheads="1"/>
            </p:cNvSpPr>
            <p:nvPr/>
          </p:nvSpPr>
          <p:spPr bwMode="auto">
            <a:xfrm>
              <a:off x="3883" y="3000"/>
              <a:ext cx="341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8" name="Oval 10"/>
            <p:cNvSpPr>
              <a:spLocks noChangeArrowheads="1"/>
            </p:cNvSpPr>
            <p:nvPr/>
          </p:nvSpPr>
          <p:spPr bwMode="auto">
            <a:xfrm>
              <a:off x="3883" y="3720"/>
              <a:ext cx="341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9" name="Oval 11"/>
            <p:cNvSpPr>
              <a:spLocks noChangeArrowheads="1"/>
            </p:cNvSpPr>
            <p:nvPr/>
          </p:nvSpPr>
          <p:spPr bwMode="auto">
            <a:xfrm>
              <a:off x="2973" y="3000"/>
              <a:ext cx="342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9580" name="AutoShape 12"/>
            <p:cNvCxnSpPr>
              <a:cxnSpLocks noChangeShapeType="1"/>
              <a:stCxn id="109574" idx="5"/>
              <a:endCxn id="109575" idx="2"/>
            </p:cNvCxnSpPr>
            <p:nvPr/>
          </p:nvCxnSpPr>
          <p:spPr bwMode="auto">
            <a:xfrm rot="16200000" flipH="1">
              <a:off x="2558" y="2198"/>
              <a:ext cx="203" cy="609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09581" name="AutoShape 13"/>
            <p:cNvCxnSpPr>
              <a:cxnSpLocks noChangeShapeType="1"/>
              <a:stCxn id="109574" idx="4"/>
              <a:endCxn id="109579" idx="2"/>
            </p:cNvCxnSpPr>
            <p:nvPr/>
          </p:nvCxnSpPr>
          <p:spPr bwMode="auto">
            <a:xfrm rot="16200000" flipH="1">
              <a:off x="2262" y="2406"/>
              <a:ext cx="675" cy="729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09582" name="AutoShape 14"/>
            <p:cNvCxnSpPr>
              <a:cxnSpLocks noChangeShapeType="1"/>
              <a:stCxn id="109575" idx="4"/>
              <a:endCxn id="109577" idx="2"/>
            </p:cNvCxnSpPr>
            <p:nvPr/>
          </p:nvCxnSpPr>
          <p:spPr bwMode="auto">
            <a:xfrm rot="16200000" flipH="1">
              <a:off x="3315" y="2550"/>
              <a:ext cx="387" cy="730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09583" name="AutoShape 15"/>
            <p:cNvCxnSpPr>
              <a:cxnSpLocks noChangeShapeType="1"/>
              <a:stCxn id="109579" idx="5"/>
              <a:endCxn id="109576" idx="2"/>
            </p:cNvCxnSpPr>
            <p:nvPr/>
          </p:nvCxnSpPr>
          <p:spPr bwMode="auto">
            <a:xfrm rot="16200000" flipH="1">
              <a:off x="3432" y="3026"/>
              <a:ext cx="275" cy="609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109584" name="AutoShape 16"/>
            <p:cNvCxnSpPr>
              <a:cxnSpLocks noChangeShapeType="1"/>
              <a:stCxn id="109579" idx="4"/>
              <a:endCxn id="109578" idx="2"/>
            </p:cNvCxnSpPr>
            <p:nvPr/>
          </p:nvCxnSpPr>
          <p:spPr bwMode="auto">
            <a:xfrm rot="16200000" flipH="1">
              <a:off x="3207" y="3162"/>
              <a:ext cx="603" cy="730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109585" name="Oval 17"/>
            <p:cNvSpPr>
              <a:spLocks noChangeArrowheads="1"/>
            </p:cNvSpPr>
            <p:nvPr/>
          </p:nvSpPr>
          <p:spPr bwMode="auto">
            <a:xfrm>
              <a:off x="3883" y="2640"/>
              <a:ext cx="341" cy="21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9586" name="AutoShape 18"/>
            <p:cNvCxnSpPr>
              <a:cxnSpLocks noChangeShapeType="1"/>
              <a:stCxn id="109575" idx="5"/>
              <a:endCxn id="109585" idx="2"/>
            </p:cNvCxnSpPr>
            <p:nvPr/>
          </p:nvCxnSpPr>
          <p:spPr bwMode="auto">
            <a:xfrm rot="16200000" flipH="1">
              <a:off x="3540" y="2414"/>
              <a:ext cx="59" cy="609"/>
            </a:xfrm>
            <a:prstGeom prst="curvedConnector2">
              <a:avLst/>
            </a:prstGeom>
            <a:noFill/>
            <a:ln w="25400">
              <a:solidFill>
                <a:srgbClr val="C0C0C0"/>
              </a:solidFill>
              <a:round/>
              <a:headEnd type="triangle" w="med" len="med"/>
              <a:tailEnd/>
            </a:ln>
            <a:effectLst/>
          </p:spPr>
        </p:cxnSp>
        <p:sp>
          <p:nvSpPr>
            <p:cNvPr id="109587" name="Freeform 19"/>
            <p:cNvSpPr>
              <a:spLocks/>
            </p:cNvSpPr>
            <p:nvPr/>
          </p:nvSpPr>
          <p:spPr bwMode="auto">
            <a:xfrm>
              <a:off x="4512" y="2736"/>
              <a:ext cx="720" cy="708"/>
            </a:xfrm>
            <a:custGeom>
              <a:avLst/>
              <a:gdLst/>
              <a:ahLst/>
              <a:cxnLst>
                <a:cxn ang="0">
                  <a:pos x="0" y="468"/>
                </a:cxn>
                <a:cxn ang="0">
                  <a:pos x="240" y="708"/>
                </a:cxn>
                <a:cxn ang="0">
                  <a:pos x="720" y="132"/>
                </a:cxn>
                <a:cxn ang="0">
                  <a:pos x="564" y="0"/>
                </a:cxn>
                <a:cxn ang="0">
                  <a:pos x="243" y="471"/>
                </a:cxn>
                <a:cxn ang="0">
                  <a:pos x="159" y="288"/>
                </a:cxn>
                <a:cxn ang="0">
                  <a:pos x="0" y="468"/>
                </a:cxn>
              </a:cxnLst>
              <a:rect l="0" t="0" r="r" b="b"/>
              <a:pathLst>
                <a:path w="720" h="708">
                  <a:moveTo>
                    <a:pt x="0" y="468"/>
                  </a:moveTo>
                  <a:lnTo>
                    <a:pt x="240" y="708"/>
                  </a:lnTo>
                  <a:lnTo>
                    <a:pt x="720" y="132"/>
                  </a:lnTo>
                  <a:lnTo>
                    <a:pt x="564" y="0"/>
                  </a:lnTo>
                  <a:lnTo>
                    <a:pt x="243" y="471"/>
                  </a:lnTo>
                  <a:lnTo>
                    <a:pt x="159" y="288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00FF00"/>
            </a:solidFill>
            <a:ln w="254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Asserted Polyhierarchies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611" y="1169460"/>
            <a:ext cx="8417278" cy="54504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200" dirty="0"/>
              <a:t>We believe asserting </a:t>
            </a:r>
            <a:r>
              <a:rPr lang="en-GB" sz="2200" dirty="0" err="1"/>
              <a:t>polyhierarchies</a:t>
            </a:r>
            <a:r>
              <a:rPr lang="en-GB" sz="2200" dirty="0"/>
              <a:t> is bad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966861" y="6439959"/>
            <a:ext cx="4740646" cy="57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598" tIns="50798" rIns="101598" bIns="50798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GB" sz="3100" b="1" dirty="0"/>
              <a:t>Let the </a:t>
            </a:r>
            <a:r>
              <a:rPr lang="en-GB" sz="3100" b="1" dirty="0" err="1"/>
              <a:t>reasoner</a:t>
            </a:r>
            <a:r>
              <a:rPr lang="en-GB" sz="3100" b="1" dirty="0"/>
              <a:t> do it!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9611" y="1730376"/>
            <a:ext cx="8466667" cy="4559652"/>
            <a:chOff x="672" y="1296"/>
            <a:chExt cx="4800" cy="235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19" y="2568"/>
              <a:ext cx="2631" cy="1080"/>
              <a:chOff x="2064" y="2208"/>
              <a:chExt cx="3267" cy="1728"/>
            </a:xfrm>
          </p:grpSpPr>
          <p:sp>
            <p:nvSpPr>
              <p:cNvPr id="111623" name="Oval 7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41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24" name="Oval 8"/>
              <p:cNvSpPr>
                <a:spLocks noChangeArrowheads="1"/>
              </p:cNvSpPr>
              <p:nvPr/>
            </p:nvSpPr>
            <p:spPr bwMode="auto">
              <a:xfrm>
                <a:off x="2973" y="2496"/>
                <a:ext cx="342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25" name="Oval 9"/>
              <p:cNvSpPr>
                <a:spLocks noChangeArrowheads="1"/>
              </p:cNvSpPr>
              <p:nvPr/>
            </p:nvSpPr>
            <p:spPr bwMode="auto">
              <a:xfrm>
                <a:off x="3883" y="3360"/>
                <a:ext cx="341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26" name="Oval 10"/>
              <p:cNvSpPr>
                <a:spLocks noChangeArrowheads="1"/>
              </p:cNvSpPr>
              <p:nvPr/>
            </p:nvSpPr>
            <p:spPr bwMode="auto">
              <a:xfrm>
                <a:off x="3883" y="3000"/>
                <a:ext cx="341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27" name="Oval 11"/>
              <p:cNvSpPr>
                <a:spLocks noChangeArrowheads="1"/>
              </p:cNvSpPr>
              <p:nvPr/>
            </p:nvSpPr>
            <p:spPr bwMode="auto">
              <a:xfrm>
                <a:off x="3883" y="3720"/>
                <a:ext cx="341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28" name="Oval 12"/>
              <p:cNvSpPr>
                <a:spLocks noChangeArrowheads="1"/>
              </p:cNvSpPr>
              <p:nvPr/>
            </p:nvSpPr>
            <p:spPr bwMode="auto">
              <a:xfrm>
                <a:off x="2973" y="3000"/>
                <a:ext cx="342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1629" name="AutoShape 13"/>
              <p:cNvCxnSpPr>
                <a:cxnSpLocks noChangeShapeType="1"/>
                <a:stCxn id="111623" idx="5"/>
                <a:endCxn id="111624" idx="2"/>
              </p:cNvCxnSpPr>
              <p:nvPr/>
            </p:nvCxnSpPr>
            <p:spPr bwMode="auto">
              <a:xfrm rot="16200000" flipH="1">
                <a:off x="2558" y="2198"/>
                <a:ext cx="203" cy="609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111630" name="AutoShape 14"/>
              <p:cNvCxnSpPr>
                <a:cxnSpLocks noChangeShapeType="1"/>
                <a:stCxn id="111623" idx="4"/>
                <a:endCxn id="111628" idx="2"/>
              </p:cNvCxnSpPr>
              <p:nvPr/>
            </p:nvCxnSpPr>
            <p:spPr bwMode="auto">
              <a:xfrm rot="16200000" flipH="1">
                <a:off x="2262" y="2406"/>
                <a:ext cx="675" cy="729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111631" name="AutoShape 15"/>
              <p:cNvCxnSpPr>
                <a:cxnSpLocks noChangeShapeType="1"/>
                <a:stCxn id="111624" idx="4"/>
                <a:endCxn id="111626" idx="2"/>
              </p:cNvCxnSpPr>
              <p:nvPr/>
            </p:nvCxnSpPr>
            <p:spPr bwMode="auto">
              <a:xfrm rot="16200000" flipH="1">
                <a:off x="3315" y="2550"/>
                <a:ext cx="387" cy="730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111632" name="AutoShape 16"/>
              <p:cNvCxnSpPr>
                <a:cxnSpLocks noChangeShapeType="1"/>
                <a:stCxn id="111628" idx="5"/>
                <a:endCxn id="111625" idx="2"/>
              </p:cNvCxnSpPr>
              <p:nvPr/>
            </p:nvCxnSpPr>
            <p:spPr bwMode="auto">
              <a:xfrm rot="16200000" flipH="1">
                <a:off x="3432" y="3026"/>
                <a:ext cx="275" cy="609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111633" name="AutoShape 17"/>
              <p:cNvCxnSpPr>
                <a:cxnSpLocks noChangeShapeType="1"/>
                <a:stCxn id="111628" idx="4"/>
                <a:endCxn id="111627" idx="2"/>
              </p:cNvCxnSpPr>
              <p:nvPr/>
            </p:nvCxnSpPr>
            <p:spPr bwMode="auto">
              <a:xfrm rot="16200000" flipH="1">
                <a:off x="3207" y="3162"/>
                <a:ext cx="603" cy="730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111634" name="Oval 18"/>
              <p:cNvSpPr>
                <a:spLocks noChangeArrowheads="1"/>
              </p:cNvSpPr>
              <p:nvPr/>
            </p:nvSpPr>
            <p:spPr bwMode="auto">
              <a:xfrm>
                <a:off x="3883" y="2640"/>
                <a:ext cx="341" cy="21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1635" name="AutoShape 19"/>
              <p:cNvCxnSpPr>
                <a:cxnSpLocks noChangeShapeType="1"/>
                <a:stCxn id="111624" idx="5"/>
                <a:endCxn id="111634" idx="2"/>
              </p:cNvCxnSpPr>
              <p:nvPr/>
            </p:nvCxnSpPr>
            <p:spPr bwMode="auto">
              <a:xfrm rot="16200000" flipH="1">
                <a:off x="3540" y="2414"/>
                <a:ext cx="59" cy="609"/>
              </a:xfrm>
              <a:prstGeom prst="curvedConnector2">
                <a:avLst/>
              </a:prstGeom>
              <a:noFill/>
              <a:ln w="25400">
                <a:solidFill>
                  <a:srgbClr val="C0C0C0"/>
                </a:solidFill>
                <a:round/>
                <a:headEnd type="triangle" w="med" len="med"/>
                <a:tailEnd/>
              </a:ln>
              <a:effectLst/>
            </p:spPr>
          </p:cxnSp>
          <p:sp>
            <p:nvSpPr>
              <p:cNvPr id="111636" name="Freeform 20"/>
              <p:cNvSpPr>
                <a:spLocks/>
              </p:cNvSpPr>
              <p:nvPr/>
            </p:nvSpPr>
            <p:spPr bwMode="auto">
              <a:xfrm>
                <a:off x="4512" y="2691"/>
                <a:ext cx="819" cy="867"/>
              </a:xfrm>
              <a:custGeom>
                <a:avLst/>
                <a:gdLst/>
                <a:ahLst/>
                <a:cxnLst>
                  <a:cxn ang="0">
                    <a:pos x="225" y="66"/>
                  </a:cxn>
                  <a:cxn ang="0">
                    <a:pos x="420" y="324"/>
                  </a:cxn>
                  <a:cxn ang="0">
                    <a:pos x="636" y="0"/>
                  </a:cxn>
                  <a:cxn ang="0">
                    <a:pos x="798" y="285"/>
                  </a:cxn>
                  <a:cxn ang="0">
                    <a:pos x="528" y="450"/>
                  </a:cxn>
                  <a:cxn ang="0">
                    <a:pos x="819" y="669"/>
                  </a:cxn>
                  <a:cxn ang="0">
                    <a:pos x="648" y="849"/>
                  </a:cxn>
                  <a:cxn ang="0">
                    <a:pos x="414" y="588"/>
                  </a:cxn>
                  <a:cxn ang="0">
                    <a:pos x="189" y="867"/>
                  </a:cxn>
                  <a:cxn ang="0">
                    <a:pos x="0" y="660"/>
                  </a:cxn>
                  <a:cxn ang="0">
                    <a:pos x="288" y="453"/>
                  </a:cxn>
                  <a:cxn ang="0">
                    <a:pos x="36" y="219"/>
                  </a:cxn>
                  <a:cxn ang="0">
                    <a:pos x="225" y="66"/>
                  </a:cxn>
                </a:cxnLst>
                <a:rect l="0" t="0" r="r" b="b"/>
                <a:pathLst>
                  <a:path w="819" h="867">
                    <a:moveTo>
                      <a:pt x="225" y="66"/>
                    </a:moveTo>
                    <a:lnTo>
                      <a:pt x="420" y="324"/>
                    </a:lnTo>
                    <a:lnTo>
                      <a:pt x="636" y="0"/>
                    </a:lnTo>
                    <a:lnTo>
                      <a:pt x="798" y="285"/>
                    </a:lnTo>
                    <a:lnTo>
                      <a:pt x="528" y="450"/>
                    </a:lnTo>
                    <a:lnTo>
                      <a:pt x="819" y="669"/>
                    </a:lnTo>
                    <a:lnTo>
                      <a:pt x="648" y="849"/>
                    </a:lnTo>
                    <a:lnTo>
                      <a:pt x="414" y="588"/>
                    </a:lnTo>
                    <a:lnTo>
                      <a:pt x="189" y="867"/>
                    </a:lnTo>
                    <a:lnTo>
                      <a:pt x="0" y="660"/>
                    </a:lnTo>
                    <a:lnTo>
                      <a:pt x="288" y="453"/>
                    </a:lnTo>
                    <a:lnTo>
                      <a:pt x="36" y="219"/>
                    </a:lnTo>
                    <a:lnTo>
                      <a:pt x="225" y="66"/>
                    </a:lnTo>
                    <a:close/>
                  </a:path>
                </a:pathLst>
              </a:custGeom>
              <a:solidFill>
                <a:srgbClr val="FF0000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1637" name="AutoShape 21"/>
              <p:cNvCxnSpPr>
                <a:cxnSpLocks noChangeShapeType="1"/>
              </p:cNvCxnSpPr>
              <p:nvPr/>
            </p:nvCxnSpPr>
            <p:spPr bwMode="auto">
              <a:xfrm>
                <a:off x="3312" y="2592"/>
                <a:ext cx="609" cy="949"/>
              </a:xfrm>
              <a:prstGeom prst="curvedConnector4">
                <a:avLst>
                  <a:gd name="adj1" fmla="val 45157"/>
                  <a:gd name="adj2" fmla="val 117597"/>
                </a:avLst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</p:cxnSp>
          <p:cxnSp>
            <p:nvCxnSpPr>
              <p:cNvPr id="111638" name="AutoShape 22"/>
              <p:cNvCxnSpPr>
                <a:cxnSpLocks noChangeShapeType="1"/>
                <a:endCxn id="111634" idx="3"/>
              </p:cNvCxnSpPr>
              <p:nvPr/>
            </p:nvCxnSpPr>
            <p:spPr bwMode="auto">
              <a:xfrm flipV="1">
                <a:off x="3312" y="2833"/>
                <a:ext cx="621" cy="239"/>
              </a:xfrm>
              <a:prstGeom prst="curvedConnector2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</p:spPr>
          </p:cxnSp>
        </p:grpSp>
        <p:sp>
          <p:nvSpPr>
            <p:cNvPr id="111639" name="Rectangle 23"/>
            <p:cNvSpPr>
              <a:spLocks noChangeArrowheads="1"/>
            </p:cNvSpPr>
            <p:nvPr/>
          </p:nvSpPr>
          <p:spPr bwMode="auto">
            <a:xfrm>
              <a:off x="672" y="1296"/>
              <a:ext cx="4800" cy="1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39" tIns="45719" rIns="91439" bIns="45719">
              <a:prstTxWarp prst="textNoShape">
                <a:avLst/>
              </a:prstTxWarp>
            </a:bodyPr>
            <a:lstStyle/>
            <a:p>
              <a:pPr marL="380996" indent="-380996" algn="l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►"/>
              </a:pPr>
              <a:r>
                <a:rPr lang="en-GB" sz="2400" dirty="0"/>
                <a:t>We lose some encapsulation of knowledge</a:t>
              </a:r>
            </a:p>
            <a:p>
              <a:pPr marL="825492" lvl="1" indent="-317497" algn="l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►"/>
              </a:pPr>
              <a:r>
                <a:rPr lang="en-GB" sz="2400" dirty="0">
                  <a:solidFill>
                    <a:schemeClr val="hlink"/>
                  </a:solidFill>
                </a:rPr>
                <a:t>Why is this class a subclass of that one?</a:t>
              </a:r>
            </a:p>
            <a:p>
              <a:pPr marL="380996" indent="-380996" algn="l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►"/>
              </a:pPr>
              <a:r>
                <a:rPr lang="en-GB" sz="2400" dirty="0"/>
                <a:t>Difficult to maintain</a:t>
              </a:r>
            </a:p>
            <a:p>
              <a:pPr marL="825492" lvl="1" indent="-317497" algn="l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►"/>
              </a:pPr>
              <a:r>
                <a:rPr lang="en-GB" sz="2400" dirty="0">
                  <a:solidFill>
                    <a:schemeClr val="hlink"/>
                  </a:solidFill>
                </a:rPr>
                <a:t>Adding new classes becomes difficult because all subclasses may need to be updated</a:t>
              </a:r>
            </a:p>
            <a:p>
              <a:pPr marL="825492" lvl="1" indent="-317497" algn="l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FontTx/>
                <a:buChar char="►"/>
              </a:pPr>
              <a:r>
                <a:rPr lang="en-GB" sz="2400" dirty="0">
                  <a:solidFill>
                    <a:schemeClr val="hlink"/>
                  </a:solidFill>
                </a:rPr>
                <a:t>Extracting from a graph is harder than from a tree</a:t>
              </a:r>
              <a:r>
                <a:rPr lang="en-GB" sz="2400" dirty="0">
                  <a:solidFill>
                    <a:srgbClr val="FFFF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haven’t done</a:t>
            </a:r>
            <a:endParaRPr lang="en-GB" dirty="0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Cardinality</a:t>
            </a:r>
          </a:p>
          <a:p>
            <a:pPr lvl="1"/>
            <a:r>
              <a:rPr lang="en-GB" dirty="0" smtClean="0"/>
              <a:t>Interesting Pizza </a:t>
            </a:r>
            <a:r>
              <a:rPr lang="en-GB" dirty="0" err="1" smtClean="0"/>
              <a:t>equivalentTo</a:t>
            </a:r>
            <a:r>
              <a:rPr lang="en-GB" dirty="0" smtClean="0"/>
              <a:t> Pizza that </a:t>
            </a:r>
            <a:r>
              <a:rPr lang="en-GB" dirty="0" err="1" smtClean="0"/>
              <a:t>hasTopping</a:t>
            </a:r>
            <a:r>
              <a:rPr lang="en-GB" dirty="0" smtClean="0"/>
              <a:t> min 4 </a:t>
            </a:r>
            <a:r>
              <a:rPr lang="en-GB" dirty="0" err="1" smtClean="0"/>
              <a:t>PizzaTopping</a:t>
            </a:r>
            <a:endParaRPr lang="en-GB" dirty="0" smtClean="0"/>
          </a:p>
          <a:p>
            <a:r>
              <a:rPr lang="en-GB" dirty="0" err="1" smtClean="0"/>
              <a:t>Datatypes</a:t>
            </a:r>
            <a:endParaRPr lang="en-GB" dirty="0" smtClean="0"/>
          </a:p>
          <a:p>
            <a:pPr lvl="1"/>
            <a:r>
              <a:rPr lang="en-GB" dirty="0" err="1" smtClean="0"/>
              <a:t>LargePizza</a:t>
            </a:r>
            <a:r>
              <a:rPr lang="en-GB" dirty="0" smtClean="0"/>
              <a:t> </a:t>
            </a:r>
            <a:r>
              <a:rPr lang="en-GB" dirty="0" err="1" smtClean="0"/>
              <a:t>equivalentTo</a:t>
            </a:r>
            <a:r>
              <a:rPr lang="en-GB" dirty="0" smtClean="0"/>
              <a:t> Pizza that </a:t>
            </a:r>
            <a:r>
              <a:rPr lang="en-GB" dirty="0" err="1" smtClean="0"/>
              <a:t>hasDiameter</a:t>
            </a:r>
            <a:r>
              <a:rPr lang="en-GB" dirty="0" smtClean="0"/>
              <a:t> &gt; 12</a:t>
            </a:r>
            <a:endParaRPr lang="en-GB" dirty="0" smtClean="0"/>
          </a:p>
          <a:p>
            <a:r>
              <a:rPr lang="en-GB" dirty="0" smtClean="0"/>
              <a:t>Individuals</a:t>
            </a:r>
          </a:p>
          <a:p>
            <a:pPr lvl="1"/>
            <a:r>
              <a:rPr lang="en-GB" dirty="0" err="1" smtClean="0"/>
              <a:t>ItalianPizza</a:t>
            </a:r>
            <a:r>
              <a:rPr lang="en-GB" dirty="0" smtClean="0"/>
              <a:t> </a:t>
            </a:r>
            <a:r>
              <a:rPr lang="en-GB" dirty="0" err="1" smtClean="0"/>
              <a:t>equivalentTo</a:t>
            </a:r>
            <a:r>
              <a:rPr lang="en-GB" dirty="0" smtClean="0"/>
              <a:t> Pizza </a:t>
            </a:r>
            <a:r>
              <a:rPr lang="en-GB" dirty="0" err="1" smtClean="0"/>
              <a:t>hasCountryOfOrigin</a:t>
            </a:r>
            <a:r>
              <a:rPr lang="en-GB" dirty="0" smtClean="0"/>
              <a:t> value Italy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smtClean="0"/>
              <a:t>OWL </a:t>
            </a:r>
            <a:r>
              <a:rPr lang="en-GB" smtClean="0"/>
              <a:t>2	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324100" y="609600"/>
            <a:ext cx="7023100" cy="1163637"/>
          </a:xfrm>
          <a:ln/>
        </p:spPr>
        <p:txBody>
          <a:bodyPr rIns="50798"/>
          <a:lstStyle/>
          <a:p>
            <a:pPr>
              <a:tabLst>
                <a:tab pos="952500" algn="l"/>
              </a:tabLst>
            </a:pPr>
            <a:r>
              <a:rPr lang="en-US" sz="3200" dirty="0"/>
              <a:t>OWL (Web Ontology Language)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506538"/>
            <a:ext cx="8178800" cy="5430837"/>
          </a:xfrm>
          <a:ln/>
        </p:spPr>
        <p:txBody>
          <a:bodyPr rIns="50798"/>
          <a:lstStyle/>
          <a:p>
            <a:pPr marL="555625" indent="-301625">
              <a:spcBef>
                <a:spcPct val="0"/>
              </a:spcBef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US" sz="2400" dirty="0">
                <a:latin typeface="Gill Sans"/>
                <a:cs typeface="Gill Sans"/>
              </a:rPr>
              <a:t>Latest standard in ontology languages from the World Wide Web Consortium (W3C)</a:t>
            </a:r>
          </a:p>
          <a:p>
            <a:pPr marL="555625" indent="-301625">
              <a:spcBef>
                <a:spcPct val="0"/>
              </a:spcBef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endParaRPr lang="en-US" sz="2100" dirty="0">
              <a:latin typeface="Gill Sans"/>
              <a:cs typeface="Gill Sans"/>
            </a:endParaRPr>
          </a:p>
          <a:p>
            <a:pPr marL="555625" indent="-301625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sz="2400" dirty="0">
                <a:latin typeface="Gill Sans"/>
                <a:cs typeface="Gill Sans"/>
              </a:rPr>
              <a:t>Logic based ontology language</a:t>
            </a:r>
          </a:p>
          <a:p>
            <a:pPr lvl="1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dirty="0">
                <a:latin typeface="Gill Sans"/>
                <a:cs typeface="Gill Sans"/>
              </a:rPr>
              <a:t>OWL ontologies can be thought of as a set of logical statements</a:t>
            </a:r>
          </a:p>
          <a:p>
            <a:pPr lvl="1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endParaRPr lang="en-GB" sz="1600" dirty="0">
              <a:latin typeface="Gill Sans"/>
              <a:cs typeface="Gill Sans"/>
            </a:endParaRPr>
          </a:p>
          <a:p>
            <a:pPr lvl="1">
              <a:buFont typeface="Arial" charset="0"/>
              <a:buNone/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sz="1600" dirty="0">
                <a:latin typeface="Gill Sans"/>
                <a:cs typeface="Gill Sans"/>
              </a:rPr>
              <a:t>	</a:t>
            </a:r>
            <a:r>
              <a:rPr lang="en-GB" sz="1600" dirty="0">
                <a:latin typeface="Courier"/>
                <a:cs typeface="Courier"/>
              </a:rPr>
              <a:t>		#1: People </a:t>
            </a:r>
            <a:r>
              <a:rPr lang="en-GB" sz="1600" dirty="0">
                <a:solidFill>
                  <a:schemeClr val="accent2"/>
                </a:solidFill>
                <a:latin typeface="Courier"/>
                <a:cs typeface="Courier"/>
              </a:rPr>
              <a:t>attend</a:t>
            </a:r>
            <a:r>
              <a:rPr lang="en-GB" sz="1600" dirty="0">
                <a:latin typeface="Courier"/>
                <a:cs typeface="Courier"/>
              </a:rPr>
              <a:t> Intro to OWL course</a:t>
            </a:r>
          </a:p>
          <a:p>
            <a:pPr lvl="1">
              <a:buFont typeface="Arial" charset="0"/>
              <a:buNone/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sz="1600" dirty="0">
                <a:latin typeface="Courier"/>
                <a:cs typeface="Courier"/>
              </a:rPr>
              <a:t>			#2: Simon </a:t>
            </a:r>
            <a:r>
              <a:rPr lang="en-GB" sz="1600" dirty="0">
                <a:solidFill>
                  <a:schemeClr val="accent2"/>
                </a:solidFill>
                <a:latin typeface="Courier"/>
                <a:cs typeface="Courier"/>
              </a:rPr>
              <a:t>attending</a:t>
            </a:r>
            <a:r>
              <a:rPr lang="en-GB" sz="1600" dirty="0">
                <a:latin typeface="Courier"/>
                <a:cs typeface="Courier"/>
              </a:rPr>
              <a:t> Intro to OWL course</a:t>
            </a:r>
          </a:p>
          <a:p>
            <a:pPr lvl="1">
              <a:buFont typeface="Arial" charset="0"/>
              <a:buNone/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sz="1600" dirty="0">
                <a:latin typeface="Courier"/>
                <a:cs typeface="Courier"/>
              </a:rPr>
              <a:t>			</a:t>
            </a:r>
            <a:r>
              <a:rPr lang="en-GB" sz="1600" dirty="0">
                <a:solidFill>
                  <a:srgbClr val="FF2200"/>
                </a:solidFill>
                <a:latin typeface="Courier"/>
                <a:cs typeface="Courier"/>
              </a:rPr>
              <a:t>Infer</a:t>
            </a:r>
            <a:r>
              <a:rPr lang="en-GB" sz="1600" dirty="0">
                <a:latin typeface="Courier"/>
                <a:cs typeface="Courier"/>
              </a:rPr>
              <a:t>: Simon </a:t>
            </a:r>
            <a:r>
              <a:rPr lang="en-GB" sz="1600" dirty="0">
                <a:solidFill>
                  <a:schemeClr val="accent2"/>
                </a:solidFill>
                <a:latin typeface="Courier"/>
                <a:cs typeface="Courier"/>
              </a:rPr>
              <a:t>is a</a:t>
            </a:r>
            <a:r>
              <a:rPr lang="en-GB" sz="1600" dirty="0">
                <a:latin typeface="Courier"/>
                <a:cs typeface="Courier"/>
              </a:rPr>
              <a:t> Person</a:t>
            </a:r>
            <a:r>
              <a:rPr lang="en-GB" sz="1600" dirty="0">
                <a:latin typeface="Gill Sans"/>
                <a:cs typeface="Gill Sans"/>
              </a:rPr>
              <a:t>		</a:t>
            </a:r>
          </a:p>
          <a:p>
            <a:pPr lvl="1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endParaRPr lang="en-GB" sz="1600" dirty="0">
              <a:latin typeface="Gill Sans"/>
              <a:cs typeface="Gill Sans"/>
            </a:endParaRPr>
          </a:p>
          <a:p>
            <a:pPr marL="555625" indent="-301625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US" sz="2400" dirty="0">
                <a:latin typeface="Gill Sans"/>
                <a:cs typeface="Gill Sans"/>
              </a:rPr>
              <a:t>OWL corresponds to a highly expressive Description Logic</a:t>
            </a:r>
          </a:p>
          <a:p>
            <a:pPr lvl="1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dirty="0">
                <a:latin typeface="Gill Sans"/>
                <a:cs typeface="Gill Sans"/>
              </a:rPr>
              <a:t>Many construct (Intersection, conjunction, union and disjunction, negation or complement, and restrictions …)</a:t>
            </a:r>
          </a:p>
          <a:p>
            <a:pPr lvl="1">
              <a:tabLst>
                <a:tab pos="1063625" algn="l"/>
                <a:tab pos="1063625" algn="l"/>
                <a:tab pos="1063625" algn="l"/>
                <a:tab pos="1063625" algn="l"/>
              </a:tabLst>
            </a:pPr>
            <a:r>
              <a:rPr lang="en-GB" dirty="0">
                <a:latin typeface="Gill Sans"/>
                <a:cs typeface="Gill Sans"/>
              </a:rPr>
              <a:t>Each with a well defined formal meaning that facilitates reasoning</a:t>
            </a:r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0" y="533400"/>
            <a:ext cx="7023100" cy="1163637"/>
          </a:xfrm>
        </p:spPr>
        <p:txBody>
          <a:bodyPr/>
          <a:lstStyle/>
          <a:p>
            <a:r>
              <a:rPr lang="en-GB" sz="3200" dirty="0"/>
              <a:t>What do we do with OWL?</a:t>
            </a:r>
            <a:endParaRPr lang="en-US" sz="32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Semantic Web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Creating a integrated Web of data </a:t>
            </a:r>
          </a:p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Terminology building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Can be simple is-a hierarchies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Rich and highly </a:t>
            </a:r>
            <a:r>
              <a:rPr lang="en-GB" sz="1800" dirty="0" err="1">
                <a:latin typeface="Gill Sans"/>
                <a:cs typeface="Gill Sans"/>
              </a:rPr>
              <a:t>axiomatised</a:t>
            </a:r>
            <a:r>
              <a:rPr lang="en-GB" sz="1800" dirty="0">
                <a:latin typeface="Gill Sans"/>
                <a:cs typeface="Gill Sans"/>
              </a:rPr>
              <a:t> for complex reasoning</a:t>
            </a:r>
          </a:p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 OWL is used as a schema language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e.g., Database alignment, Alternative to UML</a:t>
            </a:r>
          </a:p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Ontology driven applications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e.g., medical form generation</a:t>
            </a:r>
          </a:p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Instance classification</a:t>
            </a:r>
          </a:p>
          <a:p>
            <a:pPr lvl="1">
              <a:lnSpc>
                <a:spcPct val="90000"/>
              </a:lnSpc>
            </a:pPr>
            <a:r>
              <a:rPr lang="en-GB" sz="1800" dirty="0">
                <a:latin typeface="Gill Sans"/>
                <a:cs typeface="Gill Sans"/>
              </a:rPr>
              <a:t>e.g., classifying proteins on functional groups</a:t>
            </a:r>
          </a:p>
          <a:p>
            <a:pPr>
              <a:lnSpc>
                <a:spcPct val="90000"/>
              </a:lnSpc>
            </a:pPr>
            <a:r>
              <a:rPr lang="en-GB" sz="2300" dirty="0">
                <a:latin typeface="Gill Sans"/>
                <a:cs typeface="Gill Sans"/>
              </a:rPr>
              <a:t>Others???….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Gill Sans"/>
              <a:cs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933450" y="2201863"/>
            <a:ext cx="8294688" cy="4402137"/>
            <a:chOff x="529" y="1248"/>
            <a:chExt cx="4703" cy="2496"/>
          </a:xfrm>
        </p:grpSpPr>
        <p:sp>
          <p:nvSpPr>
            <p:cNvPr id="65539" name="Text Box 3"/>
            <p:cNvSpPr txBox="1">
              <a:spLocks noChangeArrowheads="1"/>
            </p:cNvSpPr>
            <p:nvPr/>
          </p:nvSpPr>
          <p:spPr bwMode="auto">
            <a:xfrm>
              <a:off x="529" y="1248"/>
              <a:ext cx="603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2000" b="1">
                  <a:latin typeface="Arial" charset="0"/>
                  <a:ea typeface="Arial" charset="0"/>
                  <a:cs typeface="Arial" charset="0"/>
                </a:rPr>
                <a:t>Person</a:t>
              </a:r>
            </a:p>
          </p:txBody>
        </p:sp>
        <p:sp>
          <p:nvSpPr>
            <p:cNvPr id="65540" name="Text Box 4"/>
            <p:cNvSpPr txBox="1">
              <a:spLocks noChangeArrowheads="1"/>
            </p:cNvSpPr>
            <p:nvPr/>
          </p:nvSpPr>
          <p:spPr bwMode="auto">
            <a:xfrm>
              <a:off x="2880" y="1248"/>
              <a:ext cx="667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2000" b="1">
                  <a:latin typeface="Arial" charset="0"/>
                  <a:ea typeface="Arial" charset="0"/>
                  <a:cs typeface="Arial" charset="0"/>
                </a:rPr>
                <a:t>Country</a:t>
              </a:r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768" y="1344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101599" tIns="50799" rIns="101599" bIns="50799" anchor="ctr">
              <a:prstTxWarp prst="textNoShape">
                <a:avLst/>
              </a:prstTxWarp>
            </a:bodyPr>
            <a:lstStyle/>
            <a:p>
              <a:pPr defTabSz="1016000">
                <a:spcBef>
                  <a:spcPct val="20000"/>
                </a:spcBef>
              </a:pPr>
              <a:endParaRPr lang="en-GB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2064" y="1344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3648" y="1824"/>
              <a:ext cx="1584" cy="4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2000">
                  <a:latin typeface="Arial" charset="0"/>
                  <a:ea typeface="Arial" charset="0"/>
                  <a:cs typeface="Arial" charset="0"/>
                </a:rPr>
                <a:t>Class (concept, category, type)</a:t>
              </a:r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3456" y="1872"/>
              <a:ext cx="192" cy="14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1392" y="2640"/>
              <a:ext cx="1152" cy="1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2496" y="3168"/>
              <a:ext cx="595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2000" b="1">
                  <a:latin typeface="Arial" charset="0"/>
                  <a:ea typeface="Arial" charset="0"/>
                  <a:cs typeface="Arial" charset="0"/>
                </a:rPr>
                <a:t>Animal</a:t>
              </a:r>
            </a:p>
          </p:txBody>
        </p:sp>
      </p:grpSp>
      <p:grpSp>
        <p:nvGrpSpPr>
          <p:cNvPr id="65547" name="Group 11"/>
          <p:cNvGrpSpPr>
            <a:grpSpLocks/>
          </p:cNvGrpSpPr>
          <p:nvPr/>
        </p:nvGrpSpPr>
        <p:grpSpPr bwMode="auto">
          <a:xfrm>
            <a:off x="6164263" y="4133850"/>
            <a:ext cx="2732087" cy="406400"/>
            <a:chOff x="3495" y="2344"/>
            <a:chExt cx="1548" cy="230"/>
          </a:xfrm>
        </p:grpSpPr>
        <p:sp>
          <p:nvSpPr>
            <p:cNvPr id="65548" name="AutoShape 12"/>
            <p:cNvSpPr>
              <a:spLocks noChangeArrowheads="1"/>
            </p:cNvSpPr>
            <p:nvPr/>
          </p:nvSpPr>
          <p:spPr bwMode="auto">
            <a:xfrm>
              <a:off x="3495" y="2411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3648" y="2344"/>
              <a:ext cx="1395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2000">
                  <a:latin typeface="Arial" charset="0"/>
                  <a:ea typeface="Arial" charset="0"/>
                  <a:cs typeface="Arial" charset="0"/>
                </a:rPr>
                <a:t>Individual (instance)</a:t>
              </a:r>
            </a:p>
          </p:txBody>
        </p:sp>
      </p:grpSp>
      <p:grpSp>
        <p:nvGrpSpPr>
          <p:cNvPr id="65550" name="Group 14"/>
          <p:cNvGrpSpPr>
            <a:grpSpLocks/>
          </p:cNvGrpSpPr>
          <p:nvPr/>
        </p:nvGrpSpPr>
        <p:grpSpPr bwMode="auto">
          <a:xfrm>
            <a:off x="3894138" y="2794000"/>
            <a:ext cx="2032000" cy="1231900"/>
            <a:chOff x="2208" y="1584"/>
            <a:chExt cx="1152" cy="698"/>
          </a:xfrm>
        </p:grpSpPr>
        <p:sp>
          <p:nvSpPr>
            <p:cNvPr id="65551" name="AutoShape 15"/>
            <p:cNvSpPr>
              <a:spLocks noChangeArrowheads="1"/>
            </p:cNvSpPr>
            <p:nvPr/>
          </p:nvSpPr>
          <p:spPr bwMode="auto">
            <a:xfrm>
              <a:off x="2256" y="1776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2" name="AutoShape 16"/>
            <p:cNvSpPr>
              <a:spLocks noChangeArrowheads="1"/>
            </p:cNvSpPr>
            <p:nvPr/>
          </p:nvSpPr>
          <p:spPr bwMode="auto">
            <a:xfrm>
              <a:off x="2736" y="2112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3" name="AutoShape 17"/>
            <p:cNvSpPr>
              <a:spLocks noChangeArrowheads="1"/>
            </p:cNvSpPr>
            <p:nvPr/>
          </p:nvSpPr>
          <p:spPr bwMode="auto">
            <a:xfrm>
              <a:off x="2208" y="1968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4" name="AutoShape 18"/>
            <p:cNvSpPr>
              <a:spLocks noChangeArrowheads="1"/>
            </p:cNvSpPr>
            <p:nvPr/>
          </p:nvSpPr>
          <p:spPr bwMode="auto">
            <a:xfrm>
              <a:off x="2736" y="1584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2784" y="1584"/>
              <a:ext cx="454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Belgium</a:t>
              </a:r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2304" y="1776"/>
              <a:ext cx="516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Paraguay</a:t>
              </a:r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2784" y="2112"/>
              <a:ext cx="576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China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2256" y="1968"/>
              <a:ext cx="365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Latvia</a:t>
              </a:r>
            </a:p>
          </p:txBody>
        </p: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1524000" y="2709863"/>
            <a:ext cx="1693863" cy="1485900"/>
            <a:chOff x="864" y="1536"/>
            <a:chExt cx="960" cy="842"/>
          </a:xfrm>
        </p:grpSpPr>
        <p:sp>
          <p:nvSpPr>
            <p:cNvPr id="65560" name="AutoShape 24"/>
            <p:cNvSpPr>
              <a:spLocks noChangeArrowheads="1"/>
            </p:cNvSpPr>
            <p:nvPr/>
          </p:nvSpPr>
          <p:spPr bwMode="auto">
            <a:xfrm>
              <a:off x="912" y="1632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1" name="AutoShape 25"/>
            <p:cNvSpPr>
              <a:spLocks noChangeArrowheads="1"/>
            </p:cNvSpPr>
            <p:nvPr/>
          </p:nvSpPr>
          <p:spPr bwMode="auto">
            <a:xfrm>
              <a:off x="864" y="2064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2" name="AutoShape 26"/>
            <p:cNvSpPr>
              <a:spLocks noChangeArrowheads="1"/>
            </p:cNvSpPr>
            <p:nvPr/>
          </p:nvSpPr>
          <p:spPr bwMode="auto">
            <a:xfrm>
              <a:off x="1248" y="1536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3" name="AutoShape 27"/>
            <p:cNvSpPr>
              <a:spLocks noChangeArrowheads="1"/>
            </p:cNvSpPr>
            <p:nvPr/>
          </p:nvSpPr>
          <p:spPr bwMode="auto">
            <a:xfrm>
              <a:off x="1296" y="1872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4" name="AutoShape 28"/>
            <p:cNvSpPr>
              <a:spLocks noChangeArrowheads="1"/>
            </p:cNvSpPr>
            <p:nvPr/>
          </p:nvSpPr>
          <p:spPr bwMode="auto">
            <a:xfrm>
              <a:off x="1488" y="2160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1296" y="1536"/>
              <a:ext cx="313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Elvis</a:t>
              </a:r>
            </a:p>
          </p:txBody>
        </p:sp>
        <p:sp>
          <p:nvSpPr>
            <p:cNvPr id="65566" name="Text Box 30"/>
            <p:cNvSpPr txBox="1">
              <a:spLocks noChangeArrowheads="1"/>
            </p:cNvSpPr>
            <p:nvPr/>
          </p:nvSpPr>
          <p:spPr bwMode="auto">
            <a:xfrm>
              <a:off x="1296" y="2208"/>
              <a:ext cx="288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Hai</a:t>
              </a:r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912" y="1680"/>
              <a:ext cx="432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Holger</a:t>
              </a:r>
            </a:p>
          </p:txBody>
        </p:sp>
        <p:sp>
          <p:nvSpPr>
            <p:cNvPr id="65568" name="Text Box 32"/>
            <p:cNvSpPr txBox="1">
              <a:spLocks noChangeArrowheads="1"/>
            </p:cNvSpPr>
            <p:nvPr/>
          </p:nvSpPr>
          <p:spPr bwMode="auto">
            <a:xfrm>
              <a:off x="1344" y="1920"/>
              <a:ext cx="480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Kylie</a:t>
              </a:r>
            </a:p>
          </p:txBody>
        </p:sp>
        <p:sp>
          <p:nvSpPr>
            <p:cNvPr id="65569" name="Text Box 33"/>
            <p:cNvSpPr txBox="1">
              <a:spLocks noChangeArrowheads="1"/>
            </p:cNvSpPr>
            <p:nvPr/>
          </p:nvSpPr>
          <p:spPr bwMode="auto">
            <a:xfrm>
              <a:off x="864" y="2112"/>
              <a:ext cx="443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S.Claus</a:t>
              </a:r>
            </a:p>
          </p:txBody>
        </p:sp>
      </p:grpSp>
      <p:grpSp>
        <p:nvGrpSpPr>
          <p:cNvPr id="65570" name="Group 34"/>
          <p:cNvGrpSpPr>
            <a:grpSpLocks/>
          </p:cNvGrpSpPr>
          <p:nvPr/>
        </p:nvGrpSpPr>
        <p:grpSpPr bwMode="auto">
          <a:xfrm>
            <a:off x="3217863" y="5080000"/>
            <a:ext cx="1046162" cy="1231900"/>
            <a:chOff x="1824" y="2880"/>
            <a:chExt cx="594" cy="698"/>
          </a:xfrm>
        </p:grpSpPr>
        <p:sp>
          <p:nvSpPr>
            <p:cNvPr id="65571" name="AutoShape 35"/>
            <p:cNvSpPr>
              <a:spLocks noChangeArrowheads="1"/>
            </p:cNvSpPr>
            <p:nvPr/>
          </p:nvSpPr>
          <p:spPr bwMode="auto">
            <a:xfrm>
              <a:off x="1824" y="3408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72" name="Text Box 36"/>
            <p:cNvSpPr txBox="1">
              <a:spLocks noChangeArrowheads="1"/>
            </p:cNvSpPr>
            <p:nvPr/>
          </p:nvSpPr>
          <p:spPr bwMode="auto">
            <a:xfrm>
              <a:off x="1872" y="3408"/>
              <a:ext cx="464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Rudolph</a:t>
              </a:r>
            </a:p>
          </p:txBody>
        </p:sp>
        <p:sp>
          <p:nvSpPr>
            <p:cNvPr id="65573" name="AutoShape 37"/>
            <p:cNvSpPr>
              <a:spLocks noChangeArrowheads="1"/>
            </p:cNvSpPr>
            <p:nvPr/>
          </p:nvSpPr>
          <p:spPr bwMode="auto">
            <a:xfrm>
              <a:off x="1968" y="2880"/>
              <a:ext cx="96" cy="9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74" name="Text Box 38"/>
            <p:cNvSpPr txBox="1">
              <a:spLocks noChangeArrowheads="1"/>
            </p:cNvSpPr>
            <p:nvPr/>
          </p:nvSpPr>
          <p:spPr bwMode="auto">
            <a:xfrm>
              <a:off x="2016" y="2880"/>
              <a:ext cx="402" cy="17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1300" i="1">
                  <a:latin typeface="Arial" charset="0"/>
                  <a:ea typeface="Arial" charset="0"/>
                  <a:cs typeface="Arial" charset="0"/>
                </a:rPr>
                <a:t>Flipper</a:t>
              </a:r>
            </a:p>
          </p:txBody>
        </p:sp>
      </p:grpSp>
      <p:grpSp>
        <p:nvGrpSpPr>
          <p:cNvPr id="65575" name="Group 39"/>
          <p:cNvGrpSpPr>
            <a:grpSpLocks/>
          </p:cNvGrpSpPr>
          <p:nvPr/>
        </p:nvGrpSpPr>
        <p:grpSpPr bwMode="auto">
          <a:xfrm>
            <a:off x="2286000" y="2116138"/>
            <a:ext cx="2678113" cy="777875"/>
            <a:chOff x="1296" y="1200"/>
            <a:chExt cx="1518" cy="441"/>
          </a:xfrm>
        </p:grpSpPr>
        <p:sp>
          <p:nvSpPr>
            <p:cNvPr id="65576" name="Freeform 40"/>
            <p:cNvSpPr>
              <a:spLocks/>
            </p:cNvSpPr>
            <p:nvPr/>
          </p:nvSpPr>
          <p:spPr bwMode="auto">
            <a:xfrm>
              <a:off x="1296" y="1279"/>
              <a:ext cx="1518" cy="362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848" y="28"/>
                </a:cxn>
                <a:cxn ang="0">
                  <a:pos x="1340" y="135"/>
                </a:cxn>
                <a:cxn ang="0">
                  <a:pos x="1518" y="362"/>
                </a:cxn>
              </a:cxnLst>
              <a:rect l="0" t="0" r="r" b="b"/>
              <a:pathLst>
                <a:path w="1518" h="362">
                  <a:moveTo>
                    <a:pt x="0" y="305"/>
                  </a:moveTo>
                  <a:cubicBezTo>
                    <a:pt x="141" y="259"/>
                    <a:pt x="625" y="56"/>
                    <a:pt x="848" y="28"/>
                  </a:cubicBezTo>
                  <a:cubicBezTo>
                    <a:pt x="1071" y="0"/>
                    <a:pt x="1228" y="79"/>
                    <a:pt x="1340" y="135"/>
                  </a:cubicBezTo>
                  <a:cubicBezTo>
                    <a:pt x="1452" y="191"/>
                    <a:pt x="1481" y="315"/>
                    <a:pt x="1518" y="36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77" name="Text Box 41"/>
            <p:cNvSpPr txBox="1">
              <a:spLocks noChangeArrowheads="1"/>
            </p:cNvSpPr>
            <p:nvPr/>
          </p:nvSpPr>
          <p:spPr bwMode="auto">
            <a:xfrm rot="-1038682">
              <a:off x="1640" y="1200"/>
              <a:ext cx="499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lives_in</a:t>
              </a:r>
            </a:p>
          </p:txBody>
        </p:sp>
      </p:grpSp>
      <p:grpSp>
        <p:nvGrpSpPr>
          <p:cNvPr id="65578" name="Group 42"/>
          <p:cNvGrpSpPr>
            <a:grpSpLocks/>
          </p:cNvGrpSpPr>
          <p:nvPr/>
        </p:nvGrpSpPr>
        <p:grpSpPr bwMode="auto">
          <a:xfrm>
            <a:off x="2370138" y="2963863"/>
            <a:ext cx="1693862" cy="422275"/>
            <a:chOff x="1344" y="1680"/>
            <a:chExt cx="960" cy="240"/>
          </a:xfrm>
        </p:grpSpPr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V="1">
              <a:off x="1344" y="1824"/>
              <a:ext cx="9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80" name="Text Box 44"/>
            <p:cNvSpPr txBox="1">
              <a:spLocks noChangeArrowheads="1"/>
            </p:cNvSpPr>
            <p:nvPr/>
          </p:nvSpPr>
          <p:spPr bwMode="auto">
            <a:xfrm rot="-262188">
              <a:off x="1627" y="1680"/>
              <a:ext cx="500" cy="19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lives_in</a:t>
              </a:r>
            </a:p>
          </p:txBody>
        </p:sp>
      </p:grp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2693988" y="3844925"/>
            <a:ext cx="2228850" cy="565150"/>
            <a:chOff x="1527" y="2180"/>
            <a:chExt cx="1264" cy="320"/>
          </a:xfrm>
        </p:grpSpPr>
        <p:sp>
          <p:nvSpPr>
            <p:cNvPr id="65582" name="Freeform 46"/>
            <p:cNvSpPr>
              <a:spLocks/>
            </p:cNvSpPr>
            <p:nvPr/>
          </p:nvSpPr>
          <p:spPr bwMode="auto">
            <a:xfrm>
              <a:off x="1527" y="2180"/>
              <a:ext cx="1264" cy="2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915" y="195"/>
                </a:cxn>
                <a:cxn ang="0">
                  <a:pos x="1167" y="154"/>
                </a:cxn>
                <a:cxn ang="0">
                  <a:pos x="1264" y="0"/>
                </a:cxn>
              </a:cxnLst>
              <a:rect l="0" t="0" r="r" b="b"/>
              <a:pathLst>
                <a:path w="1264" h="216">
                  <a:moveTo>
                    <a:pt x="0" y="27"/>
                  </a:moveTo>
                  <a:cubicBezTo>
                    <a:pt x="152" y="54"/>
                    <a:pt x="721" y="174"/>
                    <a:pt x="915" y="195"/>
                  </a:cubicBezTo>
                  <a:cubicBezTo>
                    <a:pt x="1109" y="216"/>
                    <a:pt x="1109" y="186"/>
                    <a:pt x="1167" y="154"/>
                  </a:cubicBezTo>
                  <a:cubicBezTo>
                    <a:pt x="1225" y="122"/>
                    <a:pt x="1244" y="32"/>
                    <a:pt x="126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83" name="Text Box 47"/>
            <p:cNvSpPr txBox="1">
              <a:spLocks noChangeArrowheads="1"/>
            </p:cNvSpPr>
            <p:nvPr/>
          </p:nvSpPr>
          <p:spPr bwMode="auto">
            <a:xfrm rot="598280">
              <a:off x="1722" y="2304"/>
              <a:ext cx="500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lives_in</a:t>
              </a:r>
            </a:p>
          </p:txBody>
        </p:sp>
      </p:grp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1608138" y="3725863"/>
            <a:ext cx="1693862" cy="2370137"/>
            <a:chOff x="912" y="2112"/>
            <a:chExt cx="960" cy="1344"/>
          </a:xfrm>
        </p:grpSpPr>
        <p:sp>
          <p:nvSpPr>
            <p:cNvPr id="65585" name="Freeform 49"/>
            <p:cNvSpPr>
              <a:spLocks/>
            </p:cNvSpPr>
            <p:nvPr/>
          </p:nvSpPr>
          <p:spPr bwMode="auto">
            <a:xfrm>
              <a:off x="912" y="2112"/>
              <a:ext cx="960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544"/>
                </a:cxn>
                <a:cxn ang="0">
                  <a:pos x="649" y="949"/>
                </a:cxn>
                <a:cxn ang="0">
                  <a:pos x="1006" y="1063"/>
                </a:cxn>
              </a:cxnLst>
              <a:rect l="0" t="0" r="r" b="b"/>
              <a:pathLst>
                <a:path w="1006" h="1063">
                  <a:moveTo>
                    <a:pt x="0" y="0"/>
                  </a:moveTo>
                  <a:cubicBezTo>
                    <a:pt x="30" y="91"/>
                    <a:pt x="70" y="386"/>
                    <a:pt x="178" y="544"/>
                  </a:cubicBezTo>
                  <a:cubicBezTo>
                    <a:pt x="286" y="702"/>
                    <a:pt x="511" y="863"/>
                    <a:pt x="649" y="949"/>
                  </a:cubicBezTo>
                  <a:cubicBezTo>
                    <a:pt x="787" y="1035"/>
                    <a:pt x="932" y="1039"/>
                    <a:pt x="1006" y="106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86" name="Text Box 50"/>
            <p:cNvSpPr txBox="1">
              <a:spLocks noChangeArrowheads="1"/>
            </p:cNvSpPr>
            <p:nvPr/>
          </p:nvSpPr>
          <p:spPr bwMode="auto">
            <a:xfrm rot="3147770">
              <a:off x="837" y="2852"/>
              <a:ext cx="526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has_pet</a:t>
              </a:r>
            </a:p>
          </p:txBody>
        </p:sp>
      </p:grpSp>
      <p:grpSp>
        <p:nvGrpSpPr>
          <p:cNvPr id="65587" name="Group 51"/>
          <p:cNvGrpSpPr>
            <a:grpSpLocks/>
          </p:cNvGrpSpPr>
          <p:nvPr/>
        </p:nvGrpSpPr>
        <p:grpSpPr bwMode="auto">
          <a:xfrm>
            <a:off x="2624138" y="3894138"/>
            <a:ext cx="931862" cy="1270000"/>
            <a:chOff x="1488" y="2208"/>
            <a:chExt cx="528" cy="720"/>
          </a:xfrm>
        </p:grpSpPr>
        <p:sp>
          <p:nvSpPr>
            <p:cNvPr id="65588" name="Freeform 52"/>
            <p:cNvSpPr>
              <a:spLocks/>
            </p:cNvSpPr>
            <p:nvPr/>
          </p:nvSpPr>
          <p:spPr bwMode="auto">
            <a:xfrm>
              <a:off x="1536" y="2208"/>
              <a:ext cx="480" cy="7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" y="544"/>
                </a:cxn>
                <a:cxn ang="0">
                  <a:pos x="649" y="949"/>
                </a:cxn>
                <a:cxn ang="0">
                  <a:pos x="1006" y="1063"/>
                </a:cxn>
              </a:cxnLst>
              <a:rect l="0" t="0" r="r" b="b"/>
              <a:pathLst>
                <a:path w="1006" h="1063">
                  <a:moveTo>
                    <a:pt x="0" y="0"/>
                  </a:moveTo>
                  <a:cubicBezTo>
                    <a:pt x="30" y="91"/>
                    <a:pt x="70" y="386"/>
                    <a:pt x="178" y="544"/>
                  </a:cubicBezTo>
                  <a:cubicBezTo>
                    <a:pt x="286" y="702"/>
                    <a:pt x="511" y="863"/>
                    <a:pt x="649" y="949"/>
                  </a:cubicBezTo>
                  <a:cubicBezTo>
                    <a:pt x="787" y="1035"/>
                    <a:pt x="932" y="1039"/>
                    <a:pt x="1006" y="106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89" name="Text Box 53"/>
            <p:cNvSpPr txBox="1">
              <a:spLocks noChangeArrowheads="1"/>
            </p:cNvSpPr>
            <p:nvPr/>
          </p:nvSpPr>
          <p:spPr bwMode="auto">
            <a:xfrm rot="3147770">
              <a:off x="1322" y="2566"/>
              <a:ext cx="528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has_pet</a:t>
              </a:r>
            </a:p>
          </p:txBody>
        </p:sp>
      </p:grpSp>
      <p:grpSp>
        <p:nvGrpSpPr>
          <p:cNvPr id="65590" name="Group 54"/>
          <p:cNvGrpSpPr>
            <a:grpSpLocks/>
          </p:cNvGrpSpPr>
          <p:nvPr/>
        </p:nvGrpSpPr>
        <p:grpSpPr bwMode="auto">
          <a:xfrm>
            <a:off x="6010275" y="4851400"/>
            <a:ext cx="3195638" cy="1076325"/>
            <a:chOff x="3407" y="2750"/>
            <a:chExt cx="1812" cy="611"/>
          </a:xfrm>
        </p:grpSpPr>
        <p:sp>
          <p:nvSpPr>
            <p:cNvPr id="65591" name="Text Box 55"/>
            <p:cNvSpPr txBox="1">
              <a:spLocks noChangeArrowheads="1"/>
            </p:cNvSpPr>
            <p:nvPr/>
          </p:nvSpPr>
          <p:spPr bwMode="auto">
            <a:xfrm>
              <a:off x="3648" y="2830"/>
              <a:ext cx="1571" cy="4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101599" tIns="50799" rIns="101599" bIns="50799">
              <a:prstTxWarp prst="textNoShape">
                <a:avLst/>
              </a:prstTxWarp>
              <a:spAutoFit/>
            </a:bodyPr>
            <a:lstStyle/>
            <a:p>
              <a:pPr algn="l" defTabSz="1016000">
                <a:spcBef>
                  <a:spcPct val="20000"/>
                </a:spcBef>
              </a:pPr>
              <a:r>
                <a:rPr lang="en-GB" sz="2000">
                  <a:latin typeface="Arial" charset="0"/>
                  <a:ea typeface="Arial" charset="0"/>
                  <a:cs typeface="Arial" charset="0"/>
                </a:rPr>
                <a:t>arrow = relationship</a:t>
              </a:r>
            </a:p>
            <a:p>
              <a:pPr algn="l" defTabSz="1016000">
                <a:spcBef>
                  <a:spcPct val="20000"/>
                </a:spcBef>
              </a:pPr>
              <a:r>
                <a:rPr lang="en-GB" sz="2000">
                  <a:latin typeface="Arial" charset="0"/>
                  <a:ea typeface="Arial" charset="0"/>
                  <a:cs typeface="Arial" charset="0"/>
                </a:rPr>
                <a:t>label = Property</a:t>
              </a:r>
            </a:p>
          </p:txBody>
        </p:sp>
        <p:sp>
          <p:nvSpPr>
            <p:cNvPr id="65592" name="Line 56"/>
            <p:cNvSpPr>
              <a:spLocks noChangeShapeType="1"/>
            </p:cNvSpPr>
            <p:nvPr/>
          </p:nvSpPr>
          <p:spPr bwMode="auto">
            <a:xfrm flipV="1">
              <a:off x="3541" y="2750"/>
              <a:ext cx="155" cy="6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93" name="Text Box 57"/>
            <p:cNvSpPr txBox="1">
              <a:spLocks noChangeArrowheads="1"/>
            </p:cNvSpPr>
            <p:nvPr/>
          </p:nvSpPr>
          <p:spPr bwMode="auto">
            <a:xfrm rot="16985288">
              <a:off x="3241" y="2931"/>
              <a:ext cx="527" cy="1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101599" tIns="50799" rIns="101599" bIns="50799">
              <a:prstTxWarp prst="textNoShape">
                <a:avLst/>
              </a:prstTxWarp>
              <a:spAutoFit/>
            </a:bodyPr>
            <a:lstStyle/>
            <a:p>
              <a:pPr defTabSz="1016000">
                <a:spcBef>
                  <a:spcPct val="20000"/>
                </a:spcBef>
              </a:pPr>
              <a:r>
                <a:rPr lang="en-GB" sz="1600">
                  <a:latin typeface="Arial" charset="0"/>
                  <a:ea typeface="Arial" charset="0"/>
                  <a:cs typeface="Arial" charset="0"/>
                </a:rPr>
                <a:t>has_pet</a:t>
              </a:r>
            </a:p>
          </p:txBody>
        </p:sp>
      </p:grpSp>
      <p:sp>
        <p:nvSpPr>
          <p:cNvPr id="65595" name="Rectangle 59"/>
          <p:cNvSpPr>
            <a:spLocks noGrp="1" noChangeArrowheads="1"/>
          </p:cNvSpPr>
          <p:nvPr>
            <p:ph type="title"/>
          </p:nvPr>
        </p:nvSpPr>
        <p:spPr>
          <a:xfrm>
            <a:off x="3370263" y="169863"/>
            <a:ext cx="6205537" cy="1163637"/>
          </a:xfrm>
          <a:noFill/>
          <a:ln/>
        </p:spPr>
        <p:txBody>
          <a:bodyPr anchor="ctr"/>
          <a:lstStyle/>
          <a:p>
            <a:r>
              <a:rPr lang="en-GB"/>
              <a:t>OWL Constructs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50798"/>
          <a:lstStyle/>
          <a:p>
            <a:pPr>
              <a:tabLst>
                <a:tab pos="952500" algn="l"/>
              </a:tabLst>
            </a:pPr>
            <a:r>
              <a:rPr lang="en-US"/>
              <a:t>More Information about OWL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22438"/>
            <a:ext cx="8178800" cy="5251450"/>
          </a:xfrm>
          <a:ln/>
        </p:spPr>
        <p:txBody>
          <a:bodyPr rIns="50798"/>
          <a:lstStyle/>
          <a:p>
            <a:pPr marL="555625" indent="-301625">
              <a:spcBef>
                <a:spcPct val="0"/>
              </a:spcBef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/>
              <a:t>W3C OWL Web Site</a:t>
            </a: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 b="1">
                <a:latin typeface="Courier New" charset="0"/>
                <a:ea typeface="Courier New" charset="0"/>
                <a:cs typeface="Courier New" charset="0"/>
                <a:sym typeface="Courier New" charset="0"/>
                <a:hlinkClick r:id="rId2"/>
              </a:rPr>
              <a:t>http://www.w3.org/2004/OWL/</a:t>
            </a:r>
            <a:endParaRPr lang="en-US" b="1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endParaRPr lang="en-US" b="1">
              <a:latin typeface="Courier New" charset="0"/>
              <a:sym typeface="Courier New" charset="0"/>
            </a:endParaRPr>
          </a:p>
          <a:p>
            <a:pPr marL="555625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/>
              <a:t>CO-ODE Web Site</a:t>
            </a: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 b="1">
                <a:latin typeface="Courier New" charset="0"/>
                <a:ea typeface="Courier New" charset="0"/>
                <a:cs typeface="Courier New" charset="0"/>
                <a:sym typeface="Courier New" charset="0"/>
                <a:hlinkClick r:id="rId3"/>
              </a:rPr>
              <a:t>http://www.co-ode.org</a:t>
            </a:r>
            <a:endParaRPr lang="en-US" b="1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endParaRPr lang="en-US" b="1">
              <a:latin typeface="Courier New" charset="0"/>
              <a:sym typeface="Courier New" charset="0"/>
            </a:endParaRPr>
          </a:p>
          <a:p>
            <a:pPr marL="555625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/>
              <a:t>Protege-OWL Web Site</a:t>
            </a: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r>
              <a:rPr lang="en-US" b="1">
                <a:latin typeface="Courier New" charset="0"/>
                <a:ea typeface="Courier New" charset="0"/>
                <a:cs typeface="Courier New" charset="0"/>
                <a:sym typeface="Courier New" charset="0"/>
                <a:hlinkClick r:id="rId4"/>
              </a:rPr>
              <a:t>http://protege.stanford.edu/plugins/owl</a:t>
            </a:r>
            <a:endParaRPr lang="en-US" b="1">
              <a:latin typeface="Courier New" charset="0"/>
              <a:ea typeface="Courier New" charset="0"/>
              <a:cs typeface="Courier New" charset="0"/>
              <a:sym typeface="Courier New" charset="0"/>
            </a:endParaRPr>
          </a:p>
          <a:p>
            <a:pPr marL="911225" lvl="1" indent="-301625">
              <a:tabLst>
                <a:tab pos="1063625" algn="l"/>
                <a:tab pos="1419225" algn="l"/>
                <a:tab pos="1063625" algn="l"/>
                <a:tab pos="1419225" algn="l"/>
                <a:tab pos="1063625" algn="l"/>
                <a:tab pos="1419225" algn="l"/>
              </a:tabLst>
            </a:pPr>
            <a:endParaRPr lang="en-US" b="1">
              <a:latin typeface="Courier New" charset="0"/>
              <a:sym typeface="Courier New" charset="0"/>
            </a:endParaRPr>
          </a:p>
        </p:txBody>
      </p:sp>
    </p:spTree>
  </p:cSld>
  <p:clrMapOvr>
    <a:masterClrMapping/>
  </p:clrMapOvr>
  <mc:AlternateContent xmlns:mp="http://schemas.microsoft.com/office/mac/powerpoint/2008/main">
    <mc:Choice Requires="mp">
      <mp:transition spd="med">
        <mp:cube/>
      </mp:transition>
    </mc:Choice>
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<p:transition spd="med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Protégé </a:t>
            </a:r>
            <a:r>
              <a:rPr lang="en-GB" dirty="0"/>
              <a:t>Introduction</a:t>
            </a:r>
          </a:p>
          <a:p>
            <a:r>
              <a:rPr lang="en-GB" dirty="0" err="1"/>
              <a:t>Subsumption</a:t>
            </a:r>
            <a:endParaRPr lang="en-GB" dirty="0"/>
          </a:p>
          <a:p>
            <a:r>
              <a:rPr lang="en-GB" dirty="0"/>
              <a:t>Creating a Class Hierarchy</a:t>
            </a:r>
          </a:p>
          <a:p>
            <a:r>
              <a:rPr lang="en-GB" dirty="0"/>
              <a:t>Consistency</a:t>
            </a:r>
          </a:p>
          <a:p>
            <a:r>
              <a:rPr lang="en-GB" dirty="0" err="1"/>
              <a:t>Disjointness</a:t>
            </a:r>
            <a:endParaRPr lang="en-GB" dirty="0"/>
          </a:p>
          <a:p>
            <a:r>
              <a:rPr lang="en-GB" dirty="0"/>
              <a:t>Relationships &amp; Properties</a:t>
            </a:r>
          </a:p>
          <a:p>
            <a:r>
              <a:rPr lang="en-GB" dirty="0"/>
              <a:t>Restrictions</a:t>
            </a:r>
          </a:p>
          <a:p>
            <a:r>
              <a:rPr lang="en-GB" dirty="0" err="1"/>
              <a:t>Polyhierarchies</a:t>
            </a:r>
            <a:r>
              <a:rPr lang="en-GB" dirty="0"/>
              <a:t> - Issues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HIGTutorialTemplate">
  <a:themeElements>
    <a:clrScheme name="BHIGTutorial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HIGTutorialTemplate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BHIGTutorial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GTutorial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GTutorial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GTutorial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GTutorial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HIGTutorial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HIGTutorial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Pages>0</Pages>
  <Words>2373</Words>
  <Characters>0</Characters>
  <PresentationFormat>Custom</PresentationFormat>
  <Lines>0</Lines>
  <Paragraphs>431</Paragraphs>
  <Slides>44</Slides>
  <Notes>39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BHIGTutorialTemplate</vt:lpstr>
      <vt:lpstr>Developing OWL Ontologies with Protégé 4   </vt:lpstr>
      <vt:lpstr>About this tutorial </vt:lpstr>
      <vt:lpstr>Why Pizzas? </vt:lpstr>
      <vt:lpstr>Knowledge Representation before OWL</vt:lpstr>
      <vt:lpstr>OWL (Web Ontology Language)</vt:lpstr>
      <vt:lpstr>What do we do with OWL?</vt:lpstr>
      <vt:lpstr>OWL Constructs Overview</vt:lpstr>
      <vt:lpstr>More Information about OWL</vt:lpstr>
      <vt:lpstr>Overview</vt:lpstr>
      <vt:lpstr>…</vt:lpstr>
      <vt:lpstr>Subsumption</vt:lpstr>
      <vt:lpstr>Labels – so what?</vt:lpstr>
      <vt:lpstr>Disjointness</vt:lpstr>
      <vt:lpstr>Disjointness</vt:lpstr>
      <vt:lpstr>Consistency Checking</vt:lpstr>
      <vt:lpstr>Reasoners and Protégé</vt:lpstr>
      <vt:lpstr>Relationships in OWL</vt:lpstr>
      <vt:lpstr>OWL Properties</vt:lpstr>
      <vt:lpstr>Properties</vt:lpstr>
      <vt:lpstr>Types of Properties</vt:lpstr>
      <vt:lpstr>Other Types of Properties in OWL</vt:lpstr>
      <vt:lpstr>Restricting Classes with Properties</vt:lpstr>
      <vt:lpstr>Existential Restrictions</vt:lpstr>
      <vt:lpstr>Anonymous Classes </vt:lpstr>
      <vt:lpstr>Primitive vs Defined</vt:lpstr>
      <vt:lpstr>CheesyPizza</vt:lpstr>
      <vt:lpstr>Reasoner Classification</vt:lpstr>
      <vt:lpstr>Why?  Defined Classes</vt:lpstr>
      <vt:lpstr>Defined Classes</vt:lpstr>
      <vt:lpstr>Define a Vegetarian Pizza</vt:lpstr>
      <vt:lpstr>Intersection Classes</vt:lpstr>
      <vt:lpstr>Union Classes</vt:lpstr>
      <vt:lpstr>Complement Classes</vt:lpstr>
      <vt:lpstr>DeMorgan’s Law</vt:lpstr>
      <vt:lpstr>Universal Restrictions</vt:lpstr>
      <vt:lpstr>What does this mean?</vt:lpstr>
      <vt:lpstr>What does this mean?</vt:lpstr>
      <vt:lpstr>VegetarianPizza Classification</vt:lpstr>
      <vt:lpstr>Open World Assumption</vt:lpstr>
      <vt:lpstr>Open World Assumption</vt:lpstr>
      <vt:lpstr>Closure</vt:lpstr>
      <vt:lpstr>Primitive Classes</vt:lpstr>
      <vt:lpstr>Asserted Polyhierarchies</vt:lpstr>
      <vt:lpstr>What we haven’t done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RDF(S) and a Quick Tour of OWL</dc:title>
  <dc:subject/>
  <dc:creator/>
  <cp:keywords/>
  <dc:description/>
  <cp:lastModifiedBy>Simon Jupp</cp:lastModifiedBy>
  <cp:revision>31</cp:revision>
  <cp:lastPrinted>2009-03-31T09:18:30Z</cp:lastPrinted>
  <dcterms:created xsi:type="dcterms:W3CDTF">2009-08-04T15:41:15Z</dcterms:created>
  <dcterms:modified xsi:type="dcterms:W3CDTF">2009-08-04T16:33:19Z</dcterms:modified>
</cp:coreProperties>
</file>