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9"/>
  </p:notesMasterIdLst>
  <p:handoutMasterIdLst>
    <p:handoutMasterId r:id="rId10"/>
  </p:handoutMasterIdLst>
  <p:sldIdLst>
    <p:sldId id="265"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22" autoAdjust="0"/>
  </p:normalViewPr>
  <p:slideViewPr>
    <p:cSldViewPr snapToGrid="0" showGuides="1">
      <p:cViewPr varScale="1">
        <p:scale>
          <a:sx n="45" d="100"/>
          <a:sy n="45" d="100"/>
        </p:scale>
        <p:origin x="1264" y="36"/>
      </p:cViewPr>
      <p:guideLst>
        <p:guide orient="horz" pos="2160"/>
        <p:guide pos="3840"/>
      </p:guideLst>
    </p:cSldViewPr>
  </p:slideViewPr>
  <p:notesTextViewPr>
    <p:cViewPr>
      <p:scale>
        <a:sx n="1" d="1"/>
        <a:sy n="1" d="1"/>
      </p:scale>
      <p:origin x="0" y="-1604"/>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Mean Distrubution of Results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True Positive</c:v>
                </c:pt>
                <c:pt idx="1">
                  <c:v>False Positive</c:v>
                </c:pt>
                <c:pt idx="2">
                  <c:v>True Negative</c:v>
                </c:pt>
                <c:pt idx="3">
                  <c:v>False Negative</c:v>
                </c:pt>
              </c:strCache>
            </c:strRef>
          </c:cat>
          <c:val>
            <c:numRef>
              <c:f>Sheet1!$B$2:$B$5</c:f>
              <c:numCache>
                <c:formatCode>General</c:formatCode>
                <c:ptCount val="4"/>
                <c:pt idx="0">
                  <c:v>23.2</c:v>
                </c:pt>
                <c:pt idx="1">
                  <c:v>18.3</c:v>
                </c:pt>
                <c:pt idx="2">
                  <c:v>14.8</c:v>
                </c:pt>
                <c:pt idx="3">
                  <c:v>7.5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5-04-25T14:32:03.183" idx="1">
    <p:pos x="3369" y="1089"/>
    <p:text>From: http://numbers.kotaku.com/possible-different-teams-in-pokemon-pokemon-is-endlessl-1631145141</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Kevin and Rob Speak:</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If</a:t>
            </a:r>
            <a:r>
              <a:rPr lang="en-US" baseline="0" dirty="0" smtClean="0"/>
              <a:t> you factor only teams of unique Pokémon with unique move-sets, we have (719 choose 6) * (74 choose 4)</a:t>
            </a:r>
          </a:p>
          <a:p>
            <a:pPr marL="628650" lvl="1" indent="-171450">
              <a:buFont typeface="Arial" panose="020B0604020202020204" pitchFamily="34" charset="0"/>
              <a:buChar char="•"/>
            </a:pPr>
            <a:r>
              <a:rPr lang="en-US" baseline="0" dirty="0" smtClean="0"/>
              <a:t>Taken from a </a:t>
            </a:r>
            <a:r>
              <a:rPr lang="en-US" baseline="0" dirty="0" err="1" smtClean="0"/>
              <a:t>Kotaku</a:t>
            </a:r>
            <a:r>
              <a:rPr lang="en-US" baseline="0" dirty="0" smtClean="0"/>
              <a:t> Post mentioned in the comment</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The problem we are trying to solve is, how do you know that the team you have selected is strong enough to win battles</a:t>
            </a:r>
          </a:p>
          <a:p>
            <a:pPr marL="628650" lvl="1" indent="-171450">
              <a:buFont typeface="Arial" panose="020B0604020202020204" pitchFamily="34" charset="0"/>
              <a:buChar char="•"/>
            </a:pPr>
            <a:r>
              <a:rPr lang="en-US" baseline="0" dirty="0" smtClean="0"/>
              <a:t>Can we predict if a team will win, based off of other winning teams?</a:t>
            </a:r>
          </a:p>
          <a:p>
            <a:pPr marL="171450" lvl="0"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How do we rate a good team?</a:t>
            </a:r>
          </a:p>
          <a:p>
            <a:pPr marL="628650" lvl="1" indent="-171450">
              <a:buFont typeface="Arial" panose="020B0604020202020204" pitchFamily="34" charset="0"/>
              <a:buChar char="•"/>
            </a:pPr>
            <a:r>
              <a:rPr lang="en-US" baseline="0" dirty="0" smtClean="0"/>
              <a:t>A team is good if they successfully win a battle</a:t>
            </a:r>
          </a:p>
          <a:p>
            <a:pPr marL="628650" lvl="1" indent="-171450">
              <a:buFont typeface="Arial" panose="020B0604020202020204" pitchFamily="34" charset="0"/>
              <a:buChar char="•"/>
            </a:pPr>
            <a:r>
              <a:rPr lang="en-US" baseline="0" dirty="0" smtClean="0"/>
              <a:t>This can be viewed, Yes or No</a:t>
            </a:r>
          </a:p>
          <a:p>
            <a:pPr marL="1085850" lvl="2" indent="-171450">
              <a:buFont typeface="Arial" panose="020B0604020202020204" pitchFamily="34" charset="0"/>
              <a:buChar char="•"/>
            </a:pPr>
            <a:r>
              <a:rPr lang="en-US" baseline="0" dirty="0" smtClean="0"/>
              <a:t>Thus Supervised Learning</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66776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should talk about this. I should record what he says so I can put it in the paper later</a:t>
            </a:r>
            <a:r>
              <a:rPr lang="en-US" baseline="0" dirty="0" smtClean="0"/>
              <a:t>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118132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 Speak: </a:t>
            </a:r>
          </a:p>
          <a:p>
            <a:endParaRPr lang="en-US" dirty="0" smtClean="0"/>
          </a:p>
          <a:p>
            <a:r>
              <a:rPr lang="en-US" dirty="0" smtClean="0"/>
              <a:t>We</a:t>
            </a:r>
            <a:r>
              <a:rPr lang="en-US" baseline="0" dirty="0" smtClean="0"/>
              <a:t> obtained our Pokémon data from two sources. Serebii.net and Smogon.com</a:t>
            </a:r>
          </a:p>
          <a:p>
            <a:endParaRPr lang="en-US" baseline="0" dirty="0" smtClean="0"/>
          </a:p>
          <a:p>
            <a:pPr marL="171450" indent="-171450">
              <a:buFont typeface="Arial" panose="020B0604020202020204" pitchFamily="34" charset="0"/>
              <a:buChar char="•"/>
            </a:pPr>
            <a:r>
              <a:rPr lang="en-US" baseline="0" dirty="0" smtClean="0"/>
              <a:t>Serebii is a very popular source of Pokémon information, containing a massive database of all Pokémon, attacks, abilities and items</a:t>
            </a:r>
          </a:p>
          <a:p>
            <a:pPr marL="628650" lvl="1" indent="-171450">
              <a:buFont typeface="Arial" panose="020B0604020202020204" pitchFamily="34" charset="0"/>
              <a:buChar char="•"/>
            </a:pPr>
            <a:r>
              <a:rPr lang="en-US" baseline="0" dirty="0" smtClean="0"/>
              <a:t>We were able to scrape through Serebii to gather all the </a:t>
            </a:r>
            <a:r>
              <a:rPr lang="en-US" baseline="0" dirty="0" err="1" smtClean="0"/>
              <a:t>staticall</a:t>
            </a:r>
            <a:r>
              <a:rPr lang="en-US" baseline="0" dirty="0" smtClean="0"/>
              <a:t> data that we needed for our battle simulator. </a:t>
            </a:r>
          </a:p>
          <a:p>
            <a:endParaRPr lang="en-US" baseline="0" dirty="0" smtClean="0"/>
          </a:p>
          <a:p>
            <a:pPr marL="171450" indent="-171450">
              <a:buFont typeface="Arial" panose="020B0604020202020204" pitchFamily="34" charset="0"/>
              <a:buChar char="•"/>
            </a:pPr>
            <a:r>
              <a:rPr lang="en-US" baseline="0" dirty="0" smtClean="0"/>
              <a:t>Smogon is one of the leaders in competitive Pokémon battling. The people at Smogon have created an online battler where people can easily battle each other and save records of their battles. They frequently hold tournaments and are very active contributors to the “meta” of Player VS Player Pokémon.</a:t>
            </a:r>
          </a:p>
          <a:p>
            <a:pPr marL="628650" lvl="1" indent="-171450">
              <a:buFont typeface="Arial" panose="020B0604020202020204" pitchFamily="34" charset="0"/>
              <a:buChar char="•"/>
            </a:pPr>
            <a:r>
              <a:rPr lang="en-US" baseline="0" dirty="0" smtClean="0"/>
              <a:t>Smogon sets the Pokémon Battle Tiers</a:t>
            </a:r>
          </a:p>
          <a:p>
            <a:pPr marL="1085850" lvl="2" indent="-171450">
              <a:buFont typeface="Arial" panose="020B0604020202020204" pitchFamily="34" charset="0"/>
              <a:buChar char="•"/>
            </a:pPr>
            <a:r>
              <a:rPr lang="en-US" baseline="0" dirty="0" smtClean="0"/>
              <a:t>Battle tiers are updated every 3 months based off of usage statistics</a:t>
            </a:r>
          </a:p>
          <a:p>
            <a:pPr marL="1543050" lvl="3" indent="-171450">
              <a:buFont typeface="Arial" panose="020B0604020202020204" pitchFamily="34" charset="0"/>
              <a:buChar char="•"/>
            </a:pPr>
            <a:r>
              <a:rPr lang="en-US" baseline="0" dirty="0" smtClean="0"/>
              <a:t>We used battles form the OU tier, which is the most popular tier</a:t>
            </a:r>
          </a:p>
          <a:p>
            <a:pPr marL="1085850" lvl="2" indent="-171450">
              <a:buFont typeface="Arial" panose="020B0604020202020204" pitchFamily="34" charset="0"/>
              <a:buChar char="•"/>
            </a:pPr>
            <a:r>
              <a:rPr lang="en-US" baseline="0" dirty="0" smtClean="0"/>
              <a:t>This means that the tiers actively evolve as the meta grows.</a:t>
            </a:r>
          </a:p>
          <a:p>
            <a:pPr marL="1543050" lvl="3" indent="-171450">
              <a:buFont typeface="Arial" panose="020B0604020202020204" pitchFamily="34" charset="0"/>
              <a:buChar char="•"/>
            </a:pPr>
            <a:r>
              <a:rPr lang="en-US" baseline="0" dirty="0" smtClean="0"/>
              <a:t>Our data spans a time of 1 year (Jan 2014 – April 2015)</a:t>
            </a:r>
          </a:p>
          <a:p>
            <a:pPr marL="628650" lvl="1" indent="-171450">
              <a:buFont typeface="Arial" panose="020B0604020202020204" pitchFamily="34" charset="0"/>
              <a:buChar char="•"/>
            </a:pPr>
            <a:r>
              <a:rPr lang="en-US" baseline="0" dirty="0" smtClean="0"/>
              <a:t>We took over 300 battles from three different Smogon tournaments and divided parsed the data to find things such as:</a:t>
            </a:r>
          </a:p>
          <a:p>
            <a:pPr marL="1085850" lvl="2" indent="-171450">
              <a:buFont typeface="Arial" panose="020B0604020202020204" pitchFamily="34" charset="0"/>
              <a:buChar char="•"/>
            </a:pPr>
            <a:r>
              <a:rPr lang="en-US" baseline="0" dirty="0" smtClean="0"/>
              <a:t> moves actually used in battle</a:t>
            </a:r>
          </a:p>
          <a:p>
            <a:pPr marL="1085850" lvl="2" indent="-171450">
              <a:buFont typeface="Arial" panose="020B0604020202020204" pitchFamily="34" charset="0"/>
              <a:buChar char="•"/>
            </a:pPr>
            <a:r>
              <a:rPr lang="en-US" strike="sngStrike" baseline="0" dirty="0" smtClean="0"/>
              <a:t>Status effects used</a:t>
            </a:r>
          </a:p>
          <a:p>
            <a:pPr marL="1085850" lvl="2" indent="-171450">
              <a:buFont typeface="Arial" panose="020B0604020202020204" pitchFamily="34" charset="0"/>
              <a:buChar char="•"/>
            </a:pPr>
            <a:r>
              <a:rPr lang="en-US" strike="sngStrike" baseline="0" dirty="0" smtClean="0"/>
              <a:t>Weather changes</a:t>
            </a:r>
          </a:p>
          <a:p>
            <a:pPr marL="1085850" lvl="2" indent="-171450">
              <a:buFont typeface="Arial" panose="020B0604020202020204" pitchFamily="34" charset="0"/>
              <a:buChar char="•"/>
            </a:pPr>
            <a:r>
              <a:rPr lang="en-US" baseline="0" dirty="0" smtClean="0"/>
              <a:t>Items used</a:t>
            </a:r>
          </a:p>
          <a:p>
            <a:pPr marL="1085850" lvl="2" indent="-171450">
              <a:buFont typeface="Arial" panose="020B0604020202020204" pitchFamily="34" charset="0"/>
              <a:buChar char="•"/>
            </a:pPr>
            <a:r>
              <a:rPr lang="en-US" strike="sngStrike" baseline="0" dirty="0" smtClean="0"/>
              <a:t>Entry Hazards</a:t>
            </a:r>
          </a:p>
          <a:p>
            <a:pPr marL="1085850" lvl="2" indent="-171450">
              <a:buFont typeface="Arial" panose="020B0604020202020204" pitchFamily="34" charset="0"/>
              <a:buChar char="•"/>
            </a:pPr>
            <a:r>
              <a:rPr lang="en-US" baseline="0" dirty="0" smtClean="0"/>
              <a:t>Pokémon Transformations used</a:t>
            </a:r>
          </a:p>
          <a:p>
            <a:pPr marL="628650" lvl="1" indent="-171450">
              <a:buFont typeface="Arial" panose="020B0604020202020204" pitchFamily="34" charset="0"/>
              <a:buChar char="•"/>
            </a:pPr>
            <a:r>
              <a:rPr lang="en-US" baseline="0" dirty="0" smtClean="0"/>
              <a:t>We then divided these sets into our training and test sets for our classifiers. </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26252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p>
          <a:p>
            <a:endParaRPr lang="en-US" dirty="0" smtClean="0"/>
          </a:p>
          <a:p>
            <a:pPr marL="171450" indent="-171450">
              <a:buFont typeface="Arial" panose="020B0604020202020204" pitchFamily="34" charset="0"/>
              <a:buChar char="•"/>
            </a:pPr>
            <a:r>
              <a:rPr lang="en-US" dirty="0" smtClean="0"/>
              <a:t>Our approach ended up resulting in a large number of False Positives</a:t>
            </a:r>
          </a:p>
          <a:p>
            <a:pPr marL="628650" lvl="1" indent="-171450">
              <a:buFont typeface="Arial" panose="020B0604020202020204" pitchFamily="34" charset="0"/>
              <a:buChar char="•"/>
            </a:pPr>
            <a:r>
              <a:rPr lang="en-US" dirty="0" smtClean="0"/>
              <a:t>A</a:t>
            </a:r>
            <a:r>
              <a:rPr lang="en-US" baseline="0" dirty="0" smtClean="0"/>
              <a:t> potential reason for this is the sparseness of our features</a:t>
            </a:r>
          </a:p>
          <a:p>
            <a:pPr marL="628650" lvl="1" indent="-171450">
              <a:buFont typeface="Arial" panose="020B0604020202020204" pitchFamily="34" charset="0"/>
              <a:buChar char="•"/>
            </a:pPr>
            <a:r>
              <a:rPr lang="en-US" baseline="0" dirty="0" smtClean="0"/>
              <a:t>OR having too many features</a:t>
            </a:r>
          </a:p>
          <a:p>
            <a:pPr marL="628650" lvl="1" indent="-171450">
              <a:buFont typeface="Arial" panose="020B0604020202020204" pitchFamily="34" charset="0"/>
              <a:buChar char="•"/>
            </a:pPr>
            <a:r>
              <a:rPr lang="en-US" baseline="0" dirty="0" smtClean="0"/>
              <a:t>Caused Over fitting to the curve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Low number of False Negatives:</a:t>
            </a:r>
          </a:p>
          <a:p>
            <a:pPr marL="628650" lvl="1" indent="-171450">
              <a:buFont typeface="Arial" panose="020B0604020202020204" pitchFamily="34" charset="0"/>
              <a:buChar char="•"/>
            </a:pPr>
            <a:r>
              <a:rPr lang="en-US" baseline="0" dirty="0" smtClean="0"/>
              <a:t>This suggests that weaker teams probably won through strategy</a:t>
            </a:r>
          </a:p>
          <a:p>
            <a:pPr marL="628650" lvl="1" indent="-171450">
              <a:buFont typeface="Arial" panose="020B0604020202020204" pitchFamily="34" charset="0"/>
              <a:buChar char="•"/>
            </a:pPr>
            <a:r>
              <a:rPr lang="en-US" baseline="0" dirty="0" smtClean="0"/>
              <a:t>Begs that a “human” (not necessarily living) element be brought in to better predict the results</a:t>
            </a:r>
          </a:p>
          <a:p>
            <a:pPr marL="1085850" lvl="2" indent="-171450">
              <a:buFont typeface="Arial" panose="020B0604020202020204" pitchFamily="34" charset="0"/>
              <a:buChar char="•"/>
            </a:pPr>
            <a:r>
              <a:rPr lang="en-US" baseline="0" dirty="0" smtClean="0"/>
              <a:t>Maybe a strategy index? Ideas could be mentioned.</a:t>
            </a:r>
            <a:endParaRPr lang="en-US" dirty="0" smtClean="0"/>
          </a:p>
          <a:p>
            <a:endParaRPr lang="en-US" dirty="0" smtClean="0"/>
          </a:p>
          <a:p>
            <a:endParaRPr lang="en-US" dirty="0" smtClean="0"/>
          </a:p>
          <a:p>
            <a:pPr marL="171450" indent="-171450">
              <a:buFont typeface="Arial" panose="020B0604020202020204" pitchFamily="34" charset="0"/>
              <a:buChar char="•"/>
            </a:pPr>
            <a:r>
              <a:rPr lang="en-US" dirty="0" smtClean="0"/>
              <a:t>Based off the Mean</a:t>
            </a:r>
            <a:r>
              <a:rPr lang="en-US" baseline="0" dirty="0" smtClean="0"/>
              <a:t> values of our 9 different outcomes:</a:t>
            </a:r>
            <a:endParaRPr lang="en-US" dirty="0" smtClean="0"/>
          </a:p>
          <a:p>
            <a:r>
              <a:rPr lang="en-US" dirty="0" smtClean="0"/>
              <a:t>Recall: 0.756</a:t>
            </a:r>
          </a:p>
          <a:p>
            <a:r>
              <a:rPr lang="en-US" dirty="0" smtClean="0"/>
              <a:t>Precision:</a:t>
            </a:r>
            <a:r>
              <a:rPr lang="en-US" baseline="0" dirty="0" smtClean="0"/>
              <a:t> 0.559</a:t>
            </a:r>
          </a:p>
          <a:p>
            <a:r>
              <a:rPr lang="en-US" baseline="0" dirty="0" smtClean="0"/>
              <a:t>Accuracy: 0.596</a:t>
            </a:r>
          </a:p>
          <a:p>
            <a:r>
              <a:rPr lang="en-US" dirty="0" smtClean="0"/>
              <a:t>F1 Score: 0.643</a:t>
            </a:r>
          </a:p>
          <a:p>
            <a:endParaRPr lang="en-US" dirty="0" smtClean="0"/>
          </a:p>
          <a:p>
            <a:r>
              <a:rPr lang="en-US" sz="1200" kern="1200" dirty="0" err="1" smtClean="0">
                <a:solidFill>
                  <a:schemeClr val="tx1"/>
                </a:solidFill>
                <a:latin typeface="+mn-lt"/>
                <a:ea typeface="+mn-ea"/>
                <a:cs typeface="+mn-cs"/>
              </a:rPr>
              <a:t>Avg</a:t>
            </a:r>
            <a:r>
              <a:rPr lang="en-US" sz="1200" kern="1200" dirty="0" smtClean="0">
                <a:solidFill>
                  <a:schemeClr val="tx1"/>
                </a:solidFill>
                <a:latin typeface="+mn-lt"/>
                <a:ea typeface="+mn-ea"/>
                <a:cs typeface="+mn-cs"/>
              </a:rPr>
              <a:t>		The Trials</a:t>
            </a:r>
          </a:p>
          <a:p>
            <a:r>
              <a:rPr lang="pl-PL" sz="1200" kern="1200" dirty="0" smtClean="0">
                <a:solidFill>
                  <a:schemeClr val="tx1"/>
                </a:solidFill>
                <a:latin typeface="+mn-lt"/>
                <a:ea typeface="+mn-ea"/>
                <a:cs typeface="+mn-cs"/>
              </a:rPr>
              <a:t>23.2 	tp: 32 + 23 + 26 + 22 + 11 + 16 + 29 + 28 + 22</a:t>
            </a:r>
          </a:p>
          <a:p>
            <a:r>
              <a:rPr lang="de-DE" sz="1200" kern="1200" dirty="0" smtClean="0">
                <a:solidFill>
                  <a:schemeClr val="tx1"/>
                </a:solidFill>
                <a:latin typeface="+mn-lt"/>
                <a:ea typeface="+mn-ea"/>
                <a:cs typeface="+mn-cs"/>
              </a:rPr>
              <a:t>7.5 	fn:   7 +   1 +   8 +   8 + 18 + 11 +   5 +   4 + 6</a:t>
            </a:r>
          </a:p>
          <a:p>
            <a:r>
              <a:rPr lang="da-DK" sz="1200" kern="1200" dirty="0" smtClean="0">
                <a:solidFill>
                  <a:schemeClr val="tx1"/>
                </a:solidFill>
                <a:latin typeface="+mn-lt"/>
                <a:ea typeface="+mn-ea"/>
                <a:cs typeface="+mn-cs"/>
              </a:rPr>
              <a:t>18.3 	fp: 20 + 35 + 21 + 16 + 11 + 12 +   8 + 19 + 23</a:t>
            </a:r>
          </a:p>
          <a:p>
            <a:r>
              <a:rPr lang="en-US" sz="1200" kern="1200" dirty="0" smtClean="0">
                <a:solidFill>
                  <a:schemeClr val="tx1"/>
                </a:solidFill>
                <a:latin typeface="+mn-lt"/>
                <a:ea typeface="+mn-ea"/>
                <a:cs typeface="+mn-cs"/>
              </a:rPr>
              <a:t>14.8 	</a:t>
            </a:r>
            <a:r>
              <a:rPr lang="en-US" sz="1200" kern="1200" dirty="0" err="1" smtClean="0">
                <a:solidFill>
                  <a:schemeClr val="tx1"/>
                </a:solidFill>
                <a:latin typeface="+mn-lt"/>
                <a:ea typeface="+mn-ea"/>
                <a:cs typeface="+mn-cs"/>
              </a:rPr>
              <a:t>tn</a:t>
            </a:r>
            <a:r>
              <a:rPr lang="en-US" sz="1200" kern="1200" dirty="0" smtClean="0">
                <a:solidFill>
                  <a:schemeClr val="tx1"/>
                </a:solidFill>
                <a:latin typeface="+mn-lt"/>
                <a:ea typeface="+mn-ea"/>
                <a:cs typeface="+mn-cs"/>
              </a:rPr>
              <a:t>:   5 +   5 +   9 + 18 + 24 + 25 + 22 + 13 + 13</a:t>
            </a:r>
            <a:endParaRPr lang="en" sz="1200" kern="120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66751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Rob</a:t>
            </a:r>
          </a:p>
          <a:p>
            <a:pPr marL="171450" indent="-171450">
              <a:buFont typeface="Arial" panose="020B0604020202020204" pitchFamily="34" charset="0"/>
              <a:buChar char="•"/>
            </a:pPr>
            <a:r>
              <a:rPr lang="en-US" dirty="0" smtClean="0"/>
              <a:t>With a move complete Dataset we may have</a:t>
            </a:r>
            <a:r>
              <a:rPr lang="en-US" baseline="0" dirty="0" smtClean="0"/>
              <a:t> been able to predict with more accuracy, whether a team would or wouldn’t win</a:t>
            </a:r>
          </a:p>
          <a:p>
            <a:pPr marL="171450" indent="-171450">
              <a:buFont typeface="Arial" panose="020B0604020202020204" pitchFamily="34" charset="0"/>
              <a:buChar char="•"/>
            </a:pPr>
            <a:r>
              <a:rPr lang="en-US" baseline="0" dirty="0" smtClean="0"/>
              <a:t>Strategy plays an unquantifiable role in Pokémon, that can sway the battle in the favor to teams that may be statically weaker. We fell that, this lack of strategy measure accounts for some of the False Positives. </a:t>
            </a:r>
            <a:endParaRPr lang="en-US" dirty="0" smtClean="0"/>
          </a:p>
          <a:p>
            <a:endParaRPr lang="en-US" dirty="0" smtClean="0"/>
          </a:p>
          <a:p>
            <a:r>
              <a:rPr lang="en-US" dirty="0" smtClean="0"/>
              <a:t>Difficulties: Kevin</a:t>
            </a:r>
            <a:endParaRPr lang="en-US" dirty="0" smtClean="0"/>
          </a:p>
          <a:p>
            <a:pPr marL="171450" indent="-171450">
              <a:buFont typeface="Arial" panose="020B0604020202020204" pitchFamily="34" charset="0"/>
              <a:buChar char="•"/>
            </a:pPr>
            <a:r>
              <a:rPr lang="en-US" dirty="0" smtClean="0"/>
              <a:t>Sparseness</a:t>
            </a:r>
            <a:r>
              <a:rPr lang="en-US" baseline="0" dirty="0" smtClean="0"/>
              <a:t> in the Data Set</a:t>
            </a:r>
          </a:p>
          <a:p>
            <a:pPr marL="628650" lvl="1" indent="-171450">
              <a:buFont typeface="Arial" panose="020B0604020202020204" pitchFamily="34" charset="0"/>
              <a:buChar char="•"/>
            </a:pPr>
            <a:r>
              <a:rPr lang="en-US" baseline="0" dirty="0" smtClean="0"/>
              <a:t>When battling in Pokémon, there are many times when you don’t learn everything about the opposing team</a:t>
            </a:r>
          </a:p>
          <a:p>
            <a:pPr marL="1085850" lvl="2" indent="-171450">
              <a:buFont typeface="Arial" panose="020B0604020202020204" pitchFamily="34" charset="0"/>
              <a:buChar char="•"/>
            </a:pPr>
            <a:r>
              <a:rPr lang="en-US" baseline="0" dirty="0" smtClean="0"/>
              <a:t>You KO the opponent before you can see all their moves</a:t>
            </a:r>
          </a:p>
          <a:p>
            <a:pPr marL="1543050" lvl="3" indent="-171450">
              <a:buFont typeface="Arial" panose="020B0604020202020204" pitchFamily="34" charset="0"/>
              <a:buChar char="•"/>
            </a:pPr>
            <a:r>
              <a:rPr lang="en-US" baseline="0" dirty="0" smtClean="0"/>
              <a:t>We overcame this by randomly assigning moves to vacant spots</a:t>
            </a:r>
          </a:p>
          <a:p>
            <a:pPr marL="1085850" lvl="2" indent="-171450">
              <a:buFont typeface="Arial" panose="020B0604020202020204" pitchFamily="34" charset="0"/>
              <a:buChar char="•"/>
            </a:pPr>
            <a:r>
              <a:rPr lang="en-US" baseline="0" dirty="0" smtClean="0"/>
              <a:t>The opponent wins without showing you all of their Pokémon</a:t>
            </a:r>
          </a:p>
          <a:p>
            <a:pPr marL="1085850" lvl="2" indent="-171450">
              <a:buFont typeface="Arial" panose="020B0604020202020204" pitchFamily="34" charset="0"/>
              <a:buChar char="•"/>
            </a:pPr>
            <a:r>
              <a:rPr lang="en-US" baseline="0" dirty="0" smtClean="0"/>
              <a:t>Abilities that have passive effects</a:t>
            </a:r>
          </a:p>
          <a:p>
            <a:pPr marL="1085850" lvl="2" indent="-171450">
              <a:buFont typeface="Arial" panose="020B0604020202020204" pitchFamily="34" charset="0"/>
              <a:buChar char="•"/>
            </a:pPr>
            <a:r>
              <a:rPr lang="en-US" baseline="0" dirty="0" smtClean="0"/>
              <a:t>Attacks can have passive </a:t>
            </a:r>
            <a:r>
              <a:rPr lang="en-US" baseline="0" dirty="0" smtClean="0"/>
              <a:t>effects</a:t>
            </a:r>
          </a:p>
          <a:p>
            <a:pPr marL="171450" lvl="0" indent="-171450">
              <a:buFont typeface="Arial" panose="020B0604020202020204" pitchFamily="34" charset="0"/>
              <a:buChar char="•"/>
            </a:pPr>
            <a:r>
              <a:rPr lang="en-US" baseline="0" dirty="0" smtClean="0"/>
              <a:t>Having too many Sparse features can cause the battles to drastically over fit</a:t>
            </a:r>
          </a:p>
          <a:p>
            <a:pPr marL="628650" lvl="1" indent="-171450">
              <a:buFont typeface="Arial" panose="020B0604020202020204" pitchFamily="34" charset="0"/>
              <a:buChar char="•"/>
            </a:pPr>
            <a:r>
              <a:rPr lang="en-US" baseline="0" dirty="0" smtClean="0"/>
              <a:t>Dramatic increase to False Positives. </a:t>
            </a:r>
            <a:endParaRPr lang="en-US" baseline="0" dirty="0" smtClean="0"/>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4186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4/27/2015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442740"/>
          </a:xfrm>
        </p:spPr>
        <p:txBody>
          <a:bodyPr/>
          <a:lstStyle/>
          <a:p>
            <a:r>
              <a:rPr lang="en-US" dirty="0" smtClean="0"/>
              <a:t>An Adventure into the World of Completive Pokémon</a:t>
            </a:r>
            <a:endParaRPr lang="en-US" dirty="0"/>
          </a:p>
        </p:txBody>
      </p:sp>
      <p:sp>
        <p:nvSpPr>
          <p:cNvPr id="2" name="Title 1"/>
          <p:cNvSpPr>
            <a:spLocks noGrp="1"/>
          </p:cNvSpPr>
          <p:nvPr>
            <p:ph type="ctrTitle"/>
          </p:nvPr>
        </p:nvSpPr>
        <p:spPr/>
        <p:txBody>
          <a:bodyPr/>
          <a:lstStyle/>
          <a:p>
            <a:r>
              <a:rPr lang="en-US" dirty="0" smtClean="0"/>
              <a:t>I Choose You</a:t>
            </a:r>
            <a:endParaRPr lang="en-US" dirty="0"/>
          </a:p>
        </p:txBody>
      </p:sp>
      <p:sp>
        <p:nvSpPr>
          <p:cNvPr id="4" name="TextBox 3"/>
          <p:cNvSpPr txBox="1"/>
          <p:nvPr/>
        </p:nvSpPr>
        <p:spPr>
          <a:xfrm>
            <a:off x="4069492" y="4217816"/>
            <a:ext cx="4053016" cy="369332"/>
          </a:xfrm>
          <a:prstGeom prst="rect">
            <a:avLst/>
          </a:prstGeom>
          <a:noFill/>
          <a:ln>
            <a:solidFill>
              <a:schemeClr val="bg2"/>
            </a:solidFill>
          </a:ln>
        </p:spPr>
        <p:txBody>
          <a:bodyPr wrap="square" rtlCol="0" anchor="ctr" anchorCtr="1">
            <a:spAutoFit/>
          </a:bodyPr>
          <a:lstStyle/>
          <a:p>
            <a:r>
              <a:rPr lang="en-US" dirty="0" smtClean="0">
                <a:solidFill>
                  <a:schemeClr val="accent3"/>
                </a:solidFill>
              </a:rPr>
              <a:t>Kevin Chen &amp; Rob Williams</a:t>
            </a:r>
            <a:endParaRPr lang="en-US" dirty="0">
              <a:solidFill>
                <a:schemeClr val="accent3"/>
              </a:solidFill>
            </a:endParaRP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slow" p14:dur="20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319520" y="1825625"/>
            <a:ext cx="4754880" cy="1069975"/>
          </a:xfrm>
        </p:spPr>
        <p:txBody>
          <a:bodyPr>
            <a:normAutofit/>
          </a:bodyPr>
          <a:lstStyle/>
          <a:p>
            <a:pPr algn="ctr"/>
            <a:r>
              <a:rPr lang="en-US" sz="3200" dirty="0" smtClean="0">
                <a:solidFill>
                  <a:schemeClr val="accent3"/>
                </a:solidFill>
              </a:rPr>
              <a:t>How can we better our chances of winning?</a:t>
            </a:r>
          </a:p>
          <a:p>
            <a:pPr marL="0" indent="0">
              <a:buNone/>
            </a:pPr>
            <a:endParaRPr lang="en-US" dirty="0">
              <a:solidFill>
                <a:schemeClr val="accent3"/>
              </a:solidFill>
            </a:endParaRPr>
          </a:p>
          <a:p>
            <a:endParaRPr lang="en-US" dirty="0">
              <a:solidFill>
                <a:schemeClr val="accent3"/>
              </a:solidFill>
            </a:endParaRPr>
          </a:p>
        </p:txBody>
      </p:sp>
      <p:sp>
        <p:nvSpPr>
          <p:cNvPr id="3" name="Content Placeholder 2"/>
          <p:cNvSpPr>
            <a:spLocks noGrp="1"/>
          </p:cNvSpPr>
          <p:nvPr>
            <p:ph sz="half" idx="1"/>
          </p:nvPr>
        </p:nvSpPr>
        <p:spPr>
          <a:xfrm>
            <a:off x="1569700" y="1825625"/>
            <a:ext cx="4749820" cy="1425575"/>
          </a:xfrm>
        </p:spPr>
        <p:txBody>
          <a:bodyPr>
            <a:normAutofit/>
          </a:bodyPr>
          <a:lstStyle/>
          <a:p>
            <a:pPr algn="ctr"/>
            <a:r>
              <a:rPr lang="en-US" sz="3200" dirty="0" smtClean="0">
                <a:solidFill>
                  <a:schemeClr val="accent3"/>
                </a:solidFill>
              </a:rPr>
              <a:t>Over 216 Quintillion combinations</a:t>
            </a:r>
            <a:endParaRPr lang="en-US" sz="1400" dirty="0">
              <a:solidFill>
                <a:schemeClr val="accent1"/>
              </a:solidFill>
            </a:endParaRPr>
          </a:p>
        </p:txBody>
      </p:sp>
      <p:sp>
        <p:nvSpPr>
          <p:cNvPr id="13" name="Title 12"/>
          <p:cNvSpPr>
            <a:spLocks noGrp="1"/>
          </p:cNvSpPr>
          <p:nvPr>
            <p:ph type="title"/>
          </p:nvPr>
        </p:nvSpPr>
        <p:spPr>
          <a:xfrm>
            <a:off x="1569700" y="283566"/>
            <a:ext cx="9029700" cy="1325563"/>
          </a:xfrm>
        </p:spPr>
        <p:txBody>
          <a:bodyPr/>
          <a:lstStyle/>
          <a:p>
            <a:pPr algn="ctr"/>
            <a:r>
              <a:rPr lang="en-US" dirty="0" smtClean="0"/>
              <a:t>How do you Choose a Team</a:t>
            </a:r>
            <a:endParaRPr lang="en-US" dirty="0"/>
          </a:p>
        </p:txBody>
      </p:sp>
      <p:sp>
        <p:nvSpPr>
          <p:cNvPr id="8" name="TextBox 7"/>
          <p:cNvSpPr txBox="1"/>
          <p:nvPr/>
        </p:nvSpPr>
        <p:spPr>
          <a:xfrm>
            <a:off x="1366520" y="3698202"/>
            <a:ext cx="9906000" cy="861774"/>
          </a:xfrm>
          <a:prstGeom prst="rect">
            <a:avLst/>
          </a:prstGeom>
          <a:noFill/>
          <a:ln>
            <a:solidFill>
              <a:schemeClr val="bg2"/>
            </a:solidFill>
          </a:ln>
        </p:spPr>
        <p:txBody>
          <a:bodyPr wrap="square" rtlCol="0" anchor="ctr" anchorCtr="1">
            <a:spAutoFit/>
          </a:bodyPr>
          <a:lstStyle/>
          <a:p>
            <a:r>
              <a:rPr lang="en-US" sz="3200" dirty="0" smtClean="0">
                <a:solidFill>
                  <a:schemeClr val="accent3"/>
                </a:solidFill>
              </a:rPr>
              <a:t>Use teams similar to ones that have already won</a:t>
            </a:r>
            <a:endParaRPr lang="en-US" sz="3200" dirty="0">
              <a:solidFill>
                <a:schemeClr val="accent3"/>
              </a:solidFill>
            </a:endParaRPr>
          </a:p>
          <a:p>
            <a:endParaRPr lang="en-US" dirty="0"/>
          </a:p>
        </p:txBody>
      </p:sp>
      <p:sp>
        <p:nvSpPr>
          <p:cNvPr id="11" name="Footer Placeholder 10"/>
          <p:cNvSpPr>
            <a:spLocks noGrp="1"/>
          </p:cNvSpPr>
          <p:nvPr>
            <p:ph type="ftr" sz="quarter" idx="11"/>
          </p:nvPr>
        </p:nvSpPr>
        <p:spPr>
          <a:xfrm>
            <a:off x="9151600" y="6283924"/>
            <a:ext cx="2895600" cy="365125"/>
          </a:xfrm>
        </p:spPr>
        <p:txBody>
          <a:bodyPr/>
          <a:lstStyle/>
          <a:p>
            <a:r>
              <a:rPr lang="en-US" baseline="30000" dirty="0" smtClean="0">
                <a:solidFill>
                  <a:schemeClr val="accent1"/>
                </a:solidFill>
              </a:rPr>
              <a:t>1</a:t>
            </a:r>
            <a:r>
              <a:rPr lang="en-US" dirty="0" smtClean="0"/>
              <a:t>Kotaku Numbers: Possible Different Teams in Pokémon is Endless</a:t>
            </a:r>
            <a:endParaRPr lang="en-US" dirty="0"/>
          </a:p>
        </p:txBody>
      </p:sp>
      <p:sp>
        <p:nvSpPr>
          <p:cNvPr id="12" name="TextBox 11"/>
          <p:cNvSpPr txBox="1"/>
          <p:nvPr/>
        </p:nvSpPr>
        <p:spPr>
          <a:xfrm>
            <a:off x="5145932" y="2273231"/>
            <a:ext cx="263214" cy="276999"/>
          </a:xfrm>
          <a:prstGeom prst="rect">
            <a:avLst/>
          </a:prstGeom>
          <a:noFill/>
          <a:ln>
            <a:solidFill>
              <a:schemeClr val="bg2"/>
            </a:solidFill>
          </a:ln>
        </p:spPr>
        <p:txBody>
          <a:bodyPr wrap="none" rtlCol="0" anchor="ctr" anchorCtr="1">
            <a:spAutoFit/>
          </a:bodyPr>
          <a:lstStyle/>
          <a:p>
            <a:r>
              <a:rPr lang="en-US" sz="1200" dirty="0" smtClean="0">
                <a:solidFill>
                  <a:schemeClr val="accent1"/>
                </a:solidFill>
              </a:rPr>
              <a:t>1</a:t>
            </a:r>
            <a:endParaRPr lang="en-US" sz="1200" dirty="0">
              <a:solidFill>
                <a:schemeClr val="accent1"/>
              </a:solidFill>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1562100" y="2193925"/>
            <a:ext cx="9785350" cy="3978275"/>
          </a:xfrm>
        </p:spPr>
        <p:txBody>
          <a:bodyPr>
            <a:normAutofit/>
          </a:bodyPr>
          <a:lstStyle/>
          <a:p>
            <a:r>
              <a:rPr lang="en-US" sz="3200" dirty="0" smtClean="0">
                <a:solidFill>
                  <a:schemeClr val="accent3"/>
                </a:solidFill>
              </a:rPr>
              <a:t>Maps well to our problem</a:t>
            </a:r>
          </a:p>
          <a:p>
            <a:pPr lvl="1"/>
            <a:r>
              <a:rPr lang="en-US" sz="2800" dirty="0" smtClean="0">
                <a:solidFill>
                  <a:schemeClr val="accent3"/>
                </a:solidFill>
              </a:rPr>
              <a:t>Clear Winner and Loser classes</a:t>
            </a:r>
          </a:p>
          <a:p>
            <a:pPr lvl="1"/>
            <a:endParaRPr lang="en-US" sz="2800" dirty="0">
              <a:solidFill>
                <a:schemeClr val="accent3"/>
              </a:solidFill>
            </a:endParaRPr>
          </a:p>
          <a:p>
            <a:r>
              <a:rPr lang="en-US" sz="3200" dirty="0" smtClean="0">
                <a:solidFill>
                  <a:schemeClr val="accent3"/>
                </a:solidFill>
              </a:rPr>
              <a:t>Supervised</a:t>
            </a:r>
          </a:p>
          <a:p>
            <a:pPr lvl="1"/>
            <a:r>
              <a:rPr lang="en-US" sz="2800" dirty="0" smtClean="0">
                <a:solidFill>
                  <a:schemeClr val="accent3"/>
                </a:solidFill>
              </a:rPr>
              <a:t>Know the outcomes of the battles</a:t>
            </a:r>
            <a:endParaRPr lang="en-US" sz="2800" dirty="0" smtClean="0">
              <a:solidFill>
                <a:schemeClr val="accent3"/>
              </a:solidFill>
            </a:endParaRPr>
          </a:p>
        </p:txBody>
      </p:sp>
      <p:sp>
        <p:nvSpPr>
          <p:cNvPr id="3" name="Text Placeholder 2"/>
          <p:cNvSpPr>
            <a:spLocks noGrp="1"/>
          </p:cNvSpPr>
          <p:nvPr>
            <p:ph type="body" idx="1"/>
          </p:nvPr>
        </p:nvSpPr>
        <p:spPr/>
        <p:txBody>
          <a:bodyPr>
            <a:normAutofit/>
          </a:bodyPr>
          <a:lstStyle/>
          <a:p>
            <a:r>
              <a:rPr lang="en-US" sz="3600" dirty="0" smtClean="0"/>
              <a:t>Naïve Bayes</a:t>
            </a:r>
            <a:endParaRPr lang="en-US" sz="3600" dirty="0"/>
          </a:p>
        </p:txBody>
      </p:sp>
      <p:sp>
        <p:nvSpPr>
          <p:cNvPr id="15" name="Title 14"/>
          <p:cNvSpPr>
            <a:spLocks noGrp="1"/>
          </p:cNvSpPr>
          <p:nvPr>
            <p:ph type="title"/>
          </p:nvPr>
        </p:nvSpPr>
        <p:spPr/>
        <p:txBody>
          <a:bodyPr/>
          <a:lstStyle/>
          <a:p>
            <a:pPr algn="ctr"/>
            <a:r>
              <a:rPr lang="en-US" dirty="0" smtClean="0"/>
              <a:t>How we Did It</a:t>
            </a:r>
            <a:endParaRPr lang="en-US" dirty="0"/>
          </a:p>
        </p:txBody>
      </p:sp>
    </p:spTree>
    <p:extLst>
      <p:ext uri="{BB962C8B-B14F-4D97-AF65-F5344CB8AC3E}">
        <p14:creationId xmlns:p14="http://schemas.microsoft.com/office/powerpoint/2010/main" val="31218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2000"/>
                                        <p:tgtEl>
                                          <p:spTgt spid="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2000"/>
                                        <p:tgtEl>
                                          <p:spTgt spid="2">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ssolve">
                                      <p:cBhvr>
                                        <p:cTn id="18"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lstStyle/>
          <a:p>
            <a:r>
              <a:rPr lang="en-US" sz="3200" dirty="0" smtClean="0">
                <a:solidFill>
                  <a:schemeClr val="accent3"/>
                </a:solidFill>
              </a:rPr>
              <a:t>Battles Records</a:t>
            </a:r>
          </a:p>
          <a:p>
            <a:pPr marL="0" indent="0">
              <a:buNone/>
            </a:pPr>
            <a:endParaRPr lang="en-US" sz="3200" dirty="0">
              <a:solidFill>
                <a:schemeClr val="accent3"/>
              </a:solidFill>
            </a:endParaRPr>
          </a:p>
          <a:p>
            <a:r>
              <a:rPr lang="en-US" sz="3200" dirty="0" smtClean="0">
                <a:solidFill>
                  <a:schemeClr val="accent3"/>
                </a:solidFill>
              </a:rPr>
              <a:t>Battle Tiers</a:t>
            </a:r>
          </a:p>
          <a:p>
            <a:endParaRPr lang="en-US" dirty="0"/>
          </a:p>
          <a:p>
            <a:endParaRPr lang="en-US" dirty="0"/>
          </a:p>
        </p:txBody>
      </p:sp>
      <p:sp>
        <p:nvSpPr>
          <p:cNvPr id="7" name="Text Placeholder 6"/>
          <p:cNvSpPr>
            <a:spLocks noGrp="1"/>
          </p:cNvSpPr>
          <p:nvPr>
            <p:ph type="body" sz="quarter" idx="3"/>
          </p:nvPr>
        </p:nvSpPr>
        <p:spPr/>
        <p:txBody>
          <a:bodyPr>
            <a:normAutofit/>
          </a:bodyPr>
          <a:lstStyle/>
          <a:p>
            <a:pPr algn="ctr"/>
            <a:r>
              <a:rPr lang="en-US" sz="3600" dirty="0" smtClean="0"/>
              <a:t>Smogon.com</a:t>
            </a:r>
            <a:endParaRPr lang="en-US" sz="3600" dirty="0"/>
          </a:p>
        </p:txBody>
      </p:sp>
      <p:sp>
        <p:nvSpPr>
          <p:cNvPr id="6" name="Content Placeholder 5"/>
          <p:cNvSpPr>
            <a:spLocks noGrp="1"/>
          </p:cNvSpPr>
          <p:nvPr>
            <p:ph sz="half" idx="2"/>
          </p:nvPr>
        </p:nvSpPr>
        <p:spPr/>
        <p:txBody>
          <a:bodyPr>
            <a:noAutofit/>
          </a:bodyPr>
          <a:lstStyle/>
          <a:p>
            <a:r>
              <a:rPr lang="en-US" sz="3200" dirty="0" smtClean="0">
                <a:solidFill>
                  <a:schemeClr val="accent3"/>
                </a:solidFill>
              </a:rPr>
              <a:t>Pokémon</a:t>
            </a:r>
          </a:p>
          <a:p>
            <a:endParaRPr lang="en-US" sz="3200" dirty="0">
              <a:solidFill>
                <a:schemeClr val="accent3"/>
              </a:solidFill>
            </a:endParaRPr>
          </a:p>
          <a:p>
            <a:r>
              <a:rPr lang="en-US" sz="3200" dirty="0" smtClean="0">
                <a:solidFill>
                  <a:schemeClr val="accent3"/>
                </a:solidFill>
              </a:rPr>
              <a:t>Attacks</a:t>
            </a:r>
          </a:p>
          <a:p>
            <a:endParaRPr lang="en-US" sz="3200" dirty="0">
              <a:solidFill>
                <a:schemeClr val="accent3"/>
              </a:solidFill>
            </a:endParaRPr>
          </a:p>
          <a:p>
            <a:r>
              <a:rPr lang="en-US" sz="3200" dirty="0" smtClean="0">
                <a:solidFill>
                  <a:schemeClr val="accent3"/>
                </a:solidFill>
              </a:rPr>
              <a:t>Items</a:t>
            </a:r>
            <a:endParaRPr lang="en-US" sz="3200" dirty="0">
              <a:solidFill>
                <a:schemeClr val="accent3"/>
              </a:solidFill>
            </a:endParaRPr>
          </a:p>
        </p:txBody>
      </p:sp>
      <p:sp>
        <p:nvSpPr>
          <p:cNvPr id="5" name="Text Placeholder 4"/>
          <p:cNvSpPr>
            <a:spLocks noGrp="1"/>
          </p:cNvSpPr>
          <p:nvPr>
            <p:ph type="body" idx="1"/>
          </p:nvPr>
        </p:nvSpPr>
        <p:spPr/>
        <p:txBody>
          <a:bodyPr>
            <a:normAutofit/>
          </a:bodyPr>
          <a:lstStyle/>
          <a:p>
            <a:pPr algn="ctr"/>
            <a:r>
              <a:rPr lang="en-US" sz="3600" dirty="0" smtClean="0"/>
              <a:t>Serebii.net</a:t>
            </a:r>
            <a:endParaRPr lang="en-US" sz="3600" dirty="0"/>
          </a:p>
        </p:txBody>
      </p:sp>
      <p:sp>
        <p:nvSpPr>
          <p:cNvPr id="2" name="Title 1"/>
          <p:cNvSpPr>
            <a:spLocks noGrp="1"/>
          </p:cNvSpPr>
          <p:nvPr>
            <p:ph type="title"/>
          </p:nvPr>
        </p:nvSpPr>
        <p:spPr/>
        <p:txBody>
          <a:bodyPr/>
          <a:lstStyle/>
          <a:p>
            <a:pPr algn="ctr"/>
            <a:r>
              <a:rPr lang="en-US" dirty="0" smtClean="0"/>
              <a:t>Two Main Databases</a:t>
            </a:r>
            <a:endParaRPr lang="en-US" dirty="0"/>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plus(in)">
                                      <p:cBhvr>
                                        <p:cTn id="14" dur="125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plus(in)">
                                      <p:cBhvr>
                                        <p:cTn id="19" dur="125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ntr" presetSubtype="16"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plus(in)">
                                      <p:cBhvr>
                                        <p:cTn id="24" dur="125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1000"/>
                                        <p:tgtEl>
                                          <p:spTgt spid="7">
                                            <p:txEl>
                                              <p:pRg st="0" end="0"/>
                                            </p:txEl>
                                          </p:spTgt>
                                        </p:tgtEl>
                                      </p:cBhvr>
                                    </p:animEffect>
                                    <p:anim calcmode="lin" valueType="num">
                                      <p:cBhvr>
                                        <p:cTn id="3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plus(in)">
                                      <p:cBhvr>
                                        <p:cTn id="36" dur="125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3" presetClass="entr" presetSubtype="16" fill="hold" grpId="0"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plus(in)">
                                      <p:cBhvr>
                                        <p:cTn id="41" dur="12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build="p"/>
      <p:bldP spid="6"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normAutofit/>
          </a:bodyPr>
          <a:lstStyle/>
          <a:p>
            <a:r>
              <a:rPr lang="en-US" sz="3200" dirty="0" smtClean="0"/>
              <a:t>High number of False Positives</a:t>
            </a:r>
          </a:p>
          <a:p>
            <a:pPr marL="0" indent="0">
              <a:buNone/>
            </a:pPr>
            <a:endParaRPr lang="en-US" sz="3200" dirty="0" smtClean="0"/>
          </a:p>
          <a:p>
            <a:r>
              <a:rPr lang="en-US" sz="3200" dirty="0" smtClean="0"/>
              <a:t>Low number of False Negatives</a:t>
            </a:r>
          </a:p>
          <a:p>
            <a:endParaRPr lang="en-US" sz="3200" dirty="0" smtClean="0"/>
          </a:p>
          <a:p>
            <a:r>
              <a:rPr lang="en-US" sz="3200" dirty="0" smtClean="0"/>
              <a:t>F1 Score: 0.643</a:t>
            </a:r>
          </a:p>
          <a:p>
            <a:endParaRPr lang="en-US" dirty="0" smtClean="0"/>
          </a:p>
          <a:p>
            <a:endParaRPr lang="en-US" dirty="0"/>
          </a:p>
        </p:txBody>
      </p:sp>
      <p:sp>
        <p:nvSpPr>
          <p:cNvPr id="2" name="Title 1"/>
          <p:cNvSpPr>
            <a:spLocks noGrp="1"/>
          </p:cNvSpPr>
          <p:nvPr>
            <p:ph type="title"/>
          </p:nvPr>
        </p:nvSpPr>
        <p:spPr>
          <a:xfrm>
            <a:off x="1809730" y="348796"/>
            <a:ext cx="9029700" cy="1325563"/>
          </a:xfrm>
        </p:spPr>
        <p:txBody>
          <a:bodyPr/>
          <a:lstStyle/>
          <a:p>
            <a:pPr algn="ctr"/>
            <a:r>
              <a:rPr lang="en-US" dirty="0" smtClean="0"/>
              <a:t>Results                                </a:t>
            </a:r>
            <a:endParaRPr lang="en-US" dirty="0"/>
          </a:p>
        </p:txBody>
      </p:sp>
      <p:graphicFrame>
        <p:nvGraphicFramePr>
          <p:cNvPr id="22" name="Content Placeholder 21"/>
          <p:cNvGraphicFramePr>
            <a:graphicFrameLocks noGrp="1"/>
          </p:cNvGraphicFramePr>
          <p:nvPr>
            <p:ph sz="half" idx="2"/>
            <p:extLst>
              <p:ext uri="{D42A27DB-BD31-4B8C-83A1-F6EECF244321}">
                <p14:modId xmlns:p14="http://schemas.microsoft.com/office/powerpoint/2010/main" val="92356675"/>
              </p:ext>
            </p:extLst>
          </p:nvPr>
        </p:nvGraphicFramePr>
        <p:xfrm>
          <a:off x="6605588" y="1825625"/>
          <a:ext cx="4754562"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10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10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Graphic spid="2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4"/>
          </p:nvPr>
        </p:nvSpPr>
        <p:spPr/>
        <p:txBody>
          <a:bodyPr>
            <a:normAutofit/>
          </a:bodyPr>
          <a:lstStyle/>
          <a:p>
            <a:r>
              <a:rPr lang="en-US" sz="3200" dirty="0" smtClean="0"/>
              <a:t>Greatest Challenge:</a:t>
            </a:r>
          </a:p>
          <a:p>
            <a:pPr lvl="1"/>
            <a:r>
              <a:rPr lang="en-US" sz="2800" dirty="0" smtClean="0"/>
              <a:t>Sparse </a:t>
            </a:r>
            <a:r>
              <a:rPr lang="en-US" sz="2800" dirty="0" smtClean="0"/>
              <a:t>Data</a:t>
            </a:r>
          </a:p>
          <a:p>
            <a:pPr lvl="1"/>
            <a:endParaRPr lang="en-US" sz="2800" dirty="0"/>
          </a:p>
          <a:p>
            <a:r>
              <a:rPr lang="en-US" sz="3200" dirty="0" smtClean="0"/>
              <a:t>False Positives</a:t>
            </a:r>
            <a:r>
              <a:rPr lang="en-US" sz="3200" dirty="0" smtClean="0"/>
              <a:t>:</a:t>
            </a:r>
          </a:p>
          <a:p>
            <a:pPr lvl="1"/>
            <a:r>
              <a:rPr lang="en-US" sz="2800" dirty="0" smtClean="0"/>
              <a:t>Too many sparse features</a:t>
            </a:r>
          </a:p>
          <a:p>
            <a:pPr lvl="2"/>
            <a:r>
              <a:rPr lang="en-US" sz="2600" dirty="0" smtClean="0"/>
              <a:t>Over fitting</a:t>
            </a:r>
            <a:endParaRPr lang="en-US" sz="2600" dirty="0" smtClean="0"/>
          </a:p>
          <a:p>
            <a:pPr marL="0" indent="0">
              <a:buNone/>
            </a:pPr>
            <a:endParaRPr lang="en-US" sz="2800" dirty="0"/>
          </a:p>
          <a:p>
            <a:pPr marL="0" indent="0">
              <a:buNone/>
            </a:pPr>
            <a:endParaRPr lang="en-US" sz="3200" dirty="0"/>
          </a:p>
          <a:p>
            <a:pPr lvl="1"/>
            <a:endParaRPr lang="en-US" sz="2800" dirty="0" smtClean="0"/>
          </a:p>
          <a:p>
            <a:endParaRPr lang="en-US" sz="3200" dirty="0" smtClean="0"/>
          </a:p>
        </p:txBody>
      </p:sp>
      <p:sp>
        <p:nvSpPr>
          <p:cNvPr id="7" name="Text Placeholder 6"/>
          <p:cNvSpPr>
            <a:spLocks noGrp="1"/>
          </p:cNvSpPr>
          <p:nvPr>
            <p:ph type="body" sz="quarter" idx="3"/>
          </p:nvPr>
        </p:nvSpPr>
        <p:spPr/>
        <p:txBody>
          <a:bodyPr>
            <a:normAutofit/>
          </a:bodyPr>
          <a:lstStyle/>
          <a:p>
            <a:r>
              <a:rPr lang="en-US" sz="3600" dirty="0" smtClean="0">
                <a:solidFill>
                  <a:schemeClr val="accent1"/>
                </a:solidFill>
              </a:rPr>
              <a:t>Room For Improvement</a:t>
            </a:r>
            <a:endParaRPr lang="en-US" sz="3600" dirty="0">
              <a:solidFill>
                <a:schemeClr val="accent1"/>
              </a:solidFill>
            </a:endParaRPr>
          </a:p>
        </p:txBody>
      </p:sp>
      <p:sp>
        <p:nvSpPr>
          <p:cNvPr id="6" name="Content Placeholder 5"/>
          <p:cNvSpPr>
            <a:spLocks noGrp="1"/>
          </p:cNvSpPr>
          <p:nvPr>
            <p:ph sz="half" idx="2"/>
          </p:nvPr>
        </p:nvSpPr>
        <p:spPr/>
        <p:txBody>
          <a:bodyPr>
            <a:normAutofit/>
          </a:bodyPr>
          <a:lstStyle/>
          <a:p>
            <a:r>
              <a:rPr lang="en-US" sz="3200" dirty="0"/>
              <a:t>If the predictor </a:t>
            </a:r>
            <a:r>
              <a:rPr lang="en-US" sz="3200" dirty="0" smtClean="0"/>
              <a:t>says the team </a:t>
            </a:r>
            <a:r>
              <a:rPr lang="en-US" sz="3200" dirty="0"/>
              <a:t>is bad, find a new team</a:t>
            </a:r>
          </a:p>
          <a:p>
            <a:endParaRPr lang="en-US" sz="3200" dirty="0" smtClean="0"/>
          </a:p>
          <a:p>
            <a:r>
              <a:rPr lang="en-US" sz="3200" dirty="0" smtClean="0"/>
              <a:t>Strategy  plays an important role in Battle</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p:txBody>
      </p:sp>
      <p:sp>
        <p:nvSpPr>
          <p:cNvPr id="5" name="Text Placeholder 4"/>
          <p:cNvSpPr>
            <a:spLocks noGrp="1"/>
          </p:cNvSpPr>
          <p:nvPr>
            <p:ph type="body" idx="1"/>
          </p:nvPr>
        </p:nvSpPr>
        <p:spPr/>
        <p:txBody>
          <a:bodyPr>
            <a:normAutofit/>
          </a:bodyPr>
          <a:lstStyle/>
          <a:p>
            <a:r>
              <a:rPr lang="en-US" sz="3600" dirty="0" smtClean="0">
                <a:solidFill>
                  <a:schemeClr val="accent1"/>
                </a:solidFill>
              </a:rPr>
              <a:t>Summary</a:t>
            </a:r>
            <a:endParaRPr lang="en-US" sz="3600" dirty="0">
              <a:solidFill>
                <a:schemeClr val="accent1"/>
              </a:solidFill>
            </a:endParaRPr>
          </a:p>
        </p:txBody>
      </p:sp>
      <p:sp>
        <p:nvSpPr>
          <p:cNvPr id="4" name="Title 3"/>
          <p:cNvSpPr>
            <a:spLocks noGrp="1"/>
          </p:cNvSpPr>
          <p:nvPr>
            <p:ph type="title"/>
          </p:nvPr>
        </p:nvSpPr>
        <p:spPr/>
        <p:txBody>
          <a:bodyPr/>
          <a:lstStyle/>
          <a:p>
            <a:pPr algn="ctr"/>
            <a:r>
              <a:rPr lang="en-US" dirty="0" smtClean="0"/>
              <a:t>Final Thoughts</a:t>
            </a:r>
            <a:endParaRPr lang="en-US" dirty="0"/>
          </a:p>
        </p:txBody>
      </p:sp>
    </p:spTree>
    <p:extLst>
      <p:ext uri="{BB962C8B-B14F-4D97-AF65-F5344CB8AC3E}">
        <p14:creationId xmlns:p14="http://schemas.microsoft.com/office/powerpoint/2010/main" val="32332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770</Words>
  <Application>Microsoft Office PowerPoint</Application>
  <PresentationFormat>Widescreen</PresentationFormat>
  <Paragraphs>129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vt:lpstr>
      <vt:lpstr>Cloud skipper design template</vt:lpstr>
      <vt:lpstr>I Choose You</vt:lpstr>
      <vt:lpstr>How do you Choose a Team</vt:lpstr>
      <vt:lpstr>How we Did It</vt:lpstr>
      <vt:lpstr>Two Main Databases</vt:lpstr>
      <vt:lpstr>Results                                </vt:lpstr>
      <vt:lpstr>Final Thoughts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2015-04-25T18:07:21Z</dcterms:created>
  <dcterms:modified xsi:type="dcterms:W3CDTF">2015-04-27T12:27:27Z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