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22" autoAdjust="0"/>
  </p:normalViewPr>
  <p:slideViewPr>
    <p:cSldViewPr snapToGrid="0" showGuides="1">
      <p:cViewPr varScale="1">
        <p:scale>
          <a:sx n="39" d="100"/>
          <a:sy n="39" d="100"/>
        </p:scale>
        <p:origin x="56" y="156"/>
      </p:cViewPr>
      <p:guideLst>
        <p:guide orient="horz" pos="2160"/>
        <p:guide pos="3840"/>
      </p:guideLst>
    </p:cSldViewPr>
  </p:slideViewPr>
  <p:notesTextViewPr>
    <p:cViewPr>
      <p:scale>
        <a:sx n="1" d="1"/>
        <a:sy n="1" d="1"/>
      </p:scale>
      <p:origin x="0" y="-118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Mean Distrubution of Results</c:v>
                </c:pt>
              </c:strCache>
            </c:strRef>
          </c:tx>
          <c:dPt>
            <c:idx val="0"/>
            <c:bubble3D val="0"/>
            <c:spPr>
              <a:gradFill rotWithShape="1">
                <a:gsLst>
                  <a:gs pos="0">
                    <a:schemeClr val="accent1">
                      <a:tint val="10000"/>
                      <a:satMod val="300000"/>
                    </a:schemeClr>
                  </a:gs>
                  <a:gs pos="34000">
                    <a:schemeClr val="accent1">
                      <a:tint val="13500"/>
                      <a:satMod val="250000"/>
                    </a:schemeClr>
                  </a:gs>
                  <a:gs pos="100000">
                    <a:schemeClr val="accent1">
                      <a:tint val="60000"/>
                      <a:satMod val="200000"/>
                    </a:schemeClr>
                  </a:gs>
                </a:gsLst>
                <a:path path="circle">
                  <a:fillToRect l="50000" t="155000" r="50000" b="-55000"/>
                </a:path>
              </a:gradFill>
              <a:ln w="9525" cap="flat" cmpd="sng" algn="ctr">
                <a:solidFill>
                  <a:schemeClr val="accent1">
                    <a:shade val="95000"/>
                  </a:schemeClr>
                </a:solidFill>
                <a:round/>
              </a:ln>
              <a:effectLst>
                <a:outerShdw blurRad="63500" dist="25400" dir="14700000" algn="t" rotWithShape="0">
                  <a:srgbClr val="000000">
                    <a:alpha val="50000"/>
                  </a:srgbClr>
                </a:outerShdw>
              </a:effectLst>
            </c:spPr>
          </c:dPt>
          <c:dPt>
            <c:idx val="1"/>
            <c:bubble3D val="0"/>
            <c:spPr>
              <a:gradFill rotWithShape="1">
                <a:gsLst>
                  <a:gs pos="0">
                    <a:schemeClr val="accent2">
                      <a:tint val="10000"/>
                      <a:satMod val="300000"/>
                    </a:schemeClr>
                  </a:gs>
                  <a:gs pos="34000">
                    <a:schemeClr val="accent2">
                      <a:tint val="13500"/>
                      <a:satMod val="250000"/>
                    </a:schemeClr>
                  </a:gs>
                  <a:gs pos="100000">
                    <a:schemeClr val="accent2">
                      <a:tint val="60000"/>
                      <a:satMod val="200000"/>
                    </a:schemeClr>
                  </a:gs>
                </a:gsLst>
                <a:path path="circle">
                  <a:fillToRect l="50000" t="155000" r="50000" b="-55000"/>
                </a:path>
              </a:gradFill>
              <a:ln w="9525" cap="flat" cmpd="sng" algn="ctr">
                <a:solidFill>
                  <a:schemeClr val="accent2">
                    <a:shade val="95000"/>
                  </a:schemeClr>
                </a:solidFill>
                <a:round/>
              </a:ln>
              <a:effectLst>
                <a:outerShdw blurRad="63500" dist="25400" dir="14700000" algn="t" rotWithShape="0">
                  <a:srgbClr val="000000">
                    <a:alpha val="50000"/>
                  </a:srgbClr>
                </a:outerShdw>
              </a:effectLst>
            </c:spPr>
          </c:dPt>
          <c:dPt>
            <c:idx val="2"/>
            <c:bubble3D val="0"/>
            <c:spPr>
              <a:gradFill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circle">
                  <a:fillToRect l="50000" t="155000" r="50000" b="-55000"/>
                </a:path>
              </a:gradFill>
              <a:ln w="9525" cap="flat" cmpd="sng" algn="ctr">
                <a:solidFill>
                  <a:schemeClr val="accent3">
                    <a:shade val="95000"/>
                  </a:schemeClr>
                </a:solidFill>
                <a:round/>
              </a:ln>
              <a:effectLst>
                <a:outerShdw blurRad="63500" dist="25400" dir="14700000" algn="t" rotWithShape="0">
                  <a:srgbClr val="000000">
                    <a:alpha val="50000"/>
                  </a:srgbClr>
                </a:outerShdw>
              </a:effectLst>
            </c:spPr>
          </c:dPt>
          <c:dPt>
            <c:idx val="3"/>
            <c:bubble3D val="0"/>
            <c:spPr>
              <a:gradFill rotWithShape="1">
                <a:gsLst>
                  <a:gs pos="0">
                    <a:schemeClr val="accent4">
                      <a:tint val="10000"/>
                      <a:satMod val="300000"/>
                    </a:schemeClr>
                  </a:gs>
                  <a:gs pos="34000">
                    <a:schemeClr val="accent4">
                      <a:tint val="13500"/>
                      <a:satMod val="250000"/>
                    </a:schemeClr>
                  </a:gs>
                  <a:gs pos="100000">
                    <a:schemeClr val="accent4">
                      <a:tint val="60000"/>
                      <a:satMod val="200000"/>
                    </a:schemeClr>
                  </a:gs>
                </a:gsLst>
                <a:path path="circle">
                  <a:fillToRect l="50000" t="155000" r="50000" b="-55000"/>
                </a:path>
              </a:gradFill>
              <a:ln w="9525" cap="flat" cmpd="sng" algn="ctr">
                <a:solidFill>
                  <a:schemeClr val="accent4">
                    <a:shade val="95000"/>
                  </a:schemeClr>
                </a:solidFill>
                <a:round/>
              </a:ln>
              <a:effectLst>
                <a:outerShdw blurRad="63500" dist="25400" dir="14700000" algn="t" rotWithShape="0">
                  <a:srgbClr val="000000">
                    <a:alpha val="50000"/>
                  </a:srgbClr>
                </a:outerShdw>
              </a:effectLst>
            </c:spPr>
          </c:dPt>
          <c:cat>
            <c:strRef>
              <c:f>Sheet1!$A$2:$A$5</c:f>
              <c:strCache>
                <c:ptCount val="4"/>
                <c:pt idx="0">
                  <c:v>True Positive</c:v>
                </c:pt>
                <c:pt idx="1">
                  <c:v>False Positive</c:v>
                </c:pt>
                <c:pt idx="2">
                  <c:v>True Negative</c:v>
                </c:pt>
                <c:pt idx="3">
                  <c:v>False Negative</c:v>
                </c:pt>
              </c:strCache>
            </c:strRef>
          </c:cat>
          <c:val>
            <c:numRef>
              <c:f>Sheet1!$B$2:$B$5</c:f>
              <c:numCache>
                <c:formatCode>General</c:formatCode>
                <c:ptCount val="4"/>
                <c:pt idx="0">
                  <c:v>23.2</c:v>
                </c:pt>
                <c:pt idx="1">
                  <c:v>18.3</c:v>
                </c:pt>
                <c:pt idx="2">
                  <c:v>14.8</c:v>
                </c:pt>
                <c:pt idx="3">
                  <c:v>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this. I should record what he says so I can put it in the paper later</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r>
              <a:rPr lang="en-US" dirty="0" smtClean="0"/>
              <a:t>:</a:t>
            </a:r>
            <a:endParaRPr lang="en-US" dirty="0" smtClean="0"/>
          </a:p>
          <a:p>
            <a:pPr marL="171450" indent="-171450">
              <a:buFont typeface="Arial" panose="020B0604020202020204" pitchFamily="34" charset="0"/>
              <a:buChar char="•"/>
            </a:pPr>
            <a:r>
              <a:rPr lang="en-US" dirty="0" smtClean="0"/>
              <a:t>Our approach ended up resulting in a large number of False Positives</a:t>
            </a:r>
          </a:p>
          <a:p>
            <a:pPr marL="628650" lvl="1" indent="-171450">
              <a:buFont typeface="Arial" panose="020B0604020202020204" pitchFamily="34" charset="0"/>
              <a:buChar char="•"/>
            </a:pPr>
            <a:r>
              <a:rPr lang="en-US" dirty="0" smtClean="0"/>
              <a:t>A</a:t>
            </a:r>
            <a:r>
              <a:rPr lang="en-US" baseline="0" dirty="0" smtClean="0"/>
              <a:t> potential reason for this is the sparseness of our features</a:t>
            </a:r>
          </a:p>
          <a:p>
            <a:pPr marL="628650" lvl="1" indent="-171450">
              <a:buFont typeface="Arial" panose="020B0604020202020204" pitchFamily="34" charset="0"/>
              <a:buChar char="•"/>
            </a:pPr>
            <a:r>
              <a:rPr lang="en-US" baseline="0" dirty="0" smtClean="0"/>
              <a:t>OR having too many features</a:t>
            </a:r>
          </a:p>
          <a:p>
            <a:pPr marL="628650" lvl="1" indent="-171450">
              <a:buFont typeface="Arial" panose="020B0604020202020204" pitchFamily="34" charset="0"/>
              <a:buChar char="•"/>
            </a:pPr>
            <a:r>
              <a:rPr lang="en-US" baseline="0" dirty="0" smtClean="0"/>
              <a:t>Caused Over fitting to the curve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Low number of False Negatives:</a:t>
            </a:r>
          </a:p>
          <a:p>
            <a:pPr marL="628650" lvl="1" indent="-171450">
              <a:buFont typeface="Arial" panose="020B0604020202020204" pitchFamily="34" charset="0"/>
              <a:buChar char="•"/>
            </a:pPr>
            <a:r>
              <a:rPr lang="en-US" baseline="0" dirty="0" smtClean="0"/>
              <a:t>This suggests that weaker teams probably won through strategy</a:t>
            </a:r>
          </a:p>
          <a:p>
            <a:pPr marL="628650" lvl="1" indent="-171450">
              <a:buFont typeface="Arial" panose="020B0604020202020204" pitchFamily="34" charset="0"/>
              <a:buChar char="•"/>
            </a:pPr>
            <a:r>
              <a:rPr lang="en-US" baseline="0" dirty="0" smtClean="0"/>
              <a:t>Begs that a “human” (not necessarily living) element be brought in to better predict the results</a:t>
            </a:r>
          </a:p>
          <a:p>
            <a:pPr marL="1085850" lvl="2" indent="-171450">
              <a:buFont typeface="Arial" panose="020B0604020202020204" pitchFamily="34" charset="0"/>
              <a:buChar char="•"/>
            </a:pPr>
            <a:r>
              <a:rPr lang="en-US" baseline="0" dirty="0" smtClean="0"/>
              <a:t>Maybe a strategy index? Ideas could be mentioned.</a:t>
            </a:r>
            <a:endParaRPr lang="en-US" dirty="0" smtClean="0"/>
          </a:p>
          <a:p>
            <a:endParaRPr lang="en-US" dirty="0" smtClean="0"/>
          </a:p>
          <a:p>
            <a:endParaRPr lang="en-US" dirty="0" smtClean="0"/>
          </a:p>
          <a:p>
            <a:pPr marL="171450" indent="-171450">
              <a:buFont typeface="Arial" panose="020B0604020202020204" pitchFamily="34" charset="0"/>
              <a:buChar char="•"/>
            </a:pPr>
            <a:r>
              <a:rPr lang="en-US" dirty="0" smtClean="0"/>
              <a:t>Based off the Mean</a:t>
            </a:r>
            <a:r>
              <a:rPr lang="en-US" baseline="0" dirty="0" smtClean="0"/>
              <a:t> values of our 9 different outcomes:</a:t>
            </a:r>
            <a:endParaRPr lang="en-US" dirty="0" smtClean="0"/>
          </a:p>
          <a:p>
            <a:r>
              <a:rPr lang="en-US" dirty="0" smtClean="0"/>
              <a:t>Recall: 0.756</a:t>
            </a:r>
          </a:p>
          <a:p>
            <a:r>
              <a:rPr lang="en-US" dirty="0" smtClean="0"/>
              <a:t>Precision:</a:t>
            </a:r>
            <a:r>
              <a:rPr lang="en-US" baseline="0" dirty="0" smtClean="0"/>
              <a:t> 0.559</a:t>
            </a:r>
          </a:p>
          <a:p>
            <a:r>
              <a:rPr lang="en-US" baseline="0" dirty="0" smtClean="0"/>
              <a:t>Accuracy: 0.596</a:t>
            </a:r>
          </a:p>
          <a:p>
            <a:r>
              <a:rPr lang="en-US" dirty="0" smtClean="0"/>
              <a:t>F1 Score: 0.643</a:t>
            </a:r>
          </a:p>
          <a:p>
            <a:endParaRPr lang="en-US" dirty="0" smtClean="0"/>
          </a:p>
          <a:p>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The Trials</a:t>
            </a:r>
          </a:p>
          <a:p>
            <a:r>
              <a:rPr lang="pl-PL" sz="1200" kern="1200" dirty="0" smtClean="0">
                <a:solidFill>
                  <a:schemeClr val="tx1"/>
                </a:solidFill>
                <a:latin typeface="+mn-lt"/>
                <a:ea typeface="+mn-ea"/>
                <a:cs typeface="+mn-cs"/>
              </a:rPr>
              <a:t>23.2 	tp: 32 + 23 + 26 + 22 + 11 + 16 + 29 + 28 + 22</a:t>
            </a:r>
          </a:p>
          <a:p>
            <a:r>
              <a:rPr lang="de-DE" sz="1200" kern="1200" dirty="0" smtClean="0">
                <a:solidFill>
                  <a:schemeClr val="tx1"/>
                </a:solidFill>
                <a:latin typeface="+mn-lt"/>
                <a:ea typeface="+mn-ea"/>
                <a:cs typeface="+mn-cs"/>
              </a:rPr>
              <a:t>7.5 	fn:   7 +   1 +   8 +   8 + 18 + 11 +   5 +   4 + 6</a:t>
            </a:r>
          </a:p>
          <a:p>
            <a:r>
              <a:rPr lang="da-DK" sz="1200" kern="1200" dirty="0" smtClean="0">
                <a:solidFill>
                  <a:schemeClr val="tx1"/>
                </a:solidFill>
                <a:latin typeface="+mn-lt"/>
                <a:ea typeface="+mn-ea"/>
                <a:cs typeface="+mn-cs"/>
              </a:rPr>
              <a:t>18.3 	fp: 20 + 35 + 21 + 16 + 11 + 12 +   8 + 19 + 23</a:t>
            </a:r>
          </a:p>
          <a:p>
            <a:r>
              <a:rPr lang="en-US" sz="1200" kern="1200" dirty="0" smtClean="0">
                <a:solidFill>
                  <a:schemeClr val="tx1"/>
                </a:solidFill>
                <a:latin typeface="+mn-lt"/>
                <a:ea typeface="+mn-ea"/>
                <a:cs typeface="+mn-cs"/>
              </a:rPr>
              <a:t>14.8 	</a:t>
            </a:r>
            <a:r>
              <a:rPr lang="en-US" sz="1200" kern="1200" dirty="0" err="1" smtClean="0">
                <a:solidFill>
                  <a:schemeClr val="tx1"/>
                </a:solidFill>
                <a:latin typeface="+mn-lt"/>
                <a:ea typeface="+mn-ea"/>
                <a:cs typeface="+mn-cs"/>
              </a:rPr>
              <a:t>tn</a:t>
            </a:r>
            <a:r>
              <a:rPr lang="en-US" sz="1200" kern="1200" dirty="0" smtClean="0">
                <a:solidFill>
                  <a:schemeClr val="tx1"/>
                </a:solidFill>
                <a:latin typeface="+mn-lt"/>
                <a:ea typeface="+mn-ea"/>
                <a:cs typeface="+mn-cs"/>
              </a:rPr>
              <a:t>:   5 +   5 +   9 + 18 + 24 + 25 + 22 + 13 + 13</a:t>
            </a:r>
            <a:endParaRPr lang="en"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Rob</a:t>
            </a:r>
          </a:p>
          <a:p>
            <a:pPr marL="171450" indent="-171450">
              <a:buFont typeface="Arial" panose="020B0604020202020204" pitchFamily="34" charset="0"/>
              <a:buChar char="•"/>
            </a:pPr>
            <a:r>
              <a:rPr lang="en-US" dirty="0" smtClean="0"/>
              <a:t>With a move complete Dataset we may have</a:t>
            </a:r>
            <a:r>
              <a:rPr lang="en-US" baseline="0" dirty="0" smtClean="0"/>
              <a:t> been able to predict with more accuracy, whether a team would or wouldn’t win</a:t>
            </a:r>
          </a:p>
          <a:p>
            <a:pPr marL="171450" indent="-171450">
              <a:buFont typeface="Arial" panose="020B0604020202020204" pitchFamily="34" charset="0"/>
              <a:buChar char="•"/>
            </a:pPr>
            <a:r>
              <a:rPr lang="en-US" baseline="0" dirty="0" smtClean="0"/>
              <a:t>Strategy plays an unquantifiable role in Pokémon, that can sway the battle in the favor to teams that may be statically weaker. We fell that, this lack of strategy measure accounts for some of the False Positives. </a:t>
            </a:r>
            <a:endParaRPr lang="en-US" dirty="0" smtClean="0"/>
          </a:p>
          <a:p>
            <a:endParaRPr lang="en-US" dirty="0" smtClean="0"/>
          </a:p>
          <a:p>
            <a:r>
              <a:rPr lang="en-US" dirty="0" smtClean="0"/>
              <a:t>Difficulties: Kevin</a:t>
            </a:r>
          </a:p>
          <a:p>
            <a:pPr marL="171450" indent="-171450">
              <a:buFont typeface="Arial" panose="020B0604020202020204" pitchFamily="34" charset="0"/>
              <a:buChar char="•"/>
            </a:pPr>
            <a:r>
              <a:rPr lang="en-US" dirty="0" smtClean="0"/>
              <a:t>Sparseness</a:t>
            </a:r>
            <a:r>
              <a:rPr lang="en-US" baseline="0" dirty="0" smtClean="0"/>
              <a:t> in the Data 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effects</a:t>
            </a:r>
          </a:p>
          <a:p>
            <a:pPr marL="171450" lvl="0" indent="-171450">
              <a:buFont typeface="Arial" panose="020B0604020202020204" pitchFamily="34" charset="0"/>
              <a:buChar char="•"/>
            </a:pPr>
            <a:r>
              <a:rPr lang="en-US" baseline="0" dirty="0" smtClean="0"/>
              <a:t>Having too many Sparse features can cause the battles to drastically over fit</a:t>
            </a:r>
          </a:p>
          <a:p>
            <a:pPr marL="628650" lvl="1" indent="-171450">
              <a:buFont typeface="Arial" panose="020B0604020202020204" pitchFamily="34" charset="0"/>
              <a:buChar char="•"/>
            </a:pPr>
            <a:r>
              <a:rPr lang="en-US" baseline="0" dirty="0" smtClean="0"/>
              <a:t>Dramatic increase to False Positives. </a:t>
            </a:r>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4/27/2015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Completive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562100" y="2193925"/>
            <a:ext cx="9785350" cy="3978275"/>
          </a:xfrm>
        </p:spPr>
        <p:txBody>
          <a:bodyPr>
            <a:normAutofit/>
          </a:bodyPr>
          <a:lstStyle/>
          <a:p>
            <a:r>
              <a:rPr lang="en-US" sz="3200" dirty="0" smtClean="0">
                <a:solidFill>
                  <a:schemeClr val="accent3"/>
                </a:solidFill>
              </a:rPr>
              <a:t>Maps well to our problem</a:t>
            </a:r>
          </a:p>
          <a:p>
            <a:pPr lvl="1"/>
            <a:r>
              <a:rPr lang="en-US" sz="2800" dirty="0" smtClean="0">
                <a:solidFill>
                  <a:schemeClr val="accent3"/>
                </a:solidFill>
              </a:rPr>
              <a:t>Clear Winner and Loser classes</a:t>
            </a:r>
          </a:p>
          <a:p>
            <a:pPr lvl="1"/>
            <a:endParaRPr lang="en-US" sz="2800" dirty="0">
              <a:solidFill>
                <a:schemeClr val="accent3"/>
              </a:solidFill>
            </a:endParaRPr>
          </a:p>
          <a:p>
            <a:r>
              <a:rPr lang="en-US" sz="3200" dirty="0" smtClean="0">
                <a:solidFill>
                  <a:schemeClr val="accent3"/>
                </a:solidFill>
              </a:rPr>
              <a:t>Supervised</a:t>
            </a:r>
          </a:p>
          <a:p>
            <a:pPr lvl="1"/>
            <a:r>
              <a:rPr lang="en-US" sz="2800" dirty="0" smtClean="0">
                <a:solidFill>
                  <a:schemeClr val="accent3"/>
                </a:solidFill>
              </a:rPr>
              <a:t>Know the outcomes of the battles</a:t>
            </a:r>
          </a:p>
        </p:txBody>
      </p:sp>
      <p:sp>
        <p:nvSpPr>
          <p:cNvPr id="3" name="Text Placeholder 2"/>
          <p:cNvSpPr>
            <a:spLocks noGrp="1"/>
          </p:cNvSpPr>
          <p:nvPr>
            <p:ph type="body" idx="1"/>
          </p:nvPr>
        </p:nvSpPr>
        <p:spPr/>
        <p:txBody>
          <a:bodyPr>
            <a:normAutofit/>
          </a:bodyPr>
          <a:lstStyle/>
          <a:p>
            <a:r>
              <a:rPr lang="en-US" sz="3600" dirty="0" smtClean="0"/>
              <a:t>Naïve Bayes</a:t>
            </a:r>
            <a:endParaRPr lang="en-US" sz="3600" dirty="0"/>
          </a:p>
        </p:txBody>
      </p:sp>
      <p:sp>
        <p:nvSpPr>
          <p:cNvPr id="15" name="Title 14"/>
          <p:cNvSpPr>
            <a:spLocks noGrp="1"/>
          </p:cNvSpPr>
          <p:nvPr>
            <p:ph type="title"/>
          </p:nvPr>
        </p:nvSpPr>
        <p:spPr/>
        <p:txBody>
          <a:bodyPr/>
          <a:lstStyle/>
          <a:p>
            <a:pPr algn="ctr"/>
            <a:r>
              <a:rPr lang="en-US" dirty="0" smtClean="0"/>
              <a:t>How we Did It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normAutofit/>
          </a:bodyPr>
          <a:lstStyle/>
          <a:p>
            <a:r>
              <a:rPr lang="en-US" sz="3200" dirty="0" smtClean="0">
                <a:solidFill>
                  <a:schemeClr val="accent3"/>
                </a:solidFill>
              </a:rPr>
              <a:t>High number of False Positives</a:t>
            </a:r>
          </a:p>
          <a:p>
            <a:pPr marL="0" indent="0">
              <a:buNone/>
            </a:pPr>
            <a:endParaRPr lang="en-US" sz="3200" dirty="0" smtClean="0">
              <a:solidFill>
                <a:schemeClr val="accent3"/>
              </a:solidFill>
            </a:endParaRPr>
          </a:p>
          <a:p>
            <a:r>
              <a:rPr lang="en-US" sz="3200" dirty="0" smtClean="0">
                <a:solidFill>
                  <a:schemeClr val="accent3"/>
                </a:solidFill>
              </a:rPr>
              <a:t>Low number of False Negatives</a:t>
            </a:r>
          </a:p>
          <a:p>
            <a:endParaRPr lang="en-US" sz="3200" dirty="0" smtClean="0">
              <a:solidFill>
                <a:schemeClr val="accent3"/>
              </a:solidFill>
            </a:endParaRPr>
          </a:p>
          <a:p>
            <a:r>
              <a:rPr lang="en-US" sz="3200" dirty="0" smtClean="0">
                <a:solidFill>
                  <a:schemeClr val="accent3"/>
                </a:solidFill>
              </a:rPr>
              <a:t>F1 Score: 0.643</a:t>
            </a:r>
          </a:p>
          <a:p>
            <a:endParaRPr lang="en-US" dirty="0" smtClean="0"/>
          </a:p>
          <a:p>
            <a:endParaRPr lang="en-US" dirty="0"/>
          </a:p>
        </p:txBody>
      </p:sp>
      <p:sp>
        <p:nvSpPr>
          <p:cNvPr id="2" name="Title 1"/>
          <p:cNvSpPr>
            <a:spLocks noGrp="1"/>
          </p:cNvSpPr>
          <p:nvPr>
            <p:ph type="title"/>
          </p:nvPr>
        </p:nvSpPr>
        <p:spPr>
          <a:xfrm>
            <a:off x="1809730" y="348796"/>
            <a:ext cx="9029700" cy="1325563"/>
          </a:xfrm>
        </p:spPr>
        <p:txBody>
          <a:bodyPr/>
          <a:lstStyle/>
          <a:p>
            <a:pPr algn="ctr"/>
            <a:r>
              <a:rPr lang="en-US" dirty="0" smtClean="0"/>
              <a:t>Results                                </a:t>
            </a:r>
            <a:endParaRPr lang="en-US" dirty="0"/>
          </a:p>
        </p:txBody>
      </p:sp>
      <p:graphicFrame>
        <p:nvGraphicFramePr>
          <p:cNvPr id="22" name="Content Placeholder 21"/>
          <p:cNvGraphicFramePr>
            <a:graphicFrameLocks noGrp="1"/>
          </p:cNvGraphicFramePr>
          <p:nvPr>
            <p:ph sz="half" idx="2"/>
            <p:extLst>
              <p:ext uri="{D42A27DB-BD31-4B8C-83A1-F6EECF244321}">
                <p14:modId xmlns:p14="http://schemas.microsoft.com/office/powerpoint/2010/main" val="2201124038"/>
              </p:ext>
            </p:extLst>
          </p:nvPr>
        </p:nvGraphicFramePr>
        <p:xfrm>
          <a:off x="6605588" y="1825625"/>
          <a:ext cx="4754562"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solidFill>
                  <a:schemeClr val="accent3"/>
                </a:solidFill>
              </a:rPr>
              <a:t>Greatest Challenge:</a:t>
            </a:r>
          </a:p>
          <a:p>
            <a:pPr lvl="1"/>
            <a:r>
              <a:rPr lang="en-US" sz="2800" dirty="0" smtClean="0">
                <a:solidFill>
                  <a:schemeClr val="accent3"/>
                </a:solidFill>
              </a:rPr>
              <a:t>Sparse Data</a:t>
            </a:r>
          </a:p>
          <a:p>
            <a:pPr lvl="1"/>
            <a:endParaRPr lang="en-US" sz="2800" dirty="0">
              <a:solidFill>
                <a:schemeClr val="accent3"/>
              </a:solidFill>
            </a:endParaRPr>
          </a:p>
          <a:p>
            <a:r>
              <a:rPr lang="en-US" sz="3200" dirty="0" smtClean="0">
                <a:solidFill>
                  <a:schemeClr val="accent3"/>
                </a:solidFill>
              </a:rPr>
              <a:t>False Positives:</a:t>
            </a:r>
          </a:p>
          <a:p>
            <a:pPr lvl="1"/>
            <a:r>
              <a:rPr lang="en-US" sz="2800" dirty="0" smtClean="0">
                <a:solidFill>
                  <a:schemeClr val="accent3"/>
                </a:solidFill>
              </a:rPr>
              <a:t>Too many sparse features</a:t>
            </a:r>
          </a:p>
          <a:p>
            <a:pPr lvl="2"/>
            <a:r>
              <a:rPr lang="en-US" sz="2600" dirty="0" smtClean="0">
                <a:solidFill>
                  <a:schemeClr val="accent3"/>
                </a:solidFill>
              </a:rPr>
              <a:t>Over fitting</a:t>
            </a:r>
          </a:p>
          <a:p>
            <a:pPr marL="0" indent="0">
              <a:buNone/>
            </a:pPr>
            <a:endParaRPr lang="en-US" sz="2800" dirty="0"/>
          </a:p>
          <a:p>
            <a:pPr marL="0" indent="0">
              <a:buNone/>
            </a:pP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a:solidFill>
                  <a:schemeClr val="accent3"/>
                </a:solidFill>
              </a:rPr>
              <a:t>If the predictor </a:t>
            </a:r>
            <a:r>
              <a:rPr lang="en-US" sz="3200" dirty="0" smtClean="0">
                <a:solidFill>
                  <a:schemeClr val="accent3"/>
                </a:solidFill>
              </a:rPr>
              <a:t>says the team </a:t>
            </a:r>
            <a:r>
              <a:rPr lang="en-US" sz="3200" dirty="0">
                <a:solidFill>
                  <a:schemeClr val="accent3"/>
                </a:solidFill>
              </a:rPr>
              <a:t>is bad, find a new team</a:t>
            </a:r>
          </a:p>
          <a:p>
            <a:endParaRPr lang="en-US" sz="3200" dirty="0" smtClean="0">
              <a:solidFill>
                <a:schemeClr val="accent3"/>
              </a:solidFill>
            </a:endParaRPr>
          </a:p>
          <a:p>
            <a:r>
              <a:rPr lang="en-US" sz="3200" dirty="0" smtClean="0">
                <a:solidFill>
                  <a:schemeClr val="accent3"/>
                </a:solidFill>
              </a:rPr>
              <a:t>Strategy  plays an important role in Battle</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770</Words>
  <Application>Microsoft Office PowerPoint</Application>
  <PresentationFormat>Widescreen</PresentationFormat>
  <Paragraphs>128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vt:lpstr>
      <vt:lpstr>Cloud skipper design template</vt:lpstr>
      <vt:lpstr>I Choose You</vt:lpstr>
      <vt:lpstr>How do you Choose a Team</vt:lpstr>
      <vt:lpstr>How we Did It</vt:lpstr>
      <vt:lpstr>Two Main Databases</vt:lpstr>
      <vt:lpstr>Results                                </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2015-04-27T13:24:28Z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