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61" r:id="rId4"/>
    <p:sldId id="264" r:id="rId5"/>
    <p:sldId id="263" r:id="rId6"/>
    <p:sldId id="265" r:id="rId7"/>
    <p:sldId id="270" r:id="rId8"/>
    <p:sldId id="267" r:id="rId9"/>
    <p:sldId id="257" r:id="rId10"/>
    <p:sldId id="260" r:id="rId11"/>
    <p:sldId id="271" r:id="rId12"/>
    <p:sldId id="258" r:id="rId13"/>
    <p:sldId id="266" r:id="rId14"/>
    <p:sldId id="272" r:id="rId15"/>
    <p:sldId id="259" r:id="rId16"/>
    <p:sldId id="273" r:id="rId17"/>
    <p:sldId id="274" r:id="rId18"/>
    <p:sldId id="275" r:id="rId19"/>
    <p:sldId id="276" r:id="rId20"/>
    <p:sldId id="277" r:id="rId21"/>
    <p:sldId id="278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19-Apr-14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it\Desktop\schoo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7086600" cy="5715000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0" y="5867400"/>
            <a:ext cx="2819400" cy="990600"/>
          </a:xfrm>
        </p:spPr>
        <p:txBody>
          <a:bodyPr>
            <a:noAutofit/>
          </a:bodyPr>
          <a:lstStyle/>
          <a:p>
            <a:r>
              <a:rPr lang="en-US" b="1" dirty="0" smtClean="0"/>
              <a:t>By </a:t>
            </a:r>
          </a:p>
          <a:p>
            <a:r>
              <a:rPr lang="en-US" b="1" dirty="0" smtClean="0"/>
              <a:t>Kumar </a:t>
            </a:r>
            <a:r>
              <a:rPr lang="en-US" b="1" dirty="0" err="1" smtClean="0"/>
              <a:t>Debjit</a:t>
            </a:r>
            <a:endParaRPr lang="en-US" b="1" dirty="0" smtClean="0"/>
          </a:p>
          <a:p>
            <a:r>
              <a:rPr lang="en-US" b="1" dirty="0" smtClean="0"/>
              <a:t>1006029</a:t>
            </a:r>
          </a:p>
          <a:p>
            <a:r>
              <a:rPr lang="en-US" b="1" dirty="0" smtClean="0"/>
              <a:t>IT(1)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it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533400"/>
            <a:ext cx="8024356" cy="5181599"/>
          </a:xfrm>
        </p:spPr>
        <p:txBody>
          <a:bodyPr/>
          <a:lstStyle/>
          <a:p>
            <a:pPr>
              <a:buNone/>
            </a:pPr>
            <a:r>
              <a:rPr lang="en-US" sz="4000" u="sng" dirty="0" smtClean="0"/>
              <a:t>Student 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Check on the schedules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Update about attendance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Update about events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See grade points from home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Get informed about home works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it\Desktop\SchoolManagementSystem-Class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3999" cy="64008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class diagram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kiit\Desktop\OnlineScho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2700"/>
            <a:ext cx="9105900" cy="6832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81444" y="533400"/>
            <a:ext cx="7186156" cy="5410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u="sng" dirty="0" smtClean="0"/>
              <a:t>Parents :</a:t>
            </a:r>
          </a:p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Monitor on their children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Take necessary action to improve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Know about teachers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Aware of upcoming events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Save time of consulting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41248"/>
          </a:xfrm>
        </p:spPr>
        <p:txBody>
          <a:bodyPr/>
          <a:lstStyle/>
          <a:p>
            <a:r>
              <a:rPr lang="en-US" dirty="0" smtClean="0"/>
              <a:t>                   Sequence diagram</a:t>
            </a:r>
            <a:endParaRPr lang="en-US" dirty="0"/>
          </a:p>
        </p:txBody>
      </p:sp>
      <p:pic>
        <p:nvPicPr>
          <p:cNvPr id="3074" name="Picture 2" descr="C:\Users\kiit\Desktop\SchoolManagementSystem - Sequence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1"/>
            <a:ext cx="9144000" cy="6019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20482" name="Picture 2" descr="C:\Users\kiit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0960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kiit\Desktop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Section</a:t>
            </a:r>
            <a:endParaRPr lang="en-US" dirty="0"/>
          </a:p>
        </p:txBody>
      </p:sp>
      <p:pic>
        <p:nvPicPr>
          <p:cNvPr id="22530" name="Picture 2" descr="C:\Users\kiit\Desktop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09600"/>
            <a:ext cx="9143999" cy="6248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Student section</a:t>
            </a:r>
            <a:endParaRPr lang="en-US" dirty="0"/>
          </a:p>
        </p:txBody>
      </p:sp>
      <p:pic>
        <p:nvPicPr>
          <p:cNvPr id="23555" name="Picture 3" descr="C:\Users\kiit\Desktop\Capt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9138"/>
            <a:ext cx="9144000" cy="61388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GB" sz="2800" dirty="0" smtClean="0"/>
              <a:t>A School Management System is an online webpage which can be used for managing school tasks or related tasks.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GB" sz="2800" dirty="0" smtClean="0"/>
              <a:t>It is configurable and can be configured to meet most individual school's needs.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GB" sz="2800" dirty="0" smtClean="0"/>
              <a:t>It is a multi-user system and can be used by hundreds of users at same time.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GB" sz="2800" dirty="0" smtClean="0"/>
              <a:t>There will be three sections for teachers, parents and students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EFED978A-9260-49F3-AE7D-01C78EE8C971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41248"/>
          </a:xfrm>
        </p:spPr>
        <p:txBody>
          <a:bodyPr/>
          <a:lstStyle/>
          <a:p>
            <a:r>
              <a:rPr lang="en-US" dirty="0" smtClean="0"/>
              <a:t>Mail home page</a:t>
            </a:r>
            <a:endParaRPr lang="en-US" dirty="0"/>
          </a:p>
        </p:txBody>
      </p:sp>
      <p:pic>
        <p:nvPicPr>
          <p:cNvPr id="24578" name="Picture 2" descr="C:\Users\kiit\Desktop\Captur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3913"/>
            <a:ext cx="9143999" cy="60340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25602" name="Picture 2" descr="C:\Users\kiit\Desktop\Captur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kiit\Desktop\illustration-5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32004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tx1"/>
                </a:solidFill>
                <a:latin typeface="Century Gothic" pitchFamily="34" charset="0"/>
              </a:rPr>
              <a:t>Thank You…..</a:t>
            </a:r>
            <a:endParaRPr lang="en-US" sz="40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Platform : PHP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Database :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Browser : Google Chrome/Mozilla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System : Windows XP or Later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Font typeface="Times New Roman" charset="0"/>
              <a:buBlip>
                <a:blip r:embed="rId2"/>
              </a:buBlip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r>
              <a:rPr lang="en-GB" b="1" dirty="0" smtClean="0">
                <a:solidFill>
                  <a:schemeClr val="tx1"/>
                </a:solidFill>
              </a:rPr>
              <a:t>Students Information</a:t>
            </a:r>
          </a:p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Font typeface="Times New Roman" charset="0"/>
              <a:buBlip>
                <a:blip r:embed="rId2"/>
              </a:buBlip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r>
              <a:rPr lang="en-GB" b="1" dirty="0" smtClean="0">
                <a:solidFill>
                  <a:schemeClr val="tx1"/>
                </a:solidFill>
              </a:rPr>
              <a:t>Teacher Information</a:t>
            </a:r>
          </a:p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Font typeface="Times New Roman" charset="0"/>
              <a:buBlip>
                <a:blip r:embed="rId2"/>
              </a:buBlip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r>
              <a:rPr lang="en-GB" b="1" dirty="0" smtClean="0">
                <a:solidFill>
                  <a:schemeClr val="tx1"/>
                </a:solidFill>
              </a:rPr>
              <a:t>Parent Access</a:t>
            </a:r>
          </a:p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Font typeface="Times New Roman" charset="0"/>
              <a:buBlip>
                <a:blip r:embed="rId2"/>
              </a:buBlip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r>
              <a:rPr lang="en-GB" b="1" dirty="0" smtClean="0">
                <a:solidFill>
                  <a:schemeClr val="tx1"/>
                </a:solidFill>
              </a:rPr>
              <a:t>Attendance</a:t>
            </a:r>
          </a:p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Font typeface="Times New Roman" charset="0"/>
              <a:buBlip>
                <a:blip r:embed="rId2"/>
              </a:buBlip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r>
              <a:rPr lang="en-GB" b="1" dirty="0" smtClean="0">
                <a:solidFill>
                  <a:schemeClr val="tx1"/>
                </a:solidFill>
              </a:rPr>
              <a:t>Grade Book</a:t>
            </a:r>
          </a:p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Font typeface="Times New Roman" charset="0"/>
              <a:buBlip>
                <a:blip r:embed="rId2"/>
              </a:buBlip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r>
              <a:rPr lang="en-GB" b="1" dirty="0" smtClean="0">
                <a:solidFill>
                  <a:schemeClr val="tx1"/>
                </a:solidFill>
              </a:rPr>
              <a:t>Report Card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596D0B9F-3432-421D-9A00-E1E138CCB58A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304800"/>
            <a:ext cx="7772400" cy="5410200"/>
          </a:xfrm>
        </p:spPr>
        <p:txBody>
          <a:bodyPr/>
          <a:lstStyle/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Font typeface="Times New Roman" charset="0"/>
              <a:buBlip>
                <a:blip r:embed="rId2"/>
              </a:buBlip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r>
              <a:rPr lang="en-GB" b="1" smtClean="0">
                <a:solidFill>
                  <a:schemeClr val="tx1"/>
                </a:solidFill>
              </a:rPr>
              <a:t>Mailing</a:t>
            </a:r>
            <a:endParaRPr lang="en-GB" b="1" dirty="0" smtClean="0">
              <a:solidFill>
                <a:schemeClr val="tx1"/>
              </a:solidFill>
            </a:endParaRPr>
          </a:p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Font typeface="Times New Roman" charset="0"/>
              <a:buBlip>
                <a:blip r:embed="rId2"/>
              </a:buBlip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r>
              <a:rPr lang="en-GB" b="1" dirty="0" smtClean="0">
                <a:solidFill>
                  <a:schemeClr val="tx1"/>
                </a:solidFill>
              </a:rPr>
              <a:t>Scheduling</a:t>
            </a:r>
          </a:p>
          <a:p>
            <a:pPr marL="595313" lvl="2" indent="-193675">
              <a:lnSpc>
                <a:spcPct val="100000"/>
              </a:lnSpc>
              <a:spcAft>
                <a:spcPts val="2888"/>
              </a:spcAft>
              <a:buSzPct val="43000"/>
              <a:buNone/>
              <a:tabLst>
                <a:tab pos="595313" algn="l"/>
                <a:tab pos="1052513" algn="l"/>
                <a:tab pos="1509713" algn="l"/>
                <a:tab pos="1966913" algn="l"/>
                <a:tab pos="2424113" algn="l"/>
                <a:tab pos="2881313" algn="l"/>
                <a:tab pos="3338513" algn="l"/>
                <a:tab pos="3795713" algn="l"/>
                <a:tab pos="4252913" algn="l"/>
                <a:tab pos="4710113" algn="l"/>
                <a:tab pos="5167313" algn="l"/>
                <a:tab pos="5624513" algn="l"/>
                <a:tab pos="6081713" algn="l"/>
                <a:tab pos="6538913" algn="l"/>
                <a:tab pos="6996113" algn="l"/>
                <a:tab pos="7453313" algn="l"/>
                <a:tab pos="7910513" algn="l"/>
                <a:tab pos="8367713" algn="l"/>
                <a:tab pos="8824913" algn="l"/>
                <a:tab pos="9282113" algn="l"/>
                <a:tab pos="9739313" algn="l"/>
              </a:tabLst>
            </a:pPr>
            <a:endParaRPr lang="en-GB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&amp; Design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/>
          <a:lstStyle/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requirements specification document was created.</a:t>
            </a:r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Existing documents were a good reference.</a:t>
            </a: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ph sz="quarter" idx="2"/>
          </p:nvPr>
        </p:nvGraphicFramePr>
        <p:xfrm>
          <a:off x="4572000" y="1219200"/>
          <a:ext cx="4159250" cy="4724399"/>
        </p:xfrm>
        <a:graphic>
          <a:graphicData uri="http://schemas.openxmlformats.org/presentationml/2006/ole">
            <p:oleObj spid="_x0000_s2050" name="SmartDraw" r:id="rId3" imgW="6827339" imgH="5530657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4FE753F-D745-4B3B-9E1B-E7F88A6E0F42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it-IT" dirty="0" err="1"/>
              <a:t>Mihal</a:t>
            </a:r>
            <a:r>
              <a:rPr lang="it-IT" dirty="0"/>
              <a:t> </a:t>
            </a:r>
            <a:r>
              <a:rPr lang="it-IT" dirty="0" err="1"/>
              <a:t>Brumbulli</a:t>
            </a:r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0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facilities</a:t>
            </a:r>
            <a:endParaRPr lang="en-US" sz="4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4322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u="sng" dirty="0" smtClean="0"/>
              <a:t>Teacher :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Update Home work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Update schedule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Monitoring Student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To Emphasize on weak students would be more easier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kiit\Desktop\conce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Arial" pitchFamily="34" charset="0"/>
              </a:rPr>
              <a:t>Entity Relationship Diagram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6900" y="3609201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429500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RELIGION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1500" y="360920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8500" y="4371201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CASTE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1700" y="4371201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" y="254240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STUDENT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3300" y="637401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8" idx="2"/>
            <a:endCxn id="11" idx="2"/>
          </p:cNvCxnSpPr>
          <p:nvPr/>
        </p:nvCxnSpPr>
        <p:spPr>
          <a:xfrm rot="16200000" flipH="1">
            <a:off x="476250" y="3475851"/>
            <a:ext cx="11430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571500" y="3456801"/>
            <a:ext cx="990600" cy="609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3086100" y="36092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>
            <a:off x="1562100" y="3761601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81300" y="3837801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1943100" y="43712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38300" y="4599801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33700" y="4599801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4686300" y="43712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381500" y="4599801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6900" y="4599801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143794" y="3036907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57300" y="3152001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1485900" y="29234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stCxn id="23" idx="0"/>
          </p:cNvCxnSpPr>
          <p:nvPr/>
        </p:nvCxnSpPr>
        <p:spPr>
          <a:xfrm rot="5400000" flipH="1" flipV="1">
            <a:off x="1676400" y="2504301"/>
            <a:ext cx="762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24100" y="208520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stCxn id="8" idx="0"/>
            <a:endCxn id="27" idx="2"/>
          </p:cNvCxnSpPr>
          <p:nvPr/>
        </p:nvCxnSpPr>
        <p:spPr>
          <a:xfrm rot="5400000" flipH="1" flipV="1">
            <a:off x="914400" y="2351901"/>
            <a:ext cx="304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571500" y="17804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43101" y="1628001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STU_ATTENDENCE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838200" y="242810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571500" y="54380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7700" y="6200001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>
            <a:stCxn id="30" idx="2"/>
            <a:endCxn id="31" idx="0"/>
          </p:cNvCxnSpPr>
          <p:nvPr/>
        </p:nvCxnSpPr>
        <p:spPr>
          <a:xfrm rot="16200000" flipH="1">
            <a:off x="971550" y="6028551"/>
            <a:ext cx="3048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38700" y="866001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372100" y="6374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2300" y="63740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438900" y="866001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63194" y="1208107"/>
            <a:ext cx="2278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/>
          <p:cNvSpPr/>
          <p:nvPr/>
        </p:nvSpPr>
        <p:spPr>
          <a:xfrm>
            <a:off x="3543300" y="13232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4000897" y="1856204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76700" y="1932801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33900" y="1704201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DESIGNATION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3314700" y="942202"/>
            <a:ext cx="2286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324100" y="7136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1500" y="713601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EMP_ATTENDENCE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Connector 44"/>
          <p:cNvCxnSpPr>
            <a:stCxn id="43" idx="1"/>
          </p:cNvCxnSpPr>
          <p:nvPr/>
        </p:nvCxnSpPr>
        <p:spPr>
          <a:xfrm rot="10800000">
            <a:off x="1943100" y="94220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10100" y="1551801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143500" y="1170801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WORKING_DAYS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8" idx="1"/>
          </p:cNvCxnSpPr>
          <p:nvPr/>
        </p:nvCxnSpPr>
        <p:spPr>
          <a:xfrm rot="10800000" flipV="1">
            <a:off x="342900" y="2732901"/>
            <a:ext cx="152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-875903" y="3989804"/>
            <a:ext cx="2438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342900" y="520940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723900" y="4980801"/>
            <a:ext cx="1447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Appear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095500" y="5209401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628900" y="4980801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3924300" y="49808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619500" y="5209401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14900" y="5209401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419100" y="3761601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38100" y="4142601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419100" y="4523601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972300" y="360920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09900" y="620000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Flowchart: Decision 61"/>
          <p:cNvSpPr/>
          <p:nvPr/>
        </p:nvSpPr>
        <p:spPr>
          <a:xfrm>
            <a:off x="4457700" y="6123801"/>
            <a:ext cx="16764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Connector 62"/>
          <p:cNvCxnSpPr>
            <a:stCxn id="64" idx="1"/>
            <a:endCxn id="62" idx="3"/>
          </p:cNvCxnSpPr>
          <p:nvPr/>
        </p:nvCxnSpPr>
        <p:spPr>
          <a:xfrm rot="10800000">
            <a:off x="6134100" y="6352401"/>
            <a:ext cx="3810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15100" y="6200001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lowchart: Decision 64"/>
          <p:cNvSpPr/>
          <p:nvPr/>
        </p:nvSpPr>
        <p:spPr>
          <a:xfrm>
            <a:off x="4991100" y="23138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91300" y="2313801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TEARCHERS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6858794" y="2808307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6362700" y="2923401"/>
            <a:ext cx="12192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Connector 68"/>
          <p:cNvCxnSpPr>
            <a:endCxn id="70" idx="0"/>
          </p:cNvCxnSpPr>
          <p:nvPr/>
        </p:nvCxnSpPr>
        <p:spPr>
          <a:xfrm rot="16200000" flipH="1">
            <a:off x="7943850" y="2637651"/>
            <a:ext cx="5334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/>
          <p:cNvSpPr/>
          <p:nvPr/>
        </p:nvSpPr>
        <p:spPr>
          <a:xfrm>
            <a:off x="7810500" y="29996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Connector 70"/>
          <p:cNvCxnSpPr>
            <a:stCxn id="70" idx="2"/>
          </p:cNvCxnSpPr>
          <p:nvPr/>
        </p:nvCxnSpPr>
        <p:spPr>
          <a:xfrm rot="5400000">
            <a:off x="7981950" y="3742551"/>
            <a:ext cx="6096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277100" y="4066401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QUALIFICATION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19700" y="4980801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EXAM_TIME_TABLE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3316288" y="5361801"/>
            <a:ext cx="341312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/>
          <p:cNvSpPr/>
          <p:nvPr/>
        </p:nvSpPr>
        <p:spPr>
          <a:xfrm>
            <a:off x="3162300" y="55904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152900" y="5819001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57700" y="5590401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EXAM_DATES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28618" y="2265402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67500" y="36092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19300" y="2189202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723900" y="2923401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85818" y="2923401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04900" y="2265402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9100" y="3990201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2933700" y="43712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4365378" y="43712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5757818" y="4371201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04900" y="5846802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1943100" y="665202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4898778" y="1323201"/>
            <a:ext cx="24472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4229100" y="17042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8267700" y="37616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7962900" y="2542401"/>
            <a:ext cx="1476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48100" y="1018401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314700" y="713601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47900" y="4932402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4914900" y="4980801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4076700" y="55904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6134100" y="64286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100" name="Rectangle 99"/>
          <p:cNvSpPr/>
          <p:nvPr/>
        </p:nvSpPr>
        <p:spPr>
          <a:xfrm>
            <a:off x="1638300" y="1551802"/>
            <a:ext cx="24472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6667500" y="5612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4838700" y="561201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545978" y="3533001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7506494" y="1093807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104"/>
          <p:cNvSpPr/>
          <p:nvPr/>
        </p:nvSpPr>
        <p:spPr>
          <a:xfrm>
            <a:off x="7048500" y="11708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rot="5400000">
            <a:off x="7468394" y="1741507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353300" y="1856601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667500" y="2694801"/>
            <a:ext cx="1476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00900" y="15518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7200900" y="101840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1" name="Flowchart: Decision 110"/>
          <p:cNvSpPr/>
          <p:nvPr/>
        </p:nvSpPr>
        <p:spPr>
          <a:xfrm>
            <a:off x="3619500" y="2085201"/>
            <a:ext cx="990600" cy="381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Connector 111"/>
          <p:cNvCxnSpPr>
            <a:stCxn id="25" idx="3"/>
            <a:endCxn id="111" idx="1"/>
          </p:cNvCxnSpPr>
          <p:nvPr/>
        </p:nvCxnSpPr>
        <p:spPr>
          <a:xfrm>
            <a:off x="3390900" y="227570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1" idx="3"/>
          </p:cNvCxnSpPr>
          <p:nvPr/>
        </p:nvCxnSpPr>
        <p:spPr>
          <a:xfrm>
            <a:off x="4610100" y="2275701"/>
            <a:ext cx="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229100" y="2923401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SOFTWARE_SETTING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62300" y="5361801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52900" y="6352401"/>
            <a:ext cx="2238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03378" y="4980802"/>
            <a:ext cx="24472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cxnSp>
        <p:nvCxnSpPr>
          <p:cNvPr id="118" name="Straight Connector 117"/>
          <p:cNvCxnSpPr>
            <a:stCxn id="65" idx="3"/>
          </p:cNvCxnSpPr>
          <p:nvPr/>
        </p:nvCxnSpPr>
        <p:spPr>
          <a:xfrm>
            <a:off x="6057900" y="2542401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65" idx="0"/>
          </p:cNvCxnSpPr>
          <p:nvPr/>
        </p:nvCxnSpPr>
        <p:spPr>
          <a:xfrm rot="5400000">
            <a:off x="5410200" y="219950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515100" y="5742801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SUBJECT_TIME_TABLE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Flowchart: Decision 120"/>
          <p:cNvSpPr/>
          <p:nvPr/>
        </p:nvSpPr>
        <p:spPr>
          <a:xfrm>
            <a:off x="6819900" y="50570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6591300" y="528560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1" idx="2"/>
            <a:endCxn id="120" idx="0"/>
          </p:cNvCxnSpPr>
          <p:nvPr/>
        </p:nvCxnSpPr>
        <p:spPr>
          <a:xfrm rot="5400000">
            <a:off x="7181850" y="5609451"/>
            <a:ext cx="2286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638300" y="4295001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900690" y="3609201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4076700" y="3837801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448300" y="3837801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127"/>
          <p:cNvSpPr/>
          <p:nvPr/>
        </p:nvSpPr>
        <p:spPr>
          <a:xfrm>
            <a:off x="5753100" y="36092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743700" y="383780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448300" y="3609201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00500" y="36092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10800000">
            <a:off x="1638301" y="1780401"/>
            <a:ext cx="304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6286500" y="22376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5524500" y="2085201"/>
            <a:ext cx="1524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7886700" y="246620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7505700" y="338060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489578" y="33806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138" name="Rectangle 137"/>
          <p:cNvSpPr/>
          <p:nvPr/>
        </p:nvSpPr>
        <p:spPr>
          <a:xfrm>
            <a:off x="2705100" y="2771001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CATEGORY_FEES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rot="10800000">
            <a:off x="3924300" y="284720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095500" y="2161401"/>
            <a:ext cx="228599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581900" y="3152001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591300" y="5008602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3" name="Rectangle 142"/>
          <p:cNvSpPr/>
          <p:nvPr/>
        </p:nvSpPr>
        <p:spPr>
          <a:xfrm>
            <a:off x="7277100" y="5514201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M</a:t>
            </a:r>
            <a:endParaRPr lang="en-US" sz="1200" dirty="0"/>
          </a:p>
        </p:txBody>
      </p:sp>
      <p:cxnSp>
        <p:nvCxnSpPr>
          <p:cNvPr id="144" name="Straight Connector 143"/>
          <p:cNvCxnSpPr>
            <a:endCxn id="62" idx="1"/>
          </p:cNvCxnSpPr>
          <p:nvPr/>
        </p:nvCxnSpPr>
        <p:spPr>
          <a:xfrm>
            <a:off x="4076700" y="635240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266700" y="2313801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-1409700" y="3990201"/>
            <a:ext cx="335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30" idx="1"/>
          </p:cNvCxnSpPr>
          <p:nvPr/>
        </p:nvCxnSpPr>
        <p:spPr>
          <a:xfrm>
            <a:off x="266700" y="5666601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Decision 147"/>
          <p:cNvSpPr/>
          <p:nvPr/>
        </p:nvSpPr>
        <p:spPr>
          <a:xfrm>
            <a:off x="1790700" y="5666601"/>
            <a:ext cx="12192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</a:p>
        </p:txBody>
      </p:sp>
      <p:cxnSp>
        <p:nvCxnSpPr>
          <p:cNvPr id="149" name="Straight Connector 148"/>
          <p:cNvCxnSpPr/>
          <p:nvPr/>
        </p:nvCxnSpPr>
        <p:spPr>
          <a:xfrm>
            <a:off x="1638300" y="6428601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8" idx="2"/>
          </p:cNvCxnSpPr>
          <p:nvPr/>
        </p:nvCxnSpPr>
        <p:spPr>
          <a:xfrm rot="5400000" flipH="1" flipV="1">
            <a:off x="2209800" y="6238101"/>
            <a:ext cx="304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 flipH="1" flipV="1">
            <a:off x="2400300" y="5361801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638300" y="6123801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/>
          </a:p>
        </p:txBody>
      </p:sp>
      <p:sp>
        <p:nvSpPr>
          <p:cNvPr id="153" name="Rectangle 152"/>
          <p:cNvSpPr/>
          <p:nvPr/>
        </p:nvSpPr>
        <p:spPr>
          <a:xfrm>
            <a:off x="2628900" y="5361801"/>
            <a:ext cx="228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cxnSp>
        <p:nvCxnSpPr>
          <p:cNvPr id="154" name="Straight Connector 153"/>
          <p:cNvCxnSpPr>
            <a:stCxn id="111" idx="2"/>
          </p:cNvCxnSpPr>
          <p:nvPr/>
        </p:nvCxnSpPr>
        <p:spPr>
          <a:xfrm rot="16200000" flipH="1">
            <a:off x="3943350" y="2637651"/>
            <a:ext cx="3810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614818" y="2646402"/>
            <a:ext cx="1476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390900" y="2036802"/>
            <a:ext cx="1476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Flowchart: Decision 156"/>
          <p:cNvSpPr/>
          <p:nvPr/>
        </p:nvSpPr>
        <p:spPr>
          <a:xfrm>
            <a:off x="6057900" y="17804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8" name="Straight Connector 157"/>
          <p:cNvCxnSpPr>
            <a:stCxn id="41" idx="3"/>
            <a:endCxn id="157" idx="1"/>
          </p:cNvCxnSpPr>
          <p:nvPr/>
        </p:nvCxnSpPr>
        <p:spPr>
          <a:xfrm>
            <a:off x="5905500" y="1894701"/>
            <a:ext cx="1524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7" idx="3"/>
            <a:endCxn id="107" idx="1"/>
          </p:cNvCxnSpPr>
          <p:nvPr/>
        </p:nvCxnSpPr>
        <p:spPr>
          <a:xfrm>
            <a:off x="7124700" y="2009001"/>
            <a:ext cx="2286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905500" y="1732002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048500" y="2036802"/>
            <a:ext cx="3000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Flowchart: Decision 161"/>
          <p:cNvSpPr/>
          <p:nvPr/>
        </p:nvSpPr>
        <p:spPr>
          <a:xfrm>
            <a:off x="5524500" y="3152001"/>
            <a:ext cx="10668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6057900" y="2694801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62" idx="0"/>
          </p:cNvCxnSpPr>
          <p:nvPr/>
        </p:nvCxnSpPr>
        <p:spPr>
          <a:xfrm rot="5400000">
            <a:off x="5829300" y="292340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552700" y="3380601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2438400" y="349490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905500" y="2847201"/>
            <a:ext cx="1476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328818" y="3332202"/>
            <a:ext cx="1476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9" name="Straight Connector 168"/>
          <p:cNvCxnSpPr>
            <a:stCxn id="27" idx="3"/>
          </p:cNvCxnSpPr>
          <p:nvPr/>
        </p:nvCxnSpPr>
        <p:spPr>
          <a:xfrm flipV="1">
            <a:off x="1638300" y="178040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647700" y="1170801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Daily_Time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_Table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Flowchart: Decision 170"/>
          <p:cNvSpPr/>
          <p:nvPr/>
        </p:nvSpPr>
        <p:spPr>
          <a:xfrm>
            <a:off x="2781300" y="1018401"/>
            <a:ext cx="990600" cy="457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Straight Connector 171"/>
          <p:cNvCxnSpPr>
            <a:endCxn id="171" idx="3"/>
          </p:cNvCxnSpPr>
          <p:nvPr/>
        </p:nvCxnSpPr>
        <p:spPr>
          <a:xfrm rot="10800000">
            <a:off x="3771900" y="1247001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0800000">
            <a:off x="1866900" y="1247001"/>
            <a:ext cx="9144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0800000">
            <a:off x="419100" y="13232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-609600" y="2351901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0800000">
            <a:off x="419100" y="3380601"/>
            <a:ext cx="1524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1866900" y="3533001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1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615</TotalTime>
  <Words>313</Words>
  <Application>Microsoft Office PowerPoint</Application>
  <PresentationFormat>On-screen Show (4:3)</PresentationFormat>
  <Paragraphs>164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Trek</vt:lpstr>
      <vt:lpstr>SmartDraw</vt:lpstr>
      <vt:lpstr>Slide 1</vt:lpstr>
      <vt:lpstr>Introduction</vt:lpstr>
      <vt:lpstr>requirements</vt:lpstr>
      <vt:lpstr>objectives</vt:lpstr>
      <vt:lpstr>Slide 5</vt:lpstr>
      <vt:lpstr>Analysis &amp; Design</vt:lpstr>
      <vt:lpstr>Slide 7</vt:lpstr>
      <vt:lpstr>Slide 8</vt:lpstr>
      <vt:lpstr>Slide 9</vt:lpstr>
      <vt:lpstr>Slide 10</vt:lpstr>
      <vt:lpstr>Slide 11</vt:lpstr>
      <vt:lpstr>                            class diagram</vt:lpstr>
      <vt:lpstr>Slide 13</vt:lpstr>
      <vt:lpstr>Slide 14</vt:lpstr>
      <vt:lpstr>                   Sequence diagram</vt:lpstr>
      <vt:lpstr>HOME PAGE</vt:lpstr>
      <vt:lpstr>Slide 17</vt:lpstr>
      <vt:lpstr>Teacher Section</vt:lpstr>
      <vt:lpstr>Student section</vt:lpstr>
      <vt:lpstr>Mail home page</vt:lpstr>
      <vt:lpstr>Admin page</vt:lpstr>
      <vt:lpstr>Slide 22</vt:lpstr>
      <vt:lpstr>Thank You…..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Kumar</dc:creator>
  <cp:lastModifiedBy>kiit</cp:lastModifiedBy>
  <cp:revision>67</cp:revision>
  <dcterms:created xsi:type="dcterms:W3CDTF">2006-08-16T00:00:00Z</dcterms:created>
  <dcterms:modified xsi:type="dcterms:W3CDTF">2014-04-19T05:36:17Z</dcterms:modified>
</cp:coreProperties>
</file>