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691" y="62"/>
      </p:cViewPr>
      <p:guideLst>
        <p:guide orient="horz" pos="2880"/>
        <p:guide pos="216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6/12/2024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6/12/2024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6/12/2024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6/12/2024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6/12/2024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6/12/2024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8" name="object 8"/>
          <p:cNvSpPr txBox="1"/>
          <p:nvPr/>
        </p:nvSpPr>
        <p:spPr>
          <a:xfrm>
            <a:off x="6953256" y="3786190"/>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2" name="TextBox 11"/>
          <p:cNvSpPr txBox="1"/>
          <p:nvPr/>
        </p:nvSpPr>
        <p:spPr>
          <a:xfrm>
            <a:off x="2452662" y="3214686"/>
            <a:ext cx="6981398" cy="584775"/>
          </a:xfrm>
          <a:prstGeom prst="rect">
            <a:avLst/>
          </a:prstGeom>
          <a:noFill/>
        </p:spPr>
        <p:txBody>
          <a:bodyPr wrap="none" rtlCol="0">
            <a:spAutoFit/>
          </a:bodyPr>
          <a:lstStyle/>
          <a:p>
            <a:r>
              <a:rPr lang="en-US" sz="3200" spc="15" dirty="0" err="1" smtClean="0">
                <a:latin typeface="Trebuchet MS" pitchFamily="34" charset="0"/>
              </a:rPr>
              <a:t>Kandukuri</a:t>
            </a:r>
            <a:r>
              <a:rPr lang="en-US" sz="3200" spc="15" dirty="0" smtClean="0">
                <a:latin typeface="Trebuchet MS" pitchFamily="34" charset="0"/>
              </a:rPr>
              <a:t> </a:t>
            </a:r>
            <a:r>
              <a:rPr lang="en-US" sz="3200" spc="15" dirty="0" err="1" smtClean="0">
                <a:latin typeface="Trebuchet MS" pitchFamily="34" charset="0"/>
              </a:rPr>
              <a:t>Eswara</a:t>
            </a:r>
            <a:r>
              <a:rPr lang="en-US" sz="3200" spc="15" dirty="0" smtClean="0">
                <a:latin typeface="Trebuchet MS" pitchFamily="34" charset="0"/>
              </a:rPr>
              <a:t> </a:t>
            </a:r>
            <a:r>
              <a:rPr lang="en-US" sz="3200" spc="15" dirty="0" err="1" smtClean="0">
                <a:latin typeface="Trebuchet MS" pitchFamily="34" charset="0"/>
              </a:rPr>
              <a:t>Srinivasa</a:t>
            </a:r>
            <a:r>
              <a:rPr lang="en-US" sz="3200" spc="15" dirty="0" smtClean="0">
                <a:latin typeface="Trebuchet MS" pitchFamily="34" charset="0"/>
              </a:rPr>
              <a:t> </a:t>
            </a:r>
            <a:r>
              <a:rPr lang="en-US" sz="3200" spc="15" dirty="0" err="1" smtClean="0">
                <a:latin typeface="Trebuchet MS" pitchFamily="34" charset="0"/>
              </a:rPr>
              <a:t>Charyulu</a:t>
            </a:r>
            <a:endParaRPr lang="en-US" sz="3200" dirty="0">
              <a:latin typeface="Trebuchet MS"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810644" y="42860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10" name="TextBox 9"/>
          <p:cNvSpPr txBox="1"/>
          <p:nvPr/>
        </p:nvSpPr>
        <p:spPr>
          <a:xfrm>
            <a:off x="952464" y="1643050"/>
            <a:ext cx="7072362" cy="1569660"/>
          </a:xfrm>
          <a:prstGeom prst="rect">
            <a:avLst/>
          </a:prstGeom>
          <a:noFill/>
        </p:spPr>
        <p:txBody>
          <a:bodyPr wrap="square" rtlCol="0">
            <a:spAutoFit/>
          </a:bodyPr>
          <a:lstStyle/>
          <a:p>
            <a:r>
              <a:rPr lang="en-US" sz="2400" dirty="0" smtClean="0">
                <a:latin typeface="Arial" pitchFamily="34" charset="0"/>
                <a:cs typeface="Arial" pitchFamily="34" charset="0"/>
              </a:rPr>
              <a:t>The results will be evaluated by using several metrics and presented based on the classification report and confusion matrix to identify system success in detecting </a:t>
            </a:r>
            <a:r>
              <a:rPr lang="en-US" sz="2400" dirty="0" smtClean="0">
                <a:latin typeface="Arial" pitchFamily="34" charset="0"/>
                <a:cs typeface="Arial" pitchFamily="34" charset="0"/>
              </a:rPr>
              <a:t>key logger </a:t>
            </a:r>
            <a:r>
              <a:rPr lang="en-US" sz="2400" dirty="0" smtClean="0">
                <a:latin typeface="Arial" pitchFamily="34" charset="0"/>
                <a:cs typeface="Arial" pitchFamily="34" charset="0"/>
              </a:rPr>
              <a:t>spyware.</a:t>
            </a:r>
            <a:endParaRPr lang="en-US" sz="2400" dirty="0">
              <a:latin typeface="Arial" pitchFamily="34" charset="0"/>
              <a:cs typeface="Arial" pitchFamily="34" charset="0"/>
            </a:endParaRPr>
          </a:p>
        </p:txBody>
      </p:sp>
      <p:sp>
        <p:nvSpPr>
          <p:cNvPr id="11" name="TextBox 10"/>
          <p:cNvSpPr txBox="1"/>
          <p:nvPr/>
        </p:nvSpPr>
        <p:spPr>
          <a:xfrm>
            <a:off x="2095472" y="4357694"/>
            <a:ext cx="6000792" cy="147732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b="1" dirty="0" smtClean="0"/>
              <a:t>OUTPUT</a:t>
            </a:r>
            <a:r>
              <a:rPr lang="en-US" dirty="0" smtClean="0"/>
              <a:t> Key.shift'e'Key.shift's''w''a''r'Key.backspaceKey.backspaceKey.backspaceKey.backspaceKey.backspaceKey.backspaceKey.backspace'E'Key.shift's''w''a''r'Key.space's''r''i''n''i''v''a''s''a'Key.space'c''h''a''r''i'</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lang="en-US" sz="4250" spc="5" dirty="0" smtClean="0"/>
              <a:t>KEYLOGGER</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p:cNvSpPr txBox="1"/>
          <p:nvPr/>
        </p:nvSpPr>
        <p:spPr>
          <a:xfrm>
            <a:off x="2701438" y="1551370"/>
            <a:ext cx="6072230" cy="3416320"/>
          </a:xfrm>
          <a:prstGeom prst="rect">
            <a:avLst/>
          </a:prstGeom>
          <a:noFill/>
        </p:spPr>
        <p:txBody>
          <a:bodyPr wrap="square" rtlCol="0">
            <a:spAutoFit/>
          </a:bodyPr>
          <a:lstStyle/>
          <a:p>
            <a:r>
              <a:rPr lang="en-US" sz="2400" dirty="0" smtClean="0">
                <a:latin typeface="Arial" pitchFamily="34" charset="0"/>
                <a:cs typeface="Arial" pitchFamily="34" charset="0"/>
              </a:rPr>
              <a:t>The agenda of a </a:t>
            </a:r>
            <a:r>
              <a:rPr lang="en-US" sz="2400" dirty="0" smtClean="0">
                <a:latin typeface="Arial" pitchFamily="34" charset="0"/>
                <a:cs typeface="Arial" pitchFamily="34" charset="0"/>
              </a:rPr>
              <a:t>key logger </a:t>
            </a:r>
            <a:r>
              <a:rPr lang="en-US" sz="2400" dirty="0" smtClean="0">
                <a:latin typeface="Arial" pitchFamily="34" charset="0"/>
                <a:cs typeface="Arial" pitchFamily="34" charset="0"/>
              </a:rPr>
              <a:t>attack typically revolves around capturing sensitive information like passwords, credit card numbers, or other personal data entered by users on their computers or devices without their knowledge. This information is then used for various malicious purposes such as identity theft, financial fraud, or </a:t>
            </a:r>
            <a:r>
              <a:rPr lang="en-US" sz="2400" dirty="0" smtClean="0">
                <a:latin typeface="Arial" pitchFamily="34" charset="0"/>
                <a:cs typeface="Arial" pitchFamily="34" charset="0"/>
              </a:rPr>
              <a:t>espionage.</a:t>
            </a:r>
            <a:endParaRPr lang="en-US" sz="2400" dirty="0">
              <a:latin typeface="Arial" pitchFamily="34" charset="0"/>
              <a:cs typeface="Arial"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1" name="TextBox 10"/>
          <p:cNvSpPr txBox="1"/>
          <p:nvPr/>
        </p:nvSpPr>
        <p:spPr>
          <a:xfrm>
            <a:off x="1095341" y="1785926"/>
            <a:ext cx="5792747" cy="3416320"/>
          </a:xfrm>
          <a:prstGeom prst="rect">
            <a:avLst/>
          </a:prstGeom>
          <a:noFill/>
        </p:spPr>
        <p:txBody>
          <a:bodyPr wrap="square" rtlCol="0">
            <a:spAutoFit/>
          </a:bodyPr>
          <a:lstStyle/>
          <a:p>
            <a:pPr marL="342900" indent="-342900">
              <a:buFont typeface="Arial" panose="020B0604020202020204" pitchFamily="34" charset="0"/>
              <a:buChar char="•"/>
            </a:pPr>
            <a:r>
              <a:rPr lang="en-US" sz="2400" dirty="0" smtClean="0">
                <a:latin typeface="Arial" pitchFamily="34" charset="0"/>
                <a:cs typeface="Arial" pitchFamily="34" charset="0"/>
              </a:rPr>
              <a:t>A key logger attack involves malicious software that secretly records keystrokes on a computer or mobile device.</a:t>
            </a:r>
          </a:p>
          <a:p>
            <a:endParaRPr lang="en-US" sz="2400" dirty="0" smtClean="0">
              <a:latin typeface="Arial" pitchFamily="34" charset="0"/>
              <a:cs typeface="Arial" pitchFamily="34" charset="0"/>
            </a:endParaRPr>
          </a:p>
          <a:p>
            <a:pPr marL="342900" indent="-342900">
              <a:buFont typeface="Arial" panose="020B0604020202020204" pitchFamily="34" charset="0"/>
              <a:buChar char="•"/>
            </a:pPr>
            <a:r>
              <a:rPr lang="en-US" sz="2400" dirty="0" smtClean="0">
                <a:latin typeface="Arial" pitchFamily="34" charset="0"/>
                <a:cs typeface="Arial" pitchFamily="34" charset="0"/>
              </a:rPr>
              <a:t>The goal is to capture sensitive information such as passwords, credit card numbers, or personal messages without the user's knowledge.</a:t>
            </a:r>
            <a:endParaRPr lang="en-US" sz="2400" dirty="0">
              <a:latin typeface="Arial" pitchFamily="34" charset="0"/>
              <a:cs typeface="Arial"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2" name="TextBox 11"/>
          <p:cNvSpPr txBox="1"/>
          <p:nvPr/>
        </p:nvSpPr>
        <p:spPr>
          <a:xfrm>
            <a:off x="809588" y="2000240"/>
            <a:ext cx="8166732" cy="3416320"/>
          </a:xfrm>
          <a:prstGeom prst="rect">
            <a:avLst/>
          </a:prstGeom>
          <a:noFill/>
        </p:spPr>
        <p:txBody>
          <a:bodyPr wrap="square" rtlCol="0">
            <a:spAutoFit/>
          </a:bodyPr>
          <a:lstStyle/>
          <a:p>
            <a:pPr marL="342900" indent="-342900">
              <a:buFont typeface="Arial" panose="020B0604020202020204" pitchFamily="34" charset="0"/>
              <a:buChar char="•"/>
            </a:pPr>
            <a:r>
              <a:rPr lang="en-US" sz="2400" dirty="0" smtClean="0">
                <a:latin typeface="Arial" pitchFamily="34" charset="0"/>
                <a:cs typeface="Arial" pitchFamily="34" charset="0"/>
              </a:rPr>
              <a:t>A </a:t>
            </a:r>
            <a:r>
              <a:rPr lang="en-US" sz="2400" dirty="0" err="1" smtClean="0">
                <a:latin typeface="Arial" pitchFamily="34" charset="0"/>
                <a:cs typeface="Arial" pitchFamily="34" charset="0"/>
              </a:rPr>
              <a:t>keylogger</a:t>
            </a:r>
            <a:r>
              <a:rPr lang="en-US" sz="2400" dirty="0" smtClean="0">
                <a:latin typeface="Arial" pitchFamily="34" charset="0"/>
                <a:cs typeface="Arial" pitchFamily="34" charset="0"/>
              </a:rPr>
              <a:t> is a type of software or hardware device that records keystrokes on a computer or mobile device</a:t>
            </a:r>
            <a:r>
              <a:rPr lang="en-US" sz="2400" dirty="0" smtClean="0">
                <a:latin typeface="Arial" pitchFamily="34" charset="0"/>
                <a:cs typeface="Arial" pitchFamily="34" charset="0"/>
              </a:rPr>
              <a:t>.</a:t>
            </a:r>
          </a:p>
          <a:p>
            <a:r>
              <a:rPr lang="en-US" sz="2400" dirty="0" smtClean="0">
                <a:latin typeface="Arial" pitchFamily="34" charset="0"/>
                <a:cs typeface="Arial" pitchFamily="34" charset="0"/>
              </a:rPr>
              <a:t> </a:t>
            </a:r>
            <a:endParaRPr lang="en-US" sz="2400" dirty="0" smtClean="0">
              <a:latin typeface="Arial" pitchFamily="34" charset="0"/>
              <a:cs typeface="Arial" pitchFamily="34" charset="0"/>
            </a:endParaRPr>
          </a:p>
          <a:p>
            <a:pPr marL="342900" indent="-342900">
              <a:buFont typeface="Arial" panose="020B0604020202020204" pitchFamily="34" charset="0"/>
              <a:buChar char="•"/>
            </a:pPr>
            <a:r>
              <a:rPr lang="en-US" sz="2400" dirty="0" smtClean="0">
                <a:latin typeface="Arial" pitchFamily="34" charset="0"/>
                <a:cs typeface="Arial" pitchFamily="34" charset="0"/>
              </a:rPr>
              <a:t>It can capture everything typed, including passwords, messages, and sensitive information.</a:t>
            </a:r>
          </a:p>
          <a:p>
            <a:r>
              <a:rPr lang="en-US" sz="2400" dirty="0" smtClean="0">
                <a:latin typeface="Arial" pitchFamily="34" charset="0"/>
                <a:cs typeface="Arial" pitchFamily="34" charset="0"/>
              </a:rPr>
              <a:t> </a:t>
            </a:r>
          </a:p>
          <a:p>
            <a:pPr marL="342900" indent="-342900">
              <a:buFont typeface="Arial" panose="020B0604020202020204" pitchFamily="34" charset="0"/>
              <a:buChar char="•"/>
            </a:pPr>
            <a:r>
              <a:rPr lang="en-US" sz="2400" dirty="0" smtClean="0">
                <a:latin typeface="Arial" pitchFamily="34" charset="0"/>
                <a:cs typeface="Arial" pitchFamily="34" charset="0"/>
              </a:rPr>
              <a:t>While some </a:t>
            </a:r>
            <a:r>
              <a:rPr lang="en-US" sz="2400" dirty="0" err="1" smtClean="0">
                <a:latin typeface="Arial" pitchFamily="34" charset="0"/>
                <a:cs typeface="Arial" pitchFamily="34" charset="0"/>
              </a:rPr>
              <a:t>keyloggers</a:t>
            </a:r>
            <a:r>
              <a:rPr lang="en-US" sz="2400" dirty="0" smtClean="0">
                <a:latin typeface="Arial" pitchFamily="34" charset="0"/>
                <a:cs typeface="Arial" pitchFamily="34" charset="0"/>
              </a:rPr>
              <a:t> </a:t>
            </a:r>
            <a:r>
              <a:rPr lang="en-US" sz="2400" dirty="0" smtClean="0">
                <a:latin typeface="Arial" pitchFamily="34" charset="0"/>
                <a:cs typeface="Arial" pitchFamily="34" charset="0"/>
              </a:rPr>
              <a:t>are used for legitimate purposes like monitoring children's online activities, others are maliciously installed to steal personal data.</a:t>
            </a:r>
            <a:endParaRPr lang="en-US" sz="2400" dirty="0">
              <a:latin typeface="Arial" pitchFamily="34" charset="0"/>
              <a:cs typeface="Arial"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7167570" y="235743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523836" y="188640"/>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9" name="TextBox 8"/>
          <p:cNvSpPr txBox="1"/>
          <p:nvPr/>
        </p:nvSpPr>
        <p:spPr>
          <a:xfrm>
            <a:off x="425847" y="1367969"/>
            <a:ext cx="9018190" cy="4708981"/>
          </a:xfrm>
          <a:prstGeom prst="rect">
            <a:avLst/>
          </a:prstGeom>
          <a:noFill/>
        </p:spPr>
        <p:txBody>
          <a:bodyPr wrap="square" rtlCol="0">
            <a:spAutoFit/>
          </a:bodyPr>
          <a:lstStyle/>
          <a:p>
            <a:pPr marL="342900" indent="-342900">
              <a:buAutoNum type="arabicPeriod"/>
            </a:pPr>
            <a:r>
              <a:rPr lang="en-US" sz="2000" b="1" dirty="0" smtClean="0">
                <a:latin typeface="Arial" panose="020B0604020202020204" pitchFamily="34" charset="0"/>
                <a:cs typeface="Arial" panose="020B0604020202020204" pitchFamily="34" charset="0"/>
              </a:rPr>
              <a:t>Legitimate Users </a:t>
            </a:r>
            <a:r>
              <a:rPr lang="en-US" sz="2000" dirty="0">
                <a:latin typeface="Arial" panose="020B0604020202020204" pitchFamily="34" charset="0"/>
                <a:cs typeface="Arial" panose="020B0604020202020204" pitchFamily="34" charset="0"/>
              </a:rPr>
              <a:t>:</a:t>
            </a:r>
            <a:r>
              <a:rPr lang="en-US" sz="2000" dirty="0" smtClean="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Employers may use </a:t>
            </a:r>
            <a:r>
              <a:rPr lang="en-US" sz="2000" dirty="0" smtClean="0">
                <a:latin typeface="Arial" panose="020B0604020202020204" pitchFamily="34" charset="0"/>
                <a:cs typeface="Arial" panose="020B0604020202020204" pitchFamily="34" charset="0"/>
              </a:rPr>
              <a:t>key loggers </a:t>
            </a:r>
            <a:r>
              <a:rPr lang="en-US" sz="2000" dirty="0" smtClean="0">
                <a:latin typeface="Arial" panose="020B0604020202020204" pitchFamily="34" charset="0"/>
                <a:cs typeface="Arial" panose="020B0604020202020204" pitchFamily="34" charset="0"/>
              </a:rPr>
              <a:t>to monitor employees' computer activities for security or productivity purposes. Parents may install them to supervise their children's online </a:t>
            </a:r>
            <a:r>
              <a:rPr lang="en-US" sz="2000" dirty="0" smtClean="0">
                <a:latin typeface="Arial" panose="020B0604020202020204" pitchFamily="34" charset="0"/>
                <a:cs typeface="Arial" panose="020B0604020202020204" pitchFamily="34" charset="0"/>
              </a:rPr>
              <a:t>behavior.</a:t>
            </a:r>
          </a:p>
          <a:p>
            <a:pPr marL="342900" indent="-342900">
              <a:buAutoNum type="arabicPeriod"/>
            </a:pPr>
            <a:endParaRPr lang="en-US" sz="2000" dirty="0" smtClean="0">
              <a:latin typeface="Arial" panose="020B0604020202020204" pitchFamily="34" charset="0"/>
              <a:cs typeface="Arial" panose="020B0604020202020204" pitchFamily="34" charset="0"/>
            </a:endParaRPr>
          </a:p>
          <a:p>
            <a:pPr marL="457200" indent="-457200">
              <a:buFont typeface="+mj-lt"/>
              <a:buAutoNum type="arabicPeriod"/>
            </a:pPr>
            <a:r>
              <a:rPr lang="en-US" sz="2000" b="1" dirty="0" smtClean="0">
                <a:latin typeface="Arial" panose="020B0604020202020204" pitchFamily="34" charset="0"/>
                <a:cs typeface="Arial" panose="020B0604020202020204" pitchFamily="34" charset="0"/>
              </a:rPr>
              <a:t>Cybercriminals</a:t>
            </a:r>
            <a:r>
              <a:rPr lang="en-US" sz="2000" dirty="0" smtClean="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 Malicious actors deploy </a:t>
            </a:r>
            <a:r>
              <a:rPr lang="en-US" sz="2000" dirty="0" smtClean="0">
                <a:latin typeface="Arial" panose="020B0604020202020204" pitchFamily="34" charset="0"/>
                <a:cs typeface="Arial" panose="020B0604020202020204" pitchFamily="34" charset="0"/>
              </a:rPr>
              <a:t>key loggers </a:t>
            </a:r>
            <a:r>
              <a:rPr lang="en-US" sz="2000" dirty="0" smtClean="0">
                <a:latin typeface="Arial" panose="020B0604020202020204" pitchFamily="34" charset="0"/>
                <a:cs typeface="Arial" panose="020B0604020202020204" pitchFamily="34" charset="0"/>
              </a:rPr>
              <a:t>to steal sensitive information such as login credentials, credit card numbers, or personal data for financial gain or identity theft.</a:t>
            </a:r>
          </a:p>
          <a:p>
            <a:pPr marL="457200" indent="-457200">
              <a:buFont typeface="+mj-lt"/>
              <a:buAutoNum type="arabicPeriod"/>
            </a:pPr>
            <a:endParaRPr lang="en-US" sz="2000" dirty="0" smtClean="0">
              <a:latin typeface="Arial" panose="020B0604020202020204" pitchFamily="34" charset="0"/>
              <a:cs typeface="Arial" panose="020B0604020202020204" pitchFamily="34" charset="0"/>
            </a:endParaRPr>
          </a:p>
          <a:p>
            <a:pPr marL="457200" indent="-457200">
              <a:buFont typeface="+mj-lt"/>
              <a:buAutoNum type="arabicPeriod"/>
            </a:pPr>
            <a:r>
              <a:rPr lang="en-US" sz="2000" b="1" dirty="0" smtClean="0">
                <a:latin typeface="Arial" panose="020B0604020202020204" pitchFamily="34" charset="0"/>
                <a:cs typeface="Arial" panose="020B0604020202020204" pitchFamily="34" charset="0"/>
              </a:rPr>
              <a:t>Government </a:t>
            </a:r>
            <a:r>
              <a:rPr lang="en-US" sz="2000" b="1" dirty="0" smtClean="0">
                <a:latin typeface="Arial" panose="020B0604020202020204" pitchFamily="34" charset="0"/>
                <a:cs typeface="Arial" panose="020B0604020202020204" pitchFamily="34" charset="0"/>
              </a:rPr>
              <a:t>Agencies </a:t>
            </a:r>
            <a:r>
              <a:rPr lang="en-US" sz="2000" dirty="0" smtClean="0">
                <a:latin typeface="Arial" panose="020B0604020202020204" pitchFamily="34" charset="0"/>
                <a:cs typeface="Arial" panose="020B0604020202020204" pitchFamily="34" charset="0"/>
              </a:rPr>
              <a:t>: Law enforcement or intelligence agencies may use </a:t>
            </a:r>
            <a:r>
              <a:rPr lang="en-US" sz="2000" dirty="0" smtClean="0">
                <a:latin typeface="Arial" panose="020B0604020202020204" pitchFamily="34" charset="0"/>
                <a:cs typeface="Arial" panose="020B0604020202020204" pitchFamily="34" charset="0"/>
              </a:rPr>
              <a:t>key loggers </a:t>
            </a:r>
            <a:r>
              <a:rPr lang="en-US" sz="2000" dirty="0" smtClean="0">
                <a:latin typeface="Arial" panose="020B0604020202020204" pitchFamily="34" charset="0"/>
                <a:cs typeface="Arial" panose="020B0604020202020204" pitchFamily="34" charset="0"/>
              </a:rPr>
              <a:t>as part of their investigations to gather evidence or monitor suspects' activities.</a:t>
            </a:r>
          </a:p>
          <a:p>
            <a:pPr marL="457200" indent="-457200">
              <a:buFont typeface="+mj-lt"/>
              <a:buAutoNum type="arabicPeriod"/>
            </a:pPr>
            <a:endParaRPr lang="en-US" sz="2000" dirty="0" smtClean="0">
              <a:latin typeface="Arial" panose="020B0604020202020204" pitchFamily="34" charset="0"/>
              <a:cs typeface="Arial" panose="020B0604020202020204" pitchFamily="34" charset="0"/>
            </a:endParaRPr>
          </a:p>
          <a:p>
            <a:pPr marL="457200" indent="-457200">
              <a:buFont typeface="+mj-lt"/>
              <a:buAutoNum type="arabicPeriod"/>
            </a:pPr>
            <a:r>
              <a:rPr lang="en-US" sz="2000" b="1" dirty="0" smtClean="0">
                <a:latin typeface="Arial" panose="020B0604020202020204" pitchFamily="34" charset="0"/>
                <a:cs typeface="Arial" panose="020B0604020202020204" pitchFamily="34" charset="0"/>
              </a:rPr>
              <a:t>Individuals </a:t>
            </a:r>
            <a:r>
              <a:rPr lang="en-US" sz="2000" dirty="0" smtClean="0">
                <a:latin typeface="Arial" panose="020B0604020202020204" pitchFamily="34" charset="0"/>
                <a:cs typeface="Arial" panose="020B0604020202020204" pitchFamily="34" charset="0"/>
              </a:rPr>
              <a:t>: Some individuals with malicious intent may install </a:t>
            </a:r>
            <a:r>
              <a:rPr lang="en-US" sz="2000" dirty="0" smtClean="0">
                <a:latin typeface="Arial" panose="020B0604020202020204" pitchFamily="34" charset="0"/>
                <a:cs typeface="Arial" panose="020B0604020202020204" pitchFamily="34" charset="0"/>
              </a:rPr>
              <a:t>key loggers </a:t>
            </a:r>
            <a:r>
              <a:rPr lang="en-US" sz="2000" dirty="0" smtClean="0">
                <a:latin typeface="Arial" panose="020B0604020202020204" pitchFamily="34" charset="0"/>
                <a:cs typeface="Arial" panose="020B0604020202020204" pitchFamily="34" charset="0"/>
              </a:rPr>
              <a:t>on devices to spy on partners, family members, or acquaintances.</a:t>
            </a:r>
          </a:p>
          <a:p>
            <a:endParaRPr lang="en-US"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81907" y="1571612"/>
            <a:ext cx="1643004" cy="2664296"/>
          </a:xfrm>
          <a:prstGeom prst="rect">
            <a:avLst/>
          </a:prstGeom>
        </p:spPr>
      </p:pic>
      <p:sp>
        <p:nvSpPr>
          <p:cNvPr id="3" name="object 3"/>
          <p:cNvSpPr/>
          <p:nvPr/>
        </p:nvSpPr>
        <p:spPr>
          <a:xfrm>
            <a:off x="9315779" y="5205608"/>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456502" y="157161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15779" y="5805264"/>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81907" y="149107"/>
            <a:ext cx="9758509"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0" name="TextBox 9"/>
          <p:cNvSpPr txBox="1"/>
          <p:nvPr/>
        </p:nvSpPr>
        <p:spPr>
          <a:xfrm>
            <a:off x="1661741" y="865754"/>
            <a:ext cx="7676527" cy="5847755"/>
          </a:xfrm>
          <a:prstGeom prst="rect">
            <a:avLst/>
          </a:prstGeom>
          <a:noFill/>
        </p:spPr>
        <p:txBody>
          <a:bodyPr wrap="square" rtlCol="0">
            <a:spAutoFit/>
          </a:bodyPr>
          <a:lstStyle/>
          <a:p>
            <a:pPr marL="342900" indent="-342900" algn="just">
              <a:buFont typeface="+mj-lt"/>
              <a:buAutoNum type="arabicPeriod"/>
            </a:pPr>
            <a:r>
              <a:rPr lang="en-US" b="1" dirty="0" smtClean="0">
                <a:latin typeface="Arial" pitchFamily="34" charset="0"/>
                <a:cs typeface="Arial" pitchFamily="34" charset="0"/>
              </a:rPr>
              <a:t>Stealthily </a:t>
            </a:r>
            <a:r>
              <a:rPr lang="en-US" b="1" dirty="0" smtClean="0">
                <a:latin typeface="Arial" pitchFamily="34" charset="0"/>
                <a:cs typeface="Arial" pitchFamily="34" charset="0"/>
              </a:rPr>
              <a:t>Capture Data</a:t>
            </a:r>
            <a:r>
              <a:rPr lang="en-US" dirty="0" smtClean="0">
                <a:latin typeface="Arial" pitchFamily="34" charset="0"/>
                <a:cs typeface="Arial" pitchFamily="34" charset="0"/>
              </a:rPr>
              <a:t> : </a:t>
            </a:r>
            <a:r>
              <a:rPr lang="en-US" dirty="0" smtClean="0">
                <a:latin typeface="Arial" pitchFamily="34" charset="0"/>
                <a:cs typeface="Arial" pitchFamily="34" charset="0"/>
              </a:rPr>
              <a:t>Key loggers </a:t>
            </a:r>
            <a:r>
              <a:rPr lang="en-US" dirty="0" smtClean="0">
                <a:latin typeface="Arial" pitchFamily="34" charset="0"/>
                <a:cs typeface="Arial" pitchFamily="34" charset="0"/>
              </a:rPr>
              <a:t>can record all keystrokes made on a </a:t>
            </a:r>
            <a:r>
              <a:rPr lang="en-US" dirty="0" smtClean="0">
                <a:latin typeface="Arial" pitchFamily="34" charset="0"/>
                <a:cs typeface="Arial" pitchFamily="34" charset="0"/>
              </a:rPr>
              <a:t>device, including passwords</a:t>
            </a:r>
            <a:r>
              <a:rPr lang="en-US" dirty="0" smtClean="0">
                <a:latin typeface="Arial" pitchFamily="34" charset="0"/>
                <a:cs typeface="Arial" pitchFamily="34" charset="0"/>
              </a:rPr>
              <a:t>, </a:t>
            </a:r>
            <a:r>
              <a:rPr lang="en-US" dirty="0" smtClean="0">
                <a:latin typeface="Arial" pitchFamily="34" charset="0"/>
                <a:cs typeface="Arial" pitchFamily="34" charset="0"/>
              </a:rPr>
              <a:t>messages, &amp; other </a:t>
            </a:r>
            <a:r>
              <a:rPr lang="en-US" dirty="0" smtClean="0">
                <a:latin typeface="Arial" pitchFamily="34" charset="0"/>
                <a:cs typeface="Arial" pitchFamily="34" charset="0"/>
              </a:rPr>
              <a:t>sensitive information, without the user's knowledge</a:t>
            </a:r>
            <a:r>
              <a:rPr lang="en-US" dirty="0" smtClean="0">
                <a:latin typeface="Arial" pitchFamily="34" charset="0"/>
                <a:cs typeface="Arial" pitchFamily="34" charset="0"/>
              </a:rPr>
              <a:t>.</a:t>
            </a:r>
          </a:p>
          <a:p>
            <a:pPr marL="342900" indent="-342900" algn="just">
              <a:buFont typeface="+mj-lt"/>
              <a:buAutoNum type="arabicPeriod"/>
            </a:pPr>
            <a:endParaRPr lang="en-US" dirty="0" smtClean="0">
              <a:latin typeface="Arial" pitchFamily="34" charset="0"/>
              <a:cs typeface="Arial" pitchFamily="34" charset="0"/>
            </a:endParaRPr>
          </a:p>
          <a:p>
            <a:pPr marL="342900" indent="-342900" algn="just">
              <a:buFont typeface="+mj-lt"/>
              <a:buAutoNum type="arabicPeriod"/>
            </a:pPr>
            <a:r>
              <a:rPr lang="en-US" b="1" dirty="0" smtClean="0">
                <a:latin typeface="Arial" pitchFamily="34" charset="0"/>
                <a:cs typeface="Arial" pitchFamily="34" charset="0"/>
              </a:rPr>
              <a:t>Remote </a:t>
            </a:r>
            <a:r>
              <a:rPr lang="en-US" b="1" dirty="0" smtClean="0">
                <a:latin typeface="Arial" pitchFamily="34" charset="0"/>
                <a:cs typeface="Arial" pitchFamily="34" charset="0"/>
              </a:rPr>
              <a:t>Monitoring </a:t>
            </a:r>
            <a:r>
              <a:rPr lang="en-US" dirty="0" smtClean="0">
                <a:latin typeface="Arial" pitchFamily="34" charset="0"/>
                <a:cs typeface="Arial" pitchFamily="34" charset="0"/>
              </a:rPr>
              <a:t>: Many </a:t>
            </a:r>
            <a:r>
              <a:rPr lang="en-US" dirty="0" smtClean="0">
                <a:latin typeface="Arial" pitchFamily="34" charset="0"/>
                <a:cs typeface="Arial" pitchFamily="34" charset="0"/>
              </a:rPr>
              <a:t>key loggers </a:t>
            </a:r>
            <a:r>
              <a:rPr lang="en-US" dirty="0" smtClean="0">
                <a:latin typeface="Arial" pitchFamily="34" charset="0"/>
                <a:cs typeface="Arial" pitchFamily="34" charset="0"/>
              </a:rPr>
              <a:t>offer remote access capabilities, allowing users to monitor captured data from anywhere via a secure online interface</a:t>
            </a:r>
            <a:r>
              <a:rPr lang="en-US" dirty="0" smtClean="0">
                <a:latin typeface="Arial" pitchFamily="34" charset="0"/>
                <a:cs typeface="Arial" pitchFamily="34" charset="0"/>
              </a:rPr>
              <a:t>.</a:t>
            </a:r>
          </a:p>
          <a:p>
            <a:pPr marL="342900" indent="-342900" algn="just">
              <a:buFont typeface="+mj-lt"/>
              <a:buAutoNum type="arabicPeriod"/>
            </a:pPr>
            <a:endParaRPr lang="en-US" dirty="0" smtClean="0">
              <a:latin typeface="Arial" pitchFamily="34" charset="0"/>
              <a:cs typeface="Arial" pitchFamily="34" charset="0"/>
            </a:endParaRPr>
          </a:p>
          <a:p>
            <a:pPr marL="342900" indent="-342900" algn="just">
              <a:buFont typeface="+mj-lt"/>
              <a:buAutoNum type="arabicPeriod"/>
            </a:pPr>
            <a:r>
              <a:rPr lang="en-US" b="1" dirty="0" smtClean="0">
                <a:latin typeface="Arial" pitchFamily="34" charset="0"/>
                <a:cs typeface="Arial" pitchFamily="34" charset="0"/>
              </a:rPr>
              <a:t>Comprehensive </a:t>
            </a:r>
            <a:r>
              <a:rPr lang="en-US" b="1" dirty="0" smtClean="0">
                <a:latin typeface="Arial" pitchFamily="34" charset="0"/>
                <a:cs typeface="Arial" pitchFamily="34" charset="0"/>
              </a:rPr>
              <a:t>Monitoring </a:t>
            </a:r>
            <a:r>
              <a:rPr lang="en-US" dirty="0" smtClean="0">
                <a:latin typeface="Arial" pitchFamily="34" charset="0"/>
                <a:cs typeface="Arial" pitchFamily="34" charset="0"/>
              </a:rPr>
              <a:t>: </a:t>
            </a:r>
            <a:r>
              <a:rPr lang="en-US" dirty="0" smtClean="0">
                <a:latin typeface="Arial" pitchFamily="34" charset="0"/>
                <a:cs typeface="Arial" pitchFamily="34" charset="0"/>
              </a:rPr>
              <a:t>Key loggers </a:t>
            </a:r>
            <a:r>
              <a:rPr lang="en-US" dirty="0" smtClean="0">
                <a:latin typeface="Arial" pitchFamily="34" charset="0"/>
                <a:cs typeface="Arial" pitchFamily="34" charset="0"/>
              </a:rPr>
              <a:t>can capture a wide range of data beyond just keystrokes, including website visits, application </a:t>
            </a:r>
            <a:r>
              <a:rPr lang="en-US" dirty="0" smtClean="0">
                <a:latin typeface="Arial" pitchFamily="34" charset="0"/>
                <a:cs typeface="Arial" pitchFamily="34" charset="0"/>
              </a:rPr>
              <a:t>usage</a:t>
            </a:r>
            <a:r>
              <a:rPr lang="en-US" dirty="0">
                <a:latin typeface="Arial" pitchFamily="34" charset="0"/>
                <a:cs typeface="Arial" pitchFamily="34" charset="0"/>
              </a:rPr>
              <a:t>.</a:t>
            </a:r>
            <a:endParaRPr lang="en-US" dirty="0" smtClean="0">
              <a:latin typeface="Arial" pitchFamily="34" charset="0"/>
              <a:cs typeface="Arial" pitchFamily="34" charset="0"/>
            </a:endParaRPr>
          </a:p>
          <a:p>
            <a:pPr marL="342900" indent="-342900" algn="just">
              <a:buFont typeface="+mj-lt"/>
              <a:buAutoNum type="arabicPeriod"/>
            </a:pPr>
            <a:endParaRPr lang="en-US" dirty="0" smtClean="0">
              <a:latin typeface="Arial" pitchFamily="34" charset="0"/>
              <a:cs typeface="Arial" pitchFamily="34" charset="0"/>
            </a:endParaRPr>
          </a:p>
          <a:p>
            <a:pPr marL="342900" indent="-342900" algn="just">
              <a:buFont typeface="+mj-lt"/>
              <a:buAutoNum type="arabicPeriod"/>
            </a:pPr>
            <a:r>
              <a:rPr lang="en-US" b="1" dirty="0" smtClean="0">
                <a:latin typeface="Arial" pitchFamily="34" charset="0"/>
                <a:cs typeface="Arial" pitchFamily="34" charset="0"/>
              </a:rPr>
              <a:t>Security </a:t>
            </a:r>
            <a:r>
              <a:rPr lang="en-US" b="1" dirty="0" smtClean="0">
                <a:latin typeface="Arial" pitchFamily="34" charset="0"/>
                <a:cs typeface="Arial" pitchFamily="34" charset="0"/>
              </a:rPr>
              <a:t>and Surveillance</a:t>
            </a:r>
            <a:r>
              <a:rPr lang="en-US" dirty="0" smtClean="0">
                <a:latin typeface="Arial" pitchFamily="34" charset="0"/>
                <a:cs typeface="Arial" pitchFamily="34" charset="0"/>
              </a:rPr>
              <a:t> : For legitimate users such as employers or parents, </a:t>
            </a:r>
            <a:r>
              <a:rPr lang="en-US" dirty="0" smtClean="0">
                <a:latin typeface="Arial" pitchFamily="34" charset="0"/>
                <a:cs typeface="Arial" pitchFamily="34" charset="0"/>
              </a:rPr>
              <a:t>key loggers </a:t>
            </a:r>
            <a:r>
              <a:rPr lang="en-US" dirty="0" smtClean="0">
                <a:latin typeface="Arial" pitchFamily="34" charset="0"/>
                <a:cs typeface="Arial" pitchFamily="34" charset="0"/>
              </a:rPr>
              <a:t>provide a tool for enhancing security and surveillance by monitoring for suspicious or unauthorized activities</a:t>
            </a:r>
            <a:r>
              <a:rPr lang="en-US" dirty="0" smtClean="0">
                <a:latin typeface="Arial" pitchFamily="34" charset="0"/>
                <a:cs typeface="Arial" pitchFamily="34" charset="0"/>
              </a:rPr>
              <a:t>.</a:t>
            </a:r>
          </a:p>
          <a:p>
            <a:pPr marL="342900" indent="-342900" algn="just">
              <a:buFont typeface="+mj-lt"/>
              <a:buAutoNum type="arabicPeriod"/>
            </a:pPr>
            <a:endParaRPr lang="en-US" dirty="0" smtClean="0">
              <a:latin typeface="Arial" pitchFamily="34" charset="0"/>
              <a:cs typeface="Arial" pitchFamily="34" charset="0"/>
            </a:endParaRPr>
          </a:p>
          <a:p>
            <a:pPr marL="342900" indent="-342900" algn="just">
              <a:buFont typeface="+mj-lt"/>
              <a:buAutoNum type="arabicPeriod"/>
            </a:pPr>
            <a:r>
              <a:rPr lang="en-US" b="1" dirty="0" smtClean="0">
                <a:latin typeface="Arial" pitchFamily="34" charset="0"/>
                <a:cs typeface="Arial" pitchFamily="34" charset="0"/>
              </a:rPr>
              <a:t>Evidence </a:t>
            </a:r>
            <a:r>
              <a:rPr lang="en-US" b="1" dirty="0" smtClean="0">
                <a:latin typeface="Arial" pitchFamily="34" charset="0"/>
                <a:cs typeface="Arial" pitchFamily="34" charset="0"/>
              </a:rPr>
              <a:t>Collection</a:t>
            </a:r>
            <a:r>
              <a:rPr lang="en-US" dirty="0" smtClean="0">
                <a:latin typeface="Arial" pitchFamily="34" charset="0"/>
                <a:cs typeface="Arial" pitchFamily="34" charset="0"/>
              </a:rPr>
              <a:t> : In legal or forensic contexts, </a:t>
            </a:r>
            <a:r>
              <a:rPr lang="en-US" dirty="0" smtClean="0">
                <a:latin typeface="Arial" pitchFamily="34" charset="0"/>
                <a:cs typeface="Arial" pitchFamily="34" charset="0"/>
              </a:rPr>
              <a:t>key loggers </a:t>
            </a:r>
            <a:r>
              <a:rPr lang="en-US" dirty="0" smtClean="0">
                <a:latin typeface="Arial" pitchFamily="34" charset="0"/>
                <a:cs typeface="Arial" pitchFamily="34" charset="0"/>
              </a:rPr>
              <a:t>can serve as a means of collecting evidence of wrongdoing or illicit activities.</a:t>
            </a:r>
          </a:p>
          <a:p>
            <a:r>
              <a:rPr lang="en-US" sz="1600" dirty="0" smtClean="0">
                <a:latin typeface="Arial" pitchFamily="34" charset="0"/>
                <a:cs typeface="Arial" pitchFamily="34" charset="0"/>
              </a:rPr>
              <a:t/>
            </a:r>
            <a:br>
              <a:rPr lang="en-US" sz="1600" dirty="0" smtClean="0">
                <a:latin typeface="Arial" pitchFamily="34" charset="0"/>
                <a:cs typeface="Arial" pitchFamily="34" charset="0"/>
              </a:rPr>
            </a:br>
            <a:endParaRPr lang="en-US" sz="1600" dirty="0">
              <a:latin typeface="Arial" pitchFamily="34" charset="0"/>
              <a:cs typeface="Arial"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8</a:t>
            </a:fld>
            <a:endParaRPr sz="1100">
              <a:latin typeface="Trebuchet MS"/>
              <a:cs typeface="Trebuchet MS"/>
            </a:endParaRPr>
          </a:p>
        </p:txBody>
      </p:sp>
      <p:sp>
        <p:nvSpPr>
          <p:cNvPr id="9" name="TextBox 8"/>
          <p:cNvSpPr txBox="1"/>
          <p:nvPr/>
        </p:nvSpPr>
        <p:spPr>
          <a:xfrm>
            <a:off x="2524100" y="2714620"/>
            <a:ext cx="6715172" cy="2308324"/>
          </a:xfrm>
          <a:prstGeom prst="rect">
            <a:avLst/>
          </a:prstGeom>
          <a:noFill/>
        </p:spPr>
        <p:txBody>
          <a:bodyPr wrap="square" rtlCol="0">
            <a:spAutoFit/>
          </a:bodyPr>
          <a:lstStyle/>
          <a:p>
            <a:r>
              <a:rPr lang="en-US" sz="2400" dirty="0" smtClean="0">
                <a:latin typeface="Arial" pitchFamily="34" charset="0"/>
                <a:cs typeface="Arial" pitchFamily="34" charset="0"/>
              </a:rPr>
              <a:t>In </a:t>
            </a:r>
            <a:r>
              <a:rPr lang="en-US" sz="2400" dirty="0" smtClean="0">
                <a:latin typeface="Arial" pitchFamily="34" charset="0"/>
                <a:cs typeface="Arial" pitchFamily="34" charset="0"/>
              </a:rPr>
              <a:t>the </a:t>
            </a:r>
            <a:r>
              <a:rPr lang="en-US" sz="2400" dirty="0" smtClean="0">
                <a:latin typeface="Arial" pitchFamily="34" charset="0"/>
                <a:cs typeface="Arial" pitchFamily="34" charset="0"/>
              </a:rPr>
              <a:t>key loggers </a:t>
            </a:r>
            <a:r>
              <a:rPr lang="en-US" sz="2400" dirty="0" smtClean="0">
                <a:latin typeface="Arial" pitchFamily="34" charset="0"/>
                <a:cs typeface="Arial" pitchFamily="34" charset="0"/>
              </a:rPr>
              <a:t>lies in their ability to silently record every keystroke without the user's knowledge. This covert functionality can be both fascinating and concerning, depending on the </a:t>
            </a:r>
            <a:r>
              <a:rPr lang="en-US" sz="2400" dirty="0" smtClean="0">
                <a:latin typeface="Arial" pitchFamily="34" charset="0"/>
                <a:cs typeface="Arial" pitchFamily="34" charset="0"/>
              </a:rPr>
              <a:t>context in </a:t>
            </a:r>
            <a:r>
              <a:rPr lang="en-US" sz="2400" dirty="0" smtClean="0">
                <a:latin typeface="Arial" pitchFamily="34" charset="0"/>
                <a:cs typeface="Arial" pitchFamily="34" charset="0"/>
              </a:rPr>
              <a:t>which it's used.</a:t>
            </a:r>
            <a:br>
              <a:rPr lang="en-US" sz="2400" dirty="0" smtClean="0">
                <a:latin typeface="Arial" pitchFamily="34" charset="0"/>
                <a:cs typeface="Arial" pitchFamily="34" charset="0"/>
              </a:rPr>
            </a:br>
            <a:endParaRPr lang="en-US" sz="2400" dirty="0">
              <a:latin typeface="Arial" pitchFamily="34" charset="0"/>
              <a:cs typeface="Arial"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5881686" y="142873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0" name="TextBox 9"/>
          <p:cNvSpPr txBox="1"/>
          <p:nvPr/>
        </p:nvSpPr>
        <p:spPr>
          <a:xfrm>
            <a:off x="666712" y="2643182"/>
            <a:ext cx="6929486" cy="1200329"/>
          </a:xfrm>
          <a:prstGeom prst="rect">
            <a:avLst/>
          </a:prstGeom>
          <a:noFill/>
        </p:spPr>
        <p:txBody>
          <a:bodyPr wrap="square" rtlCol="0">
            <a:spAutoFit/>
          </a:bodyPr>
          <a:lstStyle/>
          <a:p>
            <a:r>
              <a:rPr lang="en-US" sz="2400" dirty="0" smtClean="0">
                <a:latin typeface="Arial" pitchFamily="34" charset="0"/>
                <a:cs typeface="Arial" pitchFamily="34" charset="0"/>
              </a:rPr>
              <a:t>The model has been trained on </a:t>
            </a:r>
            <a:r>
              <a:rPr lang="en-US" sz="2400" dirty="0" smtClean="0">
                <a:latin typeface="Arial" pitchFamily="34" charset="0"/>
                <a:cs typeface="Arial" pitchFamily="34" charset="0"/>
              </a:rPr>
              <a:t>key logger </a:t>
            </a:r>
            <a:r>
              <a:rPr lang="en-US" sz="2400" dirty="0" smtClean="0">
                <a:latin typeface="Arial" pitchFamily="34" charset="0"/>
                <a:cs typeface="Arial" pitchFamily="34" charset="0"/>
              </a:rPr>
              <a:t>and spyware data-set to identify the host behavior during </a:t>
            </a:r>
            <a:r>
              <a:rPr lang="en-US" sz="2400" dirty="0" smtClean="0">
                <a:latin typeface="Arial" pitchFamily="34" charset="0"/>
                <a:cs typeface="Arial" pitchFamily="34" charset="0"/>
              </a:rPr>
              <a:t>key logger </a:t>
            </a:r>
            <a:r>
              <a:rPr lang="en-US" sz="2400" dirty="0" smtClean="0">
                <a:latin typeface="Arial" pitchFamily="34" charset="0"/>
                <a:cs typeface="Arial" pitchFamily="34" charset="0"/>
              </a:rPr>
              <a:t>running on the system.</a:t>
            </a:r>
            <a:endParaRPr lang="en-US" sz="2400" dirty="0">
              <a:latin typeface="Arial" pitchFamily="34" charset="0"/>
              <a:cs typeface="Arial"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477</TotalTime>
  <Words>606</Words>
  <Application>Microsoft Office PowerPoint</Application>
  <PresentationFormat>Widescreen</PresentationFormat>
  <Paragraphs>61</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Trebuchet MS</vt:lpstr>
      <vt:lpstr>Office Theme</vt:lpstr>
      <vt:lpstr>PowerPoint Presentation</vt:lpstr>
      <vt:lpstr>KEYLOGGER</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Kandukuri Eswara Srinivasa Charyulu</dc:title>
  <dc:creator>Kandukuri</dc:creator>
  <cp:lastModifiedBy>HP</cp:lastModifiedBy>
  <cp:revision>31</cp:revision>
  <dcterms:created xsi:type="dcterms:W3CDTF">2024-06-03T05:48:59Z</dcterms:created>
  <dcterms:modified xsi:type="dcterms:W3CDTF">2024-06-12T16:14:18Z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