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58" r:id="rId6"/>
    <p:sldId id="262" r:id="rId7"/>
    <p:sldId id="257" r:id="rId8"/>
    <p:sldId id="260" r:id="rId9"/>
    <p:sldId id="261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6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BDC20-60BF-441A-9466-B3AE5EBEBED1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2E517-7A4F-4CA8-BE92-1DA689F62AD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注：前回資料から変更有り．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（前回は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日まで，</a:t>
            </a:r>
            <a:r>
              <a:rPr kumimoji="1" lang="en-US" altLang="ja-JP" dirty="0" smtClean="0"/>
              <a:t>Tweet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15361,402</a:t>
            </a:r>
            <a:r>
              <a:rPr kumimoji="1" lang="ja-JP" altLang="en-US" dirty="0" smtClean="0"/>
              <a:t>個</a:t>
            </a:r>
            <a:r>
              <a:rPr kumimoji="1" lang="en-US" altLang="ja-JP" dirty="0" smtClean="0"/>
              <a:t>(RT1,131,329</a:t>
            </a:r>
            <a:r>
              <a:rPr kumimoji="1" lang="ja-JP" altLang="en-US" dirty="0" smtClean="0"/>
              <a:t>個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，</a:t>
            </a:r>
            <a:r>
              <a:rPr kumimoji="1" lang="ja-JP" altLang="en-US" dirty="0" smtClean="0"/>
              <a:t>ユーザ</a:t>
            </a:r>
            <a:r>
              <a:rPr kumimoji="1" lang="en-US" altLang="ja-JP" dirty="0" smtClean="0"/>
              <a:t>5,356,842</a:t>
            </a:r>
            <a:r>
              <a:rPr kumimoji="1" lang="ja-JP" altLang="en-US" dirty="0" smtClean="0"/>
              <a:t>人）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F819D-9AC9-4BE5-BBA7-AECB77CE045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F4726E-17CA-4898-A9E5-05CDADB93402}" type="datetimeFigureOut">
              <a:rPr lang="ko-KR" altLang="en-US" smtClean="0"/>
              <a:pPr/>
              <a:t>2012-09-12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CB0778-F896-4814-8B90-645DC7FC1DC9}" type="slidenum">
              <a:rPr lang="ko-KR" altLang="en-US" smtClean="0"/>
              <a:pPr/>
              <a:t>&lt;#&gt;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HG丸ｺﾞｼｯｸM-PRO" pitchFamily="50" charset="-128"/>
                <a:ea typeface="HG丸ｺﾞｼｯｸM-PRO" pitchFamily="50" charset="-128"/>
              </a:rPr>
              <a:t>Twitter</a:t>
            </a:r>
            <a:r>
              <a:rPr lang="ja-JP" altLang="en-US" dirty="0" smtClean="0">
                <a:latin typeface="Adobe Garamond Pro Bold" pitchFamily="18" charset="0"/>
                <a:ea typeface="HG丸ｺﾞｼｯｸM-PRO" pitchFamily="50" charset="-128"/>
              </a:rPr>
              <a:t>の</a:t>
            </a:r>
            <a:r>
              <a:rPr lang="en-US" altLang="ja-JP" dirty="0" smtClean="0">
                <a:latin typeface="Adobe Garamond Pro Bold" pitchFamily="18" charset="0"/>
                <a:ea typeface="HG丸ｺﾞｼｯｸM-PRO" pitchFamily="50" charset="-128"/>
              </a:rPr>
              <a:t/>
            </a:r>
            <a:br>
              <a:rPr lang="en-US" altLang="ja-JP" dirty="0" smtClean="0">
                <a:latin typeface="Adobe Garamond Pro Bold" pitchFamily="18" charset="0"/>
                <a:ea typeface="HG丸ｺﾞｼｯｸM-PRO" pitchFamily="50" charset="-128"/>
              </a:rPr>
            </a:br>
            <a:r>
              <a:rPr lang="ja-JP" altLang="en-US" dirty="0" smtClean="0">
                <a:latin typeface="Adobe Garamond Pro Bold" pitchFamily="18" charset="0"/>
                <a:ea typeface="HG丸ｺﾞｼｯｸM-PRO" pitchFamily="50" charset="-128"/>
              </a:rPr>
              <a:t>検索インタフェース</a:t>
            </a:r>
            <a:r>
              <a:rPr lang="ja-JP" altLang="en-US" dirty="0" smtClean="0">
                <a:latin typeface="Adobe Garamond Pro Bold" pitchFamily="18" charset="0"/>
                <a:ea typeface="HG丸ｺﾞｼｯｸM-PRO" pitchFamily="50" charset="-128"/>
              </a:rPr>
              <a:t>作成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2012/9/12</a:t>
            </a:r>
          </a:p>
          <a:p>
            <a:r>
              <a:rPr kumimoji="1"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Lee Yong </a:t>
            </a:r>
            <a:r>
              <a:rPr kumimoji="1"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Seung</a:t>
            </a:r>
            <a:endParaRPr kumimoji="1" lang="en-US" altLang="ja-JP" sz="28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Si Nan</a:t>
            </a:r>
          </a:p>
          <a:p>
            <a:r>
              <a:rPr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Kitaguchi</a:t>
            </a:r>
            <a:r>
              <a:rPr lang="en-US" altLang="ja-JP" sz="2800" dirty="0" smtClean="0">
                <a:latin typeface="HG丸ｺﾞｼｯｸM-PRO" pitchFamily="50" charset="-128"/>
                <a:ea typeface="HG丸ｺﾞｼｯｸM-PRO" pitchFamily="50" charset="-128"/>
              </a:rPr>
              <a:t> </a:t>
            </a:r>
            <a:r>
              <a:rPr lang="en-US" altLang="ja-JP" sz="2800" dirty="0" err="1" smtClean="0">
                <a:latin typeface="HG丸ｺﾞｼｯｸM-PRO" pitchFamily="50" charset="-128"/>
                <a:ea typeface="HG丸ｺﾞｼｯｸM-PRO" pitchFamily="50" charset="-128"/>
              </a:rPr>
              <a:t>Sayaka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479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b="1" dirty="0" smtClean="0">
              <a:solidFill>
                <a:srgbClr val="000000"/>
              </a:solidFill>
            </a:endParaRPr>
          </a:p>
          <a:p>
            <a:r>
              <a:rPr lang="en-US" altLang="ja-JP" b="1" dirty="0" err="1" smtClean="0">
                <a:solidFill>
                  <a:srgbClr val="000000"/>
                </a:solidFill>
              </a:rPr>
              <a:t>JavaEE</a:t>
            </a:r>
            <a:r>
              <a:rPr lang="ja-JP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ja-JP" b="1" dirty="0" smtClean="0">
                <a:solidFill>
                  <a:srgbClr val="000000"/>
                </a:solidFill>
              </a:rPr>
              <a:t>Eclipse</a:t>
            </a:r>
            <a:r>
              <a:rPr lang="ja-JP" altLang="en-US" b="1" dirty="0" smtClean="0">
                <a:solidFill>
                  <a:srgbClr val="000000"/>
                </a:solidFill>
              </a:rPr>
              <a:t>、</a:t>
            </a:r>
            <a:r>
              <a:rPr lang="en-US" altLang="ja-JP" b="1" dirty="0" err="1" smtClean="0">
                <a:solidFill>
                  <a:srgbClr val="000000"/>
                </a:solidFill>
              </a:rPr>
              <a:t>MongoDB</a:t>
            </a:r>
            <a:r>
              <a:rPr lang="ja-JP" altLang="en-US" b="1" dirty="0" smtClean="0">
                <a:solidFill>
                  <a:srgbClr val="000000"/>
                </a:solidFill>
              </a:rPr>
              <a:t>などを利用。</a:t>
            </a:r>
            <a:endParaRPr lang="en-US" altLang="ja-JP" b="1" dirty="0" smtClean="0">
              <a:solidFill>
                <a:srgbClr val="000000"/>
              </a:solidFill>
            </a:endParaRPr>
          </a:p>
          <a:p>
            <a:endParaRPr lang="en-US" altLang="ja-JP" b="1" dirty="0">
              <a:solidFill>
                <a:srgbClr val="000000"/>
              </a:solidFill>
            </a:endParaRPr>
          </a:p>
          <a:p>
            <a:r>
              <a:rPr lang="ja-JP" altLang="en-US" b="1" dirty="0" smtClean="0">
                <a:solidFill>
                  <a:srgbClr val="000000"/>
                </a:solidFill>
              </a:rPr>
              <a:t>実際に、</a:t>
            </a:r>
            <a:r>
              <a:rPr lang="en-US" altLang="ja-JP" b="1" dirty="0" smtClean="0">
                <a:solidFill>
                  <a:srgbClr val="000000"/>
                </a:solidFill>
              </a:rPr>
              <a:t>Indri</a:t>
            </a:r>
            <a:r>
              <a:rPr lang="ja-JP" altLang="en-US" b="1" dirty="0">
                <a:solidFill>
                  <a:srgbClr val="000000"/>
                </a:solidFill>
              </a:rPr>
              <a:t>の検索</a:t>
            </a:r>
            <a:r>
              <a:rPr lang="ja-JP" altLang="en-US" b="1" dirty="0" smtClean="0">
                <a:solidFill>
                  <a:srgbClr val="000000"/>
                </a:solidFill>
              </a:rPr>
              <a:t>サーバーに</a:t>
            </a:r>
            <a:r>
              <a:rPr lang="ja-JP" altLang="en-US" b="1" dirty="0">
                <a:solidFill>
                  <a:srgbClr val="000000"/>
                </a:solidFill>
              </a:rPr>
              <a:t>アクセスして検索を</a:t>
            </a:r>
            <a:r>
              <a:rPr lang="ja-JP" altLang="en-US" b="1" dirty="0" smtClean="0">
                <a:solidFill>
                  <a:srgbClr val="000000"/>
                </a:solidFill>
              </a:rPr>
              <a:t>行うコードを作成。</a:t>
            </a:r>
            <a:endParaRPr lang="en-US" altLang="ja-JP" b="1" dirty="0" smtClean="0">
              <a:solidFill>
                <a:srgbClr val="000000"/>
              </a:solidFill>
            </a:endParaRPr>
          </a:p>
          <a:p>
            <a:endParaRPr lang="en-US" altLang="ja-JP" b="1" dirty="0" smtClean="0">
              <a:solidFill>
                <a:srgbClr val="000000"/>
              </a:solidFill>
            </a:endParaRPr>
          </a:p>
          <a:p>
            <a:r>
              <a:rPr lang="ja-JP" altLang="en-US" b="1" dirty="0" smtClean="0">
                <a:solidFill>
                  <a:srgbClr val="000000"/>
                </a:solidFill>
              </a:rPr>
              <a:t>検索結果を返してもらう。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サーブレットのコーディング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979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疑似的なクエリと検索結果の対を用意して、検索インターフェースを作成する．</a:t>
            </a:r>
            <a:endParaRPr lang="en-US" altLang="ja-JP" dirty="0" smtClean="0"/>
          </a:p>
          <a:p>
            <a:r>
              <a:rPr kumimoji="1" lang="ja-JP" altLang="en-US" dirty="0" smtClean="0"/>
              <a:t>検索された結果の中から、</a:t>
            </a:r>
            <a:r>
              <a:rPr lang="ja-JP" altLang="en-US" dirty="0" smtClean="0"/>
              <a:t>ユーザが関連すると判断した</a:t>
            </a:r>
            <a:r>
              <a:rPr lang="en-US" altLang="ja-JP" dirty="0" smtClean="0"/>
              <a:t>Tweet</a:t>
            </a:r>
            <a:r>
              <a:rPr lang="ja-JP" altLang="en-US" dirty="0" smtClean="0"/>
              <a:t>を選択し、その</a:t>
            </a:r>
            <a:r>
              <a:rPr lang="en-US" altLang="ja-JP" dirty="0" smtClean="0"/>
              <a:t>Tweet</a:t>
            </a:r>
            <a:r>
              <a:rPr lang="ja-JP" altLang="en-US" dirty="0" smtClean="0"/>
              <a:t>と元のクエリと組み合わせて、再検索する。</a:t>
            </a:r>
            <a:endParaRPr kumimoji="1" lang="ja-JP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2348880"/>
            <a:ext cx="6840760" cy="41764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3568" y="2636912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7744" y="2636912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83568" y="3212976"/>
            <a:ext cx="2376264" cy="3096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71600" y="3429000"/>
            <a:ext cx="18002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tweetA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71600" y="4149080"/>
            <a:ext cx="18002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tweetB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71600" y="4797152"/>
            <a:ext cx="18002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tweetC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71600" y="5445224"/>
            <a:ext cx="18002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tweetD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63888" y="3212976"/>
            <a:ext cx="2232248" cy="3096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コンテンツ プレースホルダ 2"/>
          <p:cNvSpPr txBox="1">
            <a:spLocks/>
          </p:cNvSpPr>
          <p:nvPr/>
        </p:nvSpPr>
        <p:spPr>
          <a:xfrm>
            <a:off x="3779912" y="2492896"/>
            <a:ext cx="1296144" cy="576064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059832" y="2780928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03848" y="2780928"/>
            <a:ext cx="1296144" cy="576064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kumimoji="1" lang="en-US" altLang="ja-JP" dirty="0" smtClean="0">
                <a:solidFill>
                  <a:srgbClr val="0000FF"/>
                </a:solidFill>
              </a:rPr>
              <a:t>Double</a:t>
            </a:r>
          </a:p>
          <a:p>
            <a:pPr>
              <a:buNone/>
            </a:pPr>
            <a:r>
              <a:rPr kumimoji="1" lang="en-US" altLang="ja-JP" dirty="0" smtClean="0">
                <a:solidFill>
                  <a:srgbClr val="0000FF"/>
                </a:solidFill>
              </a:rPr>
              <a:t> click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9552" y="2348880"/>
            <a:ext cx="6840760" cy="41764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3568" y="2636912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7744" y="2636912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grpSp>
        <p:nvGrpSpPr>
          <p:cNvPr id="12" name="グループ化 23"/>
          <p:cNvGrpSpPr/>
          <p:nvPr/>
        </p:nvGrpSpPr>
        <p:grpSpPr>
          <a:xfrm>
            <a:off x="683568" y="3212976"/>
            <a:ext cx="2376264" cy="3096344"/>
            <a:chOff x="683568" y="3212976"/>
            <a:chExt cx="2376264" cy="3096344"/>
          </a:xfrm>
        </p:grpSpPr>
        <p:sp>
          <p:nvSpPr>
            <p:cNvPr id="7" name="正方形/長方形 6"/>
            <p:cNvSpPr/>
            <p:nvPr/>
          </p:nvSpPr>
          <p:spPr>
            <a:xfrm>
              <a:off x="683568" y="3212976"/>
              <a:ext cx="2376264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1600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tweetA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1600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tweetB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1600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tweetC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71600" y="5445224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tweetD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22"/>
          <p:cNvGrpSpPr/>
          <p:nvPr/>
        </p:nvGrpSpPr>
        <p:grpSpPr>
          <a:xfrm>
            <a:off x="4427984" y="3212976"/>
            <a:ext cx="2232248" cy="3096344"/>
            <a:chOff x="3563888" y="3212976"/>
            <a:chExt cx="2232248" cy="3096344"/>
          </a:xfrm>
        </p:grpSpPr>
        <p:sp>
          <p:nvSpPr>
            <p:cNvPr id="15" name="正方形/長方形 14"/>
            <p:cNvSpPr/>
            <p:nvPr/>
          </p:nvSpPr>
          <p:spPr>
            <a:xfrm>
              <a:off x="3563888" y="3212976"/>
              <a:ext cx="2232248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79912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779912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779912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779912" y="551723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角丸四角形吹き出し 25"/>
          <p:cNvSpPr/>
          <p:nvPr/>
        </p:nvSpPr>
        <p:spPr>
          <a:xfrm rot="5400000">
            <a:off x="3869922" y="3410998"/>
            <a:ext cx="3420380" cy="2736304"/>
          </a:xfrm>
          <a:prstGeom prst="wedgeRoundRectCallout">
            <a:avLst>
              <a:gd name="adj1" fmla="val -31527"/>
              <a:gd name="adj2" fmla="val 90262"/>
              <a:gd name="adj3" fmla="val 16667"/>
            </a:avLst>
          </a:prstGeom>
          <a:solidFill>
            <a:srgbClr val="EDDAEE">
              <a:alpha val="41961"/>
            </a:srgb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2843808" y="328498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2348880"/>
            <a:ext cx="6840760" cy="41764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3568" y="2636912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7744" y="2636912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grpSp>
        <p:nvGrpSpPr>
          <p:cNvPr id="12" name="グループ化 23"/>
          <p:cNvGrpSpPr/>
          <p:nvPr/>
        </p:nvGrpSpPr>
        <p:grpSpPr>
          <a:xfrm>
            <a:off x="683568" y="3212976"/>
            <a:ext cx="2376264" cy="3096344"/>
            <a:chOff x="683568" y="3212976"/>
            <a:chExt cx="2376264" cy="3096344"/>
          </a:xfrm>
        </p:grpSpPr>
        <p:sp>
          <p:nvSpPr>
            <p:cNvPr id="7" name="正方形/長方形 6"/>
            <p:cNvSpPr/>
            <p:nvPr/>
          </p:nvSpPr>
          <p:spPr>
            <a:xfrm>
              <a:off x="683568" y="3212976"/>
              <a:ext cx="2376264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1600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tweetA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1600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tweetB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1600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tweetC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71600" y="5445224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tweetD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22"/>
          <p:cNvGrpSpPr/>
          <p:nvPr/>
        </p:nvGrpSpPr>
        <p:grpSpPr>
          <a:xfrm>
            <a:off x="4427984" y="3212976"/>
            <a:ext cx="2232248" cy="3096344"/>
            <a:chOff x="3563888" y="3212976"/>
            <a:chExt cx="2232248" cy="3096344"/>
          </a:xfrm>
        </p:grpSpPr>
        <p:sp>
          <p:nvSpPr>
            <p:cNvPr id="15" name="正方形/長方形 14"/>
            <p:cNvSpPr/>
            <p:nvPr/>
          </p:nvSpPr>
          <p:spPr>
            <a:xfrm>
              <a:off x="3563888" y="3212976"/>
              <a:ext cx="2232248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79912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tweetB_1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779912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tweetB_2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779912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tweetB_3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コンテンツ プレースホルダ 2"/>
          <p:cNvSpPr txBox="1">
            <a:spLocks/>
          </p:cNvSpPr>
          <p:nvPr/>
        </p:nvSpPr>
        <p:spPr>
          <a:xfrm>
            <a:off x="2627784" y="4869160"/>
            <a:ext cx="1296144" cy="576064"/>
          </a:xfrm>
          <a:prstGeom prst="rect">
            <a:avLst/>
          </a:prstGeom>
          <a:ln>
            <a:noFill/>
          </a:ln>
        </p:spPr>
        <p:txBody>
          <a:bodyPr vert="horz">
            <a:normAutofit fontScale="6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click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角丸四角形吹き出し 23"/>
          <p:cNvSpPr/>
          <p:nvPr/>
        </p:nvSpPr>
        <p:spPr>
          <a:xfrm rot="5400000">
            <a:off x="3869922" y="3410998"/>
            <a:ext cx="3420380" cy="2736304"/>
          </a:xfrm>
          <a:prstGeom prst="wedgeRoundRectCallout">
            <a:avLst>
              <a:gd name="adj1" fmla="val -15075"/>
              <a:gd name="adj2" fmla="val 96431"/>
              <a:gd name="adj3" fmla="val 16667"/>
            </a:avLst>
          </a:prstGeom>
          <a:solidFill>
            <a:srgbClr val="EDDAEE">
              <a:alpha val="41961"/>
            </a:srgb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H="1" flipV="1">
            <a:off x="2483768" y="443711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03848" y="2780928"/>
            <a:ext cx="1296144" cy="576064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kumimoji="1" lang="en-US" altLang="ja-JP" dirty="0" smtClean="0">
                <a:solidFill>
                  <a:srgbClr val="0000FF"/>
                </a:solidFill>
              </a:rPr>
              <a:t>Double</a:t>
            </a:r>
          </a:p>
          <a:p>
            <a:pPr>
              <a:buNone/>
            </a:pPr>
            <a:r>
              <a:rPr kumimoji="1" lang="en-US" altLang="ja-JP" dirty="0" smtClean="0">
                <a:solidFill>
                  <a:srgbClr val="0000FF"/>
                </a:solidFill>
              </a:rPr>
              <a:t> click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9552" y="2348880"/>
            <a:ext cx="6840760" cy="41764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3568" y="2636912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7744" y="2636912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grpSp>
        <p:nvGrpSpPr>
          <p:cNvPr id="12" name="グループ化 23"/>
          <p:cNvGrpSpPr/>
          <p:nvPr/>
        </p:nvGrpSpPr>
        <p:grpSpPr>
          <a:xfrm>
            <a:off x="683568" y="3212976"/>
            <a:ext cx="2376264" cy="3096344"/>
            <a:chOff x="683568" y="3212976"/>
            <a:chExt cx="2376264" cy="3096344"/>
          </a:xfrm>
        </p:grpSpPr>
        <p:sp>
          <p:nvSpPr>
            <p:cNvPr id="7" name="正方形/長方形 6"/>
            <p:cNvSpPr/>
            <p:nvPr/>
          </p:nvSpPr>
          <p:spPr>
            <a:xfrm>
              <a:off x="683568" y="3212976"/>
              <a:ext cx="2376264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1600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tweetA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1600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tweetB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1600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tweetC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71600" y="5445224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tweetD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22"/>
          <p:cNvGrpSpPr/>
          <p:nvPr/>
        </p:nvGrpSpPr>
        <p:grpSpPr>
          <a:xfrm>
            <a:off x="4427984" y="3212976"/>
            <a:ext cx="2232248" cy="3096344"/>
            <a:chOff x="3563888" y="3212976"/>
            <a:chExt cx="2232248" cy="3096344"/>
          </a:xfrm>
        </p:grpSpPr>
        <p:sp>
          <p:nvSpPr>
            <p:cNvPr id="15" name="正方形/長方形 14"/>
            <p:cNvSpPr/>
            <p:nvPr/>
          </p:nvSpPr>
          <p:spPr>
            <a:xfrm>
              <a:off x="3563888" y="3212976"/>
              <a:ext cx="2232248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79912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779912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779912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779912" y="551723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角丸四角形吹き出し 25"/>
          <p:cNvSpPr/>
          <p:nvPr/>
        </p:nvSpPr>
        <p:spPr>
          <a:xfrm rot="5400000">
            <a:off x="3869922" y="3410998"/>
            <a:ext cx="3420380" cy="2736304"/>
          </a:xfrm>
          <a:prstGeom prst="wedgeRoundRectCallout">
            <a:avLst>
              <a:gd name="adj1" fmla="val -31527"/>
              <a:gd name="adj2" fmla="val 90262"/>
              <a:gd name="adj3" fmla="val 16667"/>
            </a:avLst>
          </a:prstGeom>
          <a:solidFill>
            <a:srgbClr val="EDDAEE">
              <a:alpha val="41961"/>
            </a:srgb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2843808" y="328498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86003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前の状態に戻る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検索デモのレイアウトは</a:t>
            </a:r>
            <a:r>
              <a:rPr lang="en-US" altLang="ja-JP" dirty="0" err="1" smtClean="0"/>
              <a:t>TweetDeck</a:t>
            </a:r>
            <a:r>
              <a:rPr lang="ja-JP" altLang="en-US" dirty="0" smtClean="0"/>
              <a:t>の風にする．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ピクチャ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852936"/>
            <a:ext cx="7776864" cy="38438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dirty="0"/>
          </a:p>
          <a:p>
            <a:r>
              <a:rPr lang="en-US" altLang="ja-JP" sz="3200" dirty="0"/>
              <a:t>foster</a:t>
            </a:r>
            <a:r>
              <a:rPr lang="ja-JP" altLang="en-US" sz="3200" dirty="0"/>
              <a:t>上</a:t>
            </a:r>
            <a:r>
              <a:rPr lang="ja-JP" altLang="en-US" sz="3200" dirty="0" smtClean="0"/>
              <a:t>で公開。</a:t>
            </a:r>
            <a:endParaRPr lang="en-US" altLang="ja-JP" sz="3200" dirty="0" smtClean="0"/>
          </a:p>
          <a:p>
            <a:endParaRPr lang="en-US" altLang="ja-JP" dirty="0"/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Tomcat</a:t>
            </a:r>
            <a:r>
              <a:rPr lang="ko-KR" altLang="en-US" dirty="0"/>
              <a:t>をサーバーに結び透ける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Web</a:t>
            </a:r>
            <a:r>
              <a:rPr lang="ko-KR" altLang="en-US" dirty="0"/>
              <a:t>サーバーの再起動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ko-KR" dirty="0" err="1" smtClean="0"/>
              <a:t>httpd</a:t>
            </a:r>
            <a:r>
              <a:rPr lang="ko-KR" altLang="en-US" dirty="0"/>
              <a:t>を再読み込み</a:t>
            </a:r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サーブレット</a:t>
            </a:r>
            <a:r>
              <a:rPr lang="ko-KR" altLang="en-US" dirty="0"/>
              <a:t>を</a:t>
            </a:r>
            <a:r>
              <a:rPr lang="en-US" altLang="ko-KR" dirty="0"/>
              <a:t>foster</a:t>
            </a:r>
            <a:r>
              <a:rPr lang="ko-KR" altLang="en-US" dirty="0"/>
              <a:t>で動かしてみる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727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3600" cap="none" dirty="0" smtClean="0">
                <a:latin typeface="HG丸ｺﾞｼｯｸM-PRO" pitchFamily="50" charset="-128"/>
                <a:ea typeface="HG丸ｺﾞｼｯｸM-PRO" pitchFamily="50" charset="-128"/>
              </a:rPr>
              <a:t>使用データ</a:t>
            </a:r>
            <a:endParaRPr kumimoji="1" lang="ja-JP" altLang="en-US" sz="3600" cap="none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704856" cy="4176464"/>
          </a:xfrm>
          <a:effectLst/>
        </p:spPr>
        <p:txBody>
          <a:bodyPr anchor="t">
            <a:normAutofit/>
          </a:bodyPr>
          <a:lstStyle/>
          <a:p>
            <a:pPr marL="457200" indent="-457200">
              <a:buClr>
                <a:srgbClr val="0070C0"/>
              </a:buClr>
              <a:buSzPct val="100000"/>
              <a:buNone/>
            </a:pPr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Tweets2011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コーパス</a:t>
            </a:r>
            <a:endParaRPr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>
              <a:buSzPct val="100000"/>
              <a:buNone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457200" indent="-457200">
              <a:buSzPct val="100000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ID</a:t>
            </a:r>
            <a:r>
              <a:rPr lang="ja-JP" altLang="en-US" sz="2000" dirty="0" err="1" smtClean="0">
                <a:latin typeface="ＭＳ Ｐゴシック" pitchFamily="50" charset="-128"/>
                <a:ea typeface="ＭＳ Ｐゴシック" pitchFamily="50" charset="-128"/>
              </a:rPr>
              <a:t>，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 ユーザ名， 日時， 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tweet</a:t>
            </a:r>
            <a:r>
              <a:rPr lang="ja-JP" altLang="en-US" sz="2000" dirty="0" err="1" smtClean="0">
                <a:latin typeface="ＭＳ Ｐゴシック" pitchFamily="50" charset="-128"/>
                <a:ea typeface="ＭＳ Ｐゴシック" pitchFamily="50" charset="-128"/>
              </a:rPr>
              <a:t>，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が記録されている．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457200" indent="-457200">
              <a:buSzPct val="100000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457200" indent="-457200">
              <a:buSzPct val="100000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457200" indent="-457200">
              <a:buSzPct val="100000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457200" indent="-457200">
              <a:buSzPct val="100000"/>
              <a:buNone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457200" indent="-457200">
              <a:buSzPct val="100000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2011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年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1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月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23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日～同年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2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月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8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日までの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tweet</a:t>
            </a:r>
          </a:p>
          <a:p>
            <a:pPr marL="457200" indent="-457200">
              <a:buSzPct val="100000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tweet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数は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</a:rPr>
              <a:t>16,141,812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457200" indent="-457200">
              <a:buSzPct val="100000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3140968"/>
            <a:ext cx="7200800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29489977419104256       </a:t>
            </a:r>
            <a:r>
              <a:rPr lang="en-US" altLang="ja-JP" sz="16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praveenoar</a:t>
            </a:r>
            <a:r>
              <a:rPr lang="en-US" altLang="ja-JP" sz="16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     200     Mon Jan 24 10:45:33 +0000 2011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School starts again soon. An amazing winter break, thank you all. Lets hope </a:t>
            </a:r>
            <a:r>
              <a:rPr lang="en-US" altLang="ja-JP" sz="16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thissemester</a:t>
            </a:r>
            <a:r>
              <a:rPr lang="en-US" altLang="ja-JP" sz="16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is just as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概要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683568" y="1196752"/>
            <a:ext cx="7241232" cy="3960440"/>
          </a:xfrm>
        </p:spPr>
        <p:txBody>
          <a:bodyPr anchor="ctr">
            <a:noAutofit/>
          </a:bodyPr>
          <a:lstStyle/>
          <a:p>
            <a:r>
              <a:rPr lang="en-US" altLang="ja-JP" sz="2800" dirty="0" err="1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Microblog</a:t>
            </a:r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サービスの</a:t>
            </a:r>
            <a:r>
              <a:rPr lang="en-US" altLang="ja-JP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1</a:t>
            </a:r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つ「</a:t>
            </a:r>
            <a:r>
              <a:rPr lang="en-US" altLang="ja-JP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」の</a:t>
            </a: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buNone/>
            </a:pPr>
            <a:r>
              <a:rPr lang="en-US" altLang="ja-JP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	</a:t>
            </a:r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検索インタフェースの開発</a:t>
            </a: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宮西さんの</a:t>
            </a:r>
            <a:r>
              <a:rPr lang="en-US" altLang="ja-JP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検索システムを改良</a:t>
            </a: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 anchor="ctr">
            <a:noAutofit/>
          </a:bodyPr>
          <a:lstStyle/>
          <a:p>
            <a:r>
              <a:rPr lang="ja-JP" altLang="en-US" sz="3600" cap="none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200" cap="none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 15"/>
          <p:cNvSpPr>
            <a:spLocks noGrp="1"/>
          </p:cNvSpPr>
          <p:nvPr>
            <p:ph idx="1"/>
          </p:nvPr>
        </p:nvSpPr>
        <p:spPr>
          <a:xfrm>
            <a:off x="228600" y="1340768"/>
            <a:ext cx="4127376" cy="5112568"/>
          </a:xfrm>
        </p:spPr>
        <p:txBody>
          <a:bodyPr/>
          <a:lstStyle/>
          <a:p>
            <a:pPr>
              <a:buNone/>
            </a:pPr>
            <a:r>
              <a:rPr lang="ja-JP" altLang="en-US" sz="2000" u="sng" dirty="0" smtClean="0"/>
              <a:t>現在の</a:t>
            </a:r>
            <a:r>
              <a:rPr lang="en-US" altLang="ja-JP" sz="2000" u="sng" dirty="0" smtClean="0"/>
              <a:t>Twitter</a:t>
            </a:r>
            <a:r>
              <a:rPr lang="ja-JP" altLang="en-US" sz="2000" u="sng" dirty="0" smtClean="0"/>
              <a:t>検索</a:t>
            </a:r>
            <a:endParaRPr lang="en-US" altLang="ja-JP" sz="2000" u="sng" dirty="0" smtClean="0"/>
          </a:p>
          <a:p>
            <a:pPr>
              <a:buNone/>
            </a:pPr>
            <a:endParaRPr lang="en-US" altLang="ja-JP" sz="1100" u="sng" dirty="0" smtClean="0"/>
          </a:p>
          <a:p>
            <a:r>
              <a:rPr lang="ja-JP" altLang="en-US" sz="2000" dirty="0" smtClean="0"/>
              <a:t>結果が関連度順または投稿日時の新しい順に表示</a:t>
            </a:r>
            <a:endParaRPr lang="en-US" altLang="ja-JP" sz="2000" dirty="0" smtClean="0"/>
          </a:p>
          <a:p>
            <a:endParaRPr lang="en-US" altLang="ja-JP" sz="800" dirty="0" smtClean="0"/>
          </a:p>
          <a:p>
            <a:r>
              <a:rPr kumimoji="1" lang="ja-JP" altLang="en-US" sz="2000" dirty="0" smtClean="0"/>
              <a:t>同じような</a:t>
            </a:r>
            <a:r>
              <a:rPr kumimoji="1" lang="en-US" altLang="ja-JP" sz="2000" dirty="0" smtClean="0"/>
              <a:t>tweet</a:t>
            </a:r>
            <a:r>
              <a:rPr kumimoji="1" lang="ja-JP" altLang="en-US" sz="2000" dirty="0" smtClean="0"/>
              <a:t>が多数見つかる</a:t>
            </a:r>
            <a:endParaRPr kumimoji="1" lang="ja-JP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40768"/>
            <a:ext cx="4191000" cy="5219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目標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611560" y="1844824"/>
            <a:ext cx="8303840" cy="4479776"/>
          </a:xfrm>
        </p:spPr>
        <p:txBody>
          <a:bodyPr/>
          <a:lstStyle/>
          <a:p>
            <a:r>
              <a:rPr kumimoji="1" lang="ja-JP" altLang="en-US" sz="2000" dirty="0" smtClean="0"/>
              <a:t>ユーザが，検索結果の</a:t>
            </a:r>
            <a:r>
              <a:rPr lang="en-US" altLang="ja-JP" sz="2000" dirty="0" smtClean="0"/>
              <a:t>tweet</a:t>
            </a:r>
            <a:r>
              <a:rPr lang="ja-JP" altLang="en-US" sz="2000" dirty="0" smtClean="0"/>
              <a:t>の中から興味のある</a:t>
            </a:r>
            <a:r>
              <a:rPr lang="en-US" altLang="ja-JP" sz="2000" dirty="0" smtClean="0"/>
              <a:t>tweet</a:t>
            </a:r>
            <a:r>
              <a:rPr lang="ja-JP" altLang="en-US" sz="2000" dirty="0" smtClean="0"/>
              <a:t>を選択</a:t>
            </a:r>
            <a:endParaRPr lang="en-US" altLang="ja-JP" sz="2000" dirty="0" smtClean="0"/>
          </a:p>
          <a:p>
            <a:endParaRPr lang="en-US" altLang="ja-JP" sz="2400" dirty="0" smtClean="0"/>
          </a:p>
          <a:p>
            <a:r>
              <a:rPr kumimoji="1" lang="ja-JP" altLang="en-US" sz="2000" dirty="0" smtClean="0"/>
              <a:t>元々のクエリと選択された</a:t>
            </a:r>
            <a:r>
              <a:rPr kumimoji="1" lang="en-US" altLang="ja-JP" sz="2000" dirty="0" smtClean="0"/>
              <a:t>tweet</a:t>
            </a:r>
            <a:r>
              <a:rPr kumimoji="1" lang="ja-JP" altLang="en-US" sz="2000" dirty="0" smtClean="0"/>
              <a:t>を組み合わせて再検索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1295636" y="3717032"/>
            <a:ext cx="6552728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atin typeface="HG丸ｺﾞｼｯｸM-PRO" pitchFamily="50" charset="-128"/>
                <a:ea typeface="HG丸ｺﾞｼｯｸM-PRO" pitchFamily="50" charset="-128"/>
              </a:rPr>
              <a:t>興味のある</a:t>
            </a:r>
            <a:r>
              <a:rPr lang="en-US" altLang="ja-JP" sz="2400" b="1" dirty="0" smtClean="0">
                <a:latin typeface="HG丸ｺﾞｼｯｸM-PRO" pitchFamily="50" charset="-128"/>
                <a:ea typeface="HG丸ｺﾞｼｯｸM-PRO" pitchFamily="50" charset="-128"/>
              </a:rPr>
              <a:t>tweet</a:t>
            </a:r>
            <a:r>
              <a:rPr lang="ja-JP" altLang="en-US" sz="2400" b="1" dirty="0" err="1" smtClean="0">
                <a:latin typeface="HG丸ｺﾞｼｯｸM-PRO" pitchFamily="50" charset="-128"/>
                <a:ea typeface="HG丸ｺﾞｼｯｸM-PRO" pitchFamily="50" charset="-128"/>
              </a:rPr>
              <a:t>だけを</a:t>
            </a:r>
            <a:endParaRPr lang="en-US" altLang="ja-JP" sz="24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2400" b="1" dirty="0" smtClean="0">
                <a:latin typeface="HG丸ｺﾞｼｯｸM-PRO" pitchFamily="50" charset="-128"/>
                <a:ea typeface="HG丸ｺﾞｼｯｸM-PRO" pitchFamily="50" charset="-128"/>
              </a:rPr>
              <a:t>簡単に見つけられるようにする</a:t>
            </a:r>
            <a:endParaRPr kumimoji="1" lang="ja-JP" altLang="en-US" sz="2400" b="1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Lemur Project</a:t>
            </a:r>
            <a:r>
              <a:rPr lang="ja-JP" altLang="en-US" dirty="0"/>
              <a:t>の</a:t>
            </a:r>
            <a:r>
              <a:rPr lang="ja-JP" altLang="en-US" dirty="0" smtClean="0"/>
              <a:t>新</a:t>
            </a:r>
            <a:r>
              <a:rPr lang="ja-JP" altLang="en-US" dirty="0"/>
              <a:t>しい</a:t>
            </a:r>
            <a:r>
              <a:rPr lang="ja-JP" altLang="en-US" dirty="0">
                <a:solidFill>
                  <a:srgbClr val="FF0000"/>
                </a:solidFill>
              </a:rPr>
              <a:t>検索</a:t>
            </a:r>
            <a:r>
              <a:rPr lang="ja-JP" altLang="en-US" dirty="0" smtClean="0">
                <a:solidFill>
                  <a:srgbClr val="FF0000"/>
                </a:solidFill>
              </a:rPr>
              <a:t>エンジン。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en-US" altLang="ja-JP" dirty="0" smtClean="0"/>
          </a:p>
          <a:p>
            <a:r>
              <a:rPr lang="ja-JP" altLang="en-US" dirty="0" smtClean="0"/>
              <a:t>情報</a:t>
            </a:r>
            <a:r>
              <a:rPr lang="ja-JP" altLang="en-US" dirty="0"/>
              <a:t>検索ツールを構築するためのマサチューセッツ大学とカーネギーメロン大</a:t>
            </a:r>
            <a:r>
              <a:rPr lang="ja-JP" altLang="en-US" dirty="0" smtClean="0"/>
              <a:t>学の共同開発したもの。</a:t>
            </a:r>
            <a:endParaRPr lang="en-US" altLang="ja-JP" dirty="0" smtClean="0"/>
          </a:p>
          <a:p>
            <a:endParaRPr lang="en-US" altLang="ko-KR" dirty="0"/>
          </a:p>
          <a:p>
            <a:r>
              <a:rPr lang="ja-JP" altLang="en-US" dirty="0" smtClean="0"/>
              <a:t>例：</a:t>
            </a:r>
            <a:r>
              <a:rPr lang="ko-KR" altLang="en-US" dirty="0" smtClean="0"/>
              <a:t>サーバー</a:t>
            </a:r>
            <a:r>
              <a:rPr lang="ko-KR" altLang="en-US" dirty="0"/>
              <a:t>起</a:t>
            </a:r>
            <a:r>
              <a:rPr lang="ko-KR" altLang="en-US" dirty="0" smtClean="0"/>
              <a:t>動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err="1" smtClean="0"/>
              <a:t>IndriDaemon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–</a:t>
            </a:r>
            <a:r>
              <a:rPr lang="en-US" altLang="ko-KR" dirty="0" smtClean="0"/>
              <a:t>index=&lt;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ndexFile</a:t>
            </a:r>
            <a:r>
              <a:rPr lang="en-US" altLang="ko-KR" dirty="0" smtClean="0"/>
              <a:t>&gt; -</a:t>
            </a:r>
            <a:r>
              <a:rPr lang="en-US" altLang="ko-KR" dirty="0"/>
              <a:t>port=</a:t>
            </a:r>
            <a:r>
              <a:rPr lang="en-US" altLang="ko-KR" dirty="0" smtClean="0"/>
              <a:t>5600</a:t>
            </a:r>
          </a:p>
          <a:p>
            <a:pPr marL="109728" indent="0">
              <a:buNone/>
            </a:pPr>
            <a:endParaRPr lang="en-US" altLang="ko-KR" dirty="0"/>
          </a:p>
          <a:p>
            <a:r>
              <a:rPr lang="ja-JP" altLang="en-US" dirty="0"/>
              <a:t>例：</a:t>
            </a:r>
            <a:r>
              <a:rPr lang="ko-KR" altLang="en-US" dirty="0" smtClean="0"/>
              <a:t>サーバー</a:t>
            </a:r>
            <a:r>
              <a:rPr lang="ko-KR" altLang="en-US" dirty="0"/>
              <a:t>に接続、検</a:t>
            </a:r>
            <a:r>
              <a:rPr lang="ko-KR" altLang="en-US" dirty="0" smtClean="0"/>
              <a:t>索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err="1" smtClean="0"/>
              <a:t>IndriRunQuery</a:t>
            </a:r>
            <a:r>
              <a:rPr lang="en-US" altLang="ko-KR" dirty="0" smtClean="0"/>
              <a:t> </a:t>
            </a:r>
            <a:r>
              <a:rPr lang="en-US" altLang="ko-KR" dirty="0"/>
              <a:t>-query="#combine(</a:t>
            </a:r>
            <a:r>
              <a:rPr lang="en-US" altLang="ko-KR" dirty="0" err="1"/>
              <a:t>obama</a:t>
            </a:r>
            <a:r>
              <a:rPr lang="en-US" altLang="ko-KR" dirty="0"/>
              <a:t>)" -count=</a:t>
            </a:r>
            <a:r>
              <a:rPr lang="en-US" altLang="ko-KR" dirty="0" smtClean="0"/>
              <a:t>10 -</a:t>
            </a:r>
            <a:r>
              <a:rPr lang="en-US" altLang="ko-KR" dirty="0"/>
              <a:t>server=rubicon.cs.scitec.kobe-u.ac.jp:</a:t>
            </a:r>
            <a:r>
              <a:rPr lang="en-US" altLang="ko-KR" dirty="0" smtClean="0"/>
              <a:t>5600 </a:t>
            </a:r>
            <a:r>
              <a:rPr lang="en-US" altLang="ko-KR" dirty="0"/>
              <a:t>-</a:t>
            </a:r>
            <a:r>
              <a:rPr lang="en-US" altLang="ko-KR" dirty="0" err="1"/>
              <a:t>trecFormat</a:t>
            </a:r>
            <a:r>
              <a:rPr lang="en-US" altLang="ko-KR" dirty="0"/>
              <a:t>=true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Indri</a:t>
            </a:r>
            <a:r>
              <a:rPr lang="ja-JP" altLang="en-US" dirty="0" smtClean="0"/>
              <a:t>とは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55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424936" cy="4680520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ブラウザ</a:t>
            </a:r>
            <a:r>
              <a:rPr lang="ja-JP" altLang="en-US" dirty="0"/>
              <a:t>からの</a:t>
            </a:r>
            <a:r>
              <a:rPr lang="en-US" altLang="ja-JP" dirty="0"/>
              <a:t>Post</a:t>
            </a:r>
            <a:r>
              <a:rPr lang="ja-JP" altLang="en-US" dirty="0"/>
              <a:t>リクエストを</a:t>
            </a:r>
            <a:r>
              <a:rPr lang="ja-JP" altLang="en-US" dirty="0">
                <a:solidFill>
                  <a:srgbClr val="FF0000"/>
                </a:solidFill>
              </a:rPr>
              <a:t>サーブレット</a:t>
            </a:r>
            <a:r>
              <a:rPr lang="ja-JP" altLang="en-US" dirty="0"/>
              <a:t>が</a:t>
            </a:r>
            <a:r>
              <a:rPr lang="ja-JP" altLang="en-US" dirty="0" smtClean="0"/>
              <a:t>受け付く。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Indri</a:t>
            </a:r>
            <a:r>
              <a:rPr lang="ja-JP" altLang="en-US" dirty="0">
                <a:solidFill>
                  <a:srgbClr val="FF0000"/>
                </a:solidFill>
              </a:rPr>
              <a:t>の検索サーバー</a:t>
            </a:r>
            <a:r>
              <a:rPr lang="ja-JP" altLang="en-US" dirty="0"/>
              <a:t>である</a:t>
            </a:r>
            <a:r>
              <a:rPr lang="en-US" altLang="ja-JP" dirty="0" err="1"/>
              <a:t>rubicon</a:t>
            </a:r>
            <a:r>
              <a:rPr lang="en-US" altLang="ja-JP" dirty="0"/>
              <a:t>(</a:t>
            </a:r>
            <a:r>
              <a:rPr lang="ja-JP" altLang="en-US" dirty="0"/>
              <a:t>ホスト名：</a:t>
            </a:r>
            <a:r>
              <a:rPr lang="en-US" altLang="ja-JP" dirty="0" err="1"/>
              <a:t>rubicon.cs.scitec.kobe-u.ac.jp</a:t>
            </a:r>
            <a:r>
              <a:rPr lang="ja-JP" altLang="en-US" dirty="0"/>
              <a:t>、ポート番号：</a:t>
            </a:r>
            <a:r>
              <a:rPr lang="en-US" altLang="ja-JP" dirty="0"/>
              <a:t>5600</a:t>
            </a:r>
            <a:r>
              <a:rPr lang="ja-JP" altLang="en-US" dirty="0"/>
              <a:t>）</a:t>
            </a:r>
            <a:r>
              <a:rPr lang="ja-JP" altLang="en-US" dirty="0">
                <a:solidFill>
                  <a:srgbClr val="FF0000"/>
                </a:solidFill>
              </a:rPr>
              <a:t>にアクセス</a:t>
            </a:r>
            <a:r>
              <a:rPr lang="ja-JP" altLang="en-US" dirty="0"/>
              <a:t>して検索を</a:t>
            </a:r>
            <a:r>
              <a:rPr lang="ja-JP" altLang="en-US" dirty="0" smtClean="0"/>
              <a:t>行う。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検索</a:t>
            </a:r>
            <a:r>
              <a:rPr lang="ja-JP" altLang="en-US" dirty="0"/>
              <a:t>結果を返して</a:t>
            </a:r>
            <a:r>
              <a:rPr lang="ja-JP" altLang="en-US" dirty="0" smtClean="0"/>
              <a:t>もらう。</a:t>
            </a:r>
            <a:endParaRPr lang="en-US" altLang="ja-JP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サーバー作業の流れ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300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Java</a:t>
            </a:r>
            <a:r>
              <a:rPr lang="ja-JP" altLang="en-US" dirty="0"/>
              <a:t>言語で記述された</a:t>
            </a:r>
            <a:r>
              <a:rPr lang="en-US" altLang="ja-JP" dirty="0"/>
              <a:t>Web</a:t>
            </a:r>
            <a:r>
              <a:rPr lang="ja-JP" altLang="en-US" dirty="0"/>
              <a:t>サーバー上で動作するプログラム。サーバーサイド技術のひとつ。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サーブレット</a:t>
            </a:r>
            <a:r>
              <a:rPr lang="ja-JP" altLang="en-US" dirty="0"/>
              <a:t>は、</a:t>
            </a:r>
            <a:r>
              <a:rPr lang="en-US" altLang="ja-JP" dirty="0"/>
              <a:t>Web</a:t>
            </a:r>
            <a:r>
              <a:rPr lang="ja-JP" altLang="en-US" dirty="0"/>
              <a:t>サーバー上で実行され、</a:t>
            </a:r>
            <a:r>
              <a:rPr lang="en-US" altLang="ja-JP" dirty="0"/>
              <a:t>HTML</a:t>
            </a:r>
            <a:r>
              <a:rPr lang="ja-JP" altLang="en-US" dirty="0"/>
              <a:t>を動的に生成する。メモリーに常駐するため、ほかのサーバーサイドのプログラムに比べて処理が高速なのが特徴。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サーブレット（</a:t>
            </a:r>
            <a:r>
              <a:rPr lang="en-US" altLang="ja-JP" dirty="0" smtClean="0"/>
              <a:t>Servlet</a:t>
            </a:r>
            <a:r>
              <a:rPr lang="ja-JP" altLang="en-US" dirty="0" smtClean="0"/>
              <a:t>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703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764704"/>
            <a:ext cx="7161255" cy="3816424"/>
          </a:xfrm>
        </p:spPr>
      </p:pic>
      <p:sp>
        <p:nvSpPr>
          <p:cNvPr id="2" name="TextBox 1"/>
          <p:cNvSpPr txBox="1"/>
          <p:nvPr/>
        </p:nvSpPr>
        <p:spPr>
          <a:xfrm>
            <a:off x="827584" y="501317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JavaVM</a:t>
            </a:r>
            <a:r>
              <a:rPr lang="ja-JP" altLang="en-US" sz="2400" dirty="0"/>
              <a:t>上で単独で動作しているのではなく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en-US" altLang="ja-JP" sz="2400" dirty="0" smtClean="0"/>
              <a:t>Servlet </a:t>
            </a:r>
            <a:r>
              <a:rPr lang="en-US" altLang="ja-JP" sz="2400" dirty="0"/>
              <a:t>Container</a:t>
            </a:r>
            <a:r>
              <a:rPr lang="ja-JP" altLang="en-US" sz="2400" dirty="0"/>
              <a:t>という実行環境の上で</a:t>
            </a:r>
            <a:r>
              <a:rPr lang="ja-JP" altLang="en-US" sz="2400" dirty="0" smtClean="0"/>
              <a:t>動作する。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8254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332656"/>
            <a:ext cx="7191424" cy="4248472"/>
          </a:xfrm>
        </p:spPr>
      </p:pic>
      <p:sp>
        <p:nvSpPr>
          <p:cNvPr id="3" name="TextBox 2"/>
          <p:cNvSpPr txBox="1"/>
          <p:nvPr/>
        </p:nvSpPr>
        <p:spPr>
          <a:xfrm>
            <a:off x="323528" y="494116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Web</a:t>
            </a:r>
            <a:r>
              <a:rPr lang="ja-JP" altLang="en-US" dirty="0"/>
              <a:t>サーバ自身で処理できる内容</a:t>
            </a:r>
            <a:r>
              <a:rPr lang="en-US" altLang="ja-JP" dirty="0"/>
              <a:t>(HTML</a:t>
            </a:r>
            <a:r>
              <a:rPr lang="ja-JP" altLang="en-US" dirty="0"/>
              <a:t>ファイルや画像ファイルなど</a:t>
            </a:r>
            <a:r>
              <a:rPr lang="en-US" altLang="ja-JP" dirty="0"/>
              <a:t>)</a:t>
            </a:r>
            <a:r>
              <a:rPr lang="ja-JP" altLang="en-US" dirty="0"/>
              <a:t>は自分で処理する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/>
              <a:t>Web</a:t>
            </a:r>
            <a:r>
              <a:rPr lang="ja-JP" altLang="en-US" dirty="0"/>
              <a:t>サーバでは処理できない内容</a:t>
            </a:r>
            <a:r>
              <a:rPr lang="en-US" altLang="ja-JP" dirty="0"/>
              <a:t>(Servlet</a:t>
            </a:r>
            <a:r>
              <a:rPr lang="ja-JP" altLang="en-US" dirty="0"/>
              <a:t>の実行など</a:t>
            </a:r>
            <a:r>
              <a:rPr lang="en-US" altLang="ja-JP" dirty="0"/>
              <a:t>)</a:t>
            </a:r>
            <a:r>
              <a:rPr lang="ja-JP" altLang="en-US" dirty="0"/>
              <a:t>は、</a:t>
            </a:r>
            <a:r>
              <a:rPr lang="en-US" altLang="ja-JP" dirty="0"/>
              <a:t>Servlet Container</a:t>
            </a:r>
            <a:r>
              <a:rPr lang="ja-JP" altLang="en-US" dirty="0"/>
              <a:t>に処理を依頼する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854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</TotalTime>
  <Words>579</Words>
  <Application>Microsoft Office PowerPoint</Application>
  <PresentationFormat>画面に合わせる (4:3)</PresentationFormat>
  <Paragraphs>131</Paragraphs>
  <Slides>18</Slides>
  <Notes>1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광장</vt:lpstr>
      <vt:lpstr>Twitterの 検索インタフェース作成</vt:lpstr>
      <vt:lpstr>概要</vt:lpstr>
      <vt:lpstr>背景</vt:lpstr>
      <vt:lpstr>目標</vt:lpstr>
      <vt:lpstr>Indriとは</vt:lpstr>
      <vt:lpstr>サーバー作業の流れ</vt:lpstr>
      <vt:lpstr>サーブレット（Servlet）</vt:lpstr>
      <vt:lpstr>スライド 8</vt:lpstr>
      <vt:lpstr>スライド 9</vt:lpstr>
      <vt:lpstr>サーブレットのコーディング</vt:lpstr>
      <vt:lpstr>マイクロブログ検索のインターフェイス作成</vt:lpstr>
      <vt:lpstr>マイクロブログ検索のインターフェイス作成</vt:lpstr>
      <vt:lpstr>マイクロブログ検索のインターフェイス作成</vt:lpstr>
      <vt:lpstr>マイクロブログ検索のインターフェイス作成</vt:lpstr>
      <vt:lpstr>マイクロブログ検索のインターフェイス作成</vt:lpstr>
      <vt:lpstr>マイクロブログ検索のインターフェイス作成</vt:lpstr>
      <vt:lpstr>今後の課題</vt:lpstr>
      <vt:lpstr>使用データ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LeeYS</dc:creator>
  <cp:lastModifiedBy>kitaguchi</cp:lastModifiedBy>
  <cp:revision>9</cp:revision>
  <dcterms:created xsi:type="dcterms:W3CDTF">2012-09-11T17:17:47Z</dcterms:created>
  <dcterms:modified xsi:type="dcterms:W3CDTF">2012-09-12T03:13:14Z</dcterms:modified>
</cp:coreProperties>
</file>