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8"/>
  </p:notesMasterIdLst>
  <p:sldIdLst>
    <p:sldId id="256" r:id="rId2"/>
    <p:sldId id="278" r:id="rId3"/>
    <p:sldId id="271" r:id="rId4"/>
    <p:sldId id="265" r:id="rId5"/>
    <p:sldId id="266" r:id="rId6"/>
    <p:sldId id="268" r:id="rId7"/>
    <p:sldId id="267" r:id="rId8"/>
    <p:sldId id="269" r:id="rId9"/>
    <p:sldId id="272" r:id="rId10"/>
    <p:sldId id="273" r:id="rId11"/>
    <p:sldId id="270" r:id="rId12"/>
    <p:sldId id="274" r:id="rId13"/>
    <p:sldId id="275" r:id="rId14"/>
    <p:sldId id="276" r:id="rId15"/>
    <p:sldId id="277" r:id="rId16"/>
    <p:sldId id="279"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yaka" initials="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FEDAF1"/>
    <a:srgbClr val="CAE084"/>
    <a:srgbClr val="BBFFA3"/>
    <a:srgbClr val="FCE284"/>
    <a:srgbClr val="F98F8F"/>
    <a:srgbClr val="FDD9D9"/>
    <a:srgbClr val="FFE7FA"/>
    <a:srgbClr val="FEC6F3"/>
    <a:srgbClr val="FFCDE6"/>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08" autoAdjust="0"/>
  </p:normalViewPr>
  <p:slideViewPr>
    <p:cSldViewPr>
      <p:cViewPr>
        <p:scale>
          <a:sx n="66" d="100"/>
          <a:sy n="66" d="100"/>
        </p:scale>
        <p:origin x="-16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577EBD-21BE-42C4-A957-D1A0FBA081B8}" type="datetimeFigureOut">
              <a:rPr kumimoji="1" lang="ja-JP" altLang="en-US" smtClean="0"/>
              <a:pPr/>
              <a:t>2012/9/27</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38639-4C63-4054-9321-1F889DD300E4}"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2</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11</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12</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13</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14</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15</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16</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3</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4</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5</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6</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7</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8</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9</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DB838639-4C63-4054-9321-1F889DD300E4}" type="slidenum">
              <a:rPr kumimoji="1" lang="ja-JP" altLang="en-US" smtClean="0"/>
              <a:pPr/>
              <a:t>10</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32E935C-7E0E-407F-8AA7-544CF16F0D60}" type="datetimeFigureOut">
              <a:rPr kumimoji="1" lang="ja-JP" altLang="en-US" smtClean="0"/>
              <a:pPr/>
              <a:t>2012/9/27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08740F60-A9F6-42DA-8BAA-DE8B14140D23}"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E935C-7E0E-407F-8AA7-544CF16F0D60}" type="datetimeFigureOut">
              <a:rPr kumimoji="1" lang="ja-JP" altLang="en-US" smtClean="0"/>
              <a:pPr/>
              <a:t>2012/9/27</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40F60-A9F6-42DA-8BAA-DE8B14140D23}"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67644" y="1628800"/>
            <a:ext cx="6408712" cy="2448272"/>
          </a:xfrm>
        </p:spPr>
        <p:txBody>
          <a:bodyPr>
            <a:normAutofit/>
          </a:bodyPr>
          <a:lstStyle/>
          <a:p>
            <a:pPr algn="l"/>
            <a:r>
              <a:rPr lang="en-US" altLang="ja-JP" sz="4000" b="1" dirty="0" smtClean="0">
                <a:latin typeface="Corbel" pitchFamily="34" charset="0"/>
                <a:ea typeface="Tahoma" pitchFamily="34" charset="0"/>
                <a:cs typeface="Tahoma" pitchFamily="34" charset="0"/>
              </a:rPr>
              <a:t>Time-Sensitive</a:t>
            </a:r>
            <a:br>
              <a:rPr lang="en-US" altLang="ja-JP" sz="4000" b="1" dirty="0" smtClean="0">
                <a:latin typeface="Corbel" pitchFamily="34" charset="0"/>
                <a:ea typeface="Tahoma" pitchFamily="34" charset="0"/>
                <a:cs typeface="Tahoma" pitchFamily="34" charset="0"/>
              </a:rPr>
            </a:br>
            <a:r>
              <a:rPr lang="en-US" altLang="ja-JP" sz="4000" b="1" dirty="0" smtClean="0">
                <a:latin typeface="Corbel" pitchFamily="34" charset="0"/>
                <a:ea typeface="Tahoma" pitchFamily="34" charset="0"/>
                <a:cs typeface="Tahoma" pitchFamily="34" charset="0"/>
              </a:rPr>
              <a:t>Query Auto-Completion</a:t>
            </a:r>
            <a:br>
              <a:rPr lang="en-US" altLang="ja-JP" sz="4000" b="1" dirty="0" smtClean="0">
                <a:latin typeface="Corbel" pitchFamily="34" charset="0"/>
                <a:ea typeface="Tahoma" pitchFamily="34" charset="0"/>
                <a:cs typeface="Tahoma" pitchFamily="34" charset="0"/>
              </a:rPr>
            </a:br>
            <a:r>
              <a:rPr lang="ja-JP" altLang="en-US" sz="3200" b="1" dirty="0" smtClean="0">
                <a:latin typeface="Corbel" pitchFamily="34" charset="0"/>
                <a:ea typeface="Tahoma" pitchFamily="34" charset="0"/>
                <a:cs typeface="Tahoma" pitchFamily="34" charset="0"/>
              </a:rPr>
              <a:t>まとめ</a:t>
            </a:r>
            <a:endParaRPr kumimoji="1" lang="ja-JP" altLang="en-US" sz="3200" cap="none" dirty="0">
              <a:latin typeface="Adobe Garamond Pro Bold" pitchFamily="18" charset="0"/>
              <a:ea typeface="HG丸ｺﾞｼｯｸM-PRO" pitchFamily="50" charset="-128"/>
            </a:endParaRPr>
          </a:p>
        </p:txBody>
      </p:sp>
      <p:sp>
        <p:nvSpPr>
          <p:cNvPr id="3" name="サブタイトル 2"/>
          <p:cNvSpPr>
            <a:spLocks noGrp="1"/>
          </p:cNvSpPr>
          <p:nvPr>
            <p:ph type="subTitle" idx="1"/>
          </p:nvPr>
        </p:nvSpPr>
        <p:spPr>
          <a:xfrm>
            <a:off x="1763688" y="3933056"/>
            <a:ext cx="5616624" cy="1371600"/>
          </a:xfrm>
        </p:spPr>
        <p:txBody>
          <a:bodyPr>
            <a:normAutofit/>
          </a:bodyPr>
          <a:lstStyle/>
          <a:p>
            <a:pPr algn="l"/>
            <a:r>
              <a:rPr kumimoji="1" lang="en-US" altLang="ja-JP" sz="2400" dirty="0" smtClean="0">
                <a:latin typeface="HG丸ｺﾞｼｯｸM-PRO" pitchFamily="50" charset="-128"/>
                <a:ea typeface="HG丸ｺﾞｼｯｸM-PRO" pitchFamily="50" charset="-128"/>
              </a:rPr>
              <a:t>2012/9/27</a:t>
            </a:r>
            <a:endParaRPr kumimoji="1" lang="en-US" altLang="ja-JP" sz="2400" dirty="0" smtClean="0">
              <a:latin typeface="HG丸ｺﾞｼｯｸM-PRO" pitchFamily="50" charset="-128"/>
              <a:ea typeface="HG丸ｺﾞｼｯｸM-PRO" pitchFamily="50" charset="-128"/>
            </a:endParaRPr>
          </a:p>
          <a:p>
            <a:pPr algn="l"/>
            <a:r>
              <a:rPr kumimoji="1" lang="ja-JP" altLang="en-US" sz="2400" dirty="0" smtClean="0">
                <a:latin typeface="HG丸ｺﾞｼｯｸM-PRO" pitchFamily="50" charset="-128"/>
                <a:ea typeface="HG丸ｺﾞｼｯｸM-PRO" pitchFamily="50" charset="-128"/>
              </a:rPr>
              <a:t>北口 沙也香</a:t>
            </a:r>
            <a:endParaRPr kumimoji="1" lang="en-US" altLang="ja-JP" sz="2400" dirty="0" smtClean="0">
              <a:latin typeface="HG丸ｺﾞｼｯｸM-PRO" pitchFamily="50" charset="-128"/>
              <a:ea typeface="HG丸ｺﾞｼｯｸM-PRO" pitchFamily="50" charset="-128"/>
            </a:endParaRPr>
          </a:p>
          <a:p>
            <a:pPr algn="l"/>
            <a:endParaRPr kumimoji="1" lang="ja-JP" altLang="en-US" sz="2400" dirty="0">
              <a:latin typeface="HG丸ｺﾞｼｯｸM-PRO" pitchFamily="50" charset="-128"/>
              <a:ea typeface="HG丸ｺﾞｼｯｸM-PRO"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18654"/>
            <a:ext cx="7467600" cy="634082"/>
          </a:xfrm>
        </p:spPr>
        <p:txBody>
          <a:bodyPr>
            <a:noAutofit/>
          </a:bodyPr>
          <a:lstStyle/>
          <a:p>
            <a:pPr algn="l"/>
            <a:r>
              <a:rPr lang="ja-JP" altLang="en-US" sz="2400" dirty="0" smtClean="0">
                <a:latin typeface="ＭＳ Ｐゴシック" pitchFamily="50" charset="-128"/>
                <a:ea typeface="ＭＳ Ｐゴシック" pitchFamily="50" charset="-128"/>
                <a:cs typeface="Tahoma" pitchFamily="34" charset="0"/>
              </a:rPr>
              <a:t>「</a:t>
            </a:r>
            <a:r>
              <a:rPr lang="en-US" altLang="ja-JP" sz="2400" b="1" dirty="0" smtClean="0">
                <a:latin typeface="Corbel" pitchFamily="34" charset="0"/>
                <a:ea typeface="Tahoma" pitchFamily="34" charset="0"/>
                <a:cs typeface="Tahoma" pitchFamily="34" charset="0"/>
              </a:rPr>
              <a:t>Time-Sensitive Query </a:t>
            </a:r>
            <a:r>
              <a:rPr lang="en-US" altLang="ja-JP" sz="2400" b="1" dirty="0" smtClean="0">
                <a:latin typeface="Corbel" pitchFamily="34" charset="0"/>
                <a:ea typeface="Tahoma" pitchFamily="34" charset="0"/>
                <a:cs typeface="Tahoma" pitchFamily="34" charset="0"/>
              </a:rPr>
              <a:t>Auto-Completion</a:t>
            </a:r>
            <a:endParaRPr kumimoji="1" lang="ja-JP" altLang="en-US" sz="3600" dirty="0">
              <a:latin typeface="HG丸ｺﾞｼｯｸM-PRO" pitchFamily="50" charset="-128"/>
              <a:ea typeface="HG丸ｺﾞｼｯｸM-PRO" pitchFamily="50" charset="-128"/>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角丸四角形 4"/>
          <p:cNvSpPr/>
          <p:nvPr/>
        </p:nvSpPr>
        <p:spPr>
          <a:xfrm>
            <a:off x="1187624" y="3212976"/>
            <a:ext cx="6552728" cy="648072"/>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395536" y="1196752"/>
            <a:ext cx="8496944" cy="4196020"/>
          </a:xfrm>
          <a:prstGeom prst="rect">
            <a:avLst/>
          </a:prstGeom>
          <a:noFill/>
        </p:spPr>
        <p:txBody>
          <a:bodyPr wrap="square" rtlCol="0">
            <a:spAutoFit/>
          </a:bodyPr>
          <a:lstStyle/>
          <a:p>
            <a:pPr>
              <a:lnSpc>
                <a:spcPts val="2000"/>
              </a:lnSpc>
            </a:pPr>
            <a:r>
              <a:rPr lang="en-US" altLang="ja-JP" u="sng" dirty="0" smtClean="0"/>
              <a:t>6</a:t>
            </a:r>
            <a:r>
              <a:rPr kumimoji="1" lang="en-US" altLang="ja-JP" u="sng" dirty="0" smtClean="0"/>
              <a:t>. PREDICTION QUERY POPULARITY</a:t>
            </a:r>
          </a:p>
          <a:p>
            <a:pPr>
              <a:lnSpc>
                <a:spcPts val="2000"/>
              </a:lnSpc>
            </a:pPr>
            <a:endParaRPr kumimoji="1" lang="en-US" altLang="ja-JP" u="sng" dirty="0" smtClean="0"/>
          </a:p>
          <a:p>
            <a:pPr>
              <a:lnSpc>
                <a:spcPts val="2000"/>
              </a:lnSpc>
            </a:pPr>
            <a:endParaRPr kumimoji="1" lang="en-US" altLang="ja-JP" u="sng" dirty="0" smtClean="0"/>
          </a:p>
          <a:p>
            <a:pPr marL="342900" indent="-342900">
              <a:lnSpc>
                <a:spcPts val="2000"/>
              </a:lnSpc>
              <a:buFont typeface="Calibri" pitchFamily="34" charset="0"/>
              <a:buChar char="○"/>
            </a:pPr>
            <a:r>
              <a:rPr lang="ja-JP" altLang="en-US" sz="1600" dirty="0" smtClean="0"/>
              <a:t>予測の質（</a:t>
            </a:r>
            <a:r>
              <a:rPr lang="en-US" altLang="ja-JP" sz="1600" dirty="0" smtClean="0"/>
              <a:t>Forecast quality</a:t>
            </a:r>
            <a:r>
              <a:rPr lang="ja-JP" altLang="en-US" sz="1600" dirty="0" smtClean="0"/>
              <a:t>）</a:t>
            </a:r>
            <a:endParaRPr lang="en-US" altLang="ja-JP" sz="1600" dirty="0" smtClean="0"/>
          </a:p>
          <a:p>
            <a:pPr marL="1257300" lvl="2" indent="-342900">
              <a:lnSpc>
                <a:spcPts val="2000"/>
              </a:lnSpc>
              <a:buFont typeface="Calibri" pitchFamily="34" charset="0"/>
              <a:buChar char="&gt;"/>
            </a:pPr>
            <a:endParaRPr lang="en-US" altLang="ja-JP" sz="1600" dirty="0" smtClean="0"/>
          </a:p>
          <a:p>
            <a:pPr marL="1257300" lvl="2" indent="-342900">
              <a:lnSpc>
                <a:spcPts val="2000"/>
              </a:lnSpc>
              <a:buFont typeface="Calibri" pitchFamily="34" charset="0"/>
              <a:buChar char="&gt;"/>
            </a:pPr>
            <a:endParaRPr lang="en-US" altLang="ja-JP" sz="1600" dirty="0" smtClean="0"/>
          </a:p>
          <a:p>
            <a:pPr marL="800100" lvl="1" indent="-342900">
              <a:lnSpc>
                <a:spcPts val="2000"/>
              </a:lnSpc>
              <a:buFont typeface="Arial" pitchFamily="34" charset="0"/>
              <a:buChar char="•"/>
            </a:pPr>
            <a:r>
              <a:rPr lang="en-US" altLang="ja-JP" sz="1600" dirty="0" smtClean="0"/>
              <a:t>M-A</a:t>
            </a:r>
            <a:r>
              <a:rPr lang="ja-JP" altLang="en-US" sz="1600" dirty="0" smtClean="0"/>
              <a:t>に</a:t>
            </a:r>
            <a:r>
              <a:rPr lang="ja-JP" altLang="en-US" sz="1600" dirty="0" smtClean="0"/>
              <a:t>おける結果（</a:t>
            </a:r>
            <a:r>
              <a:rPr lang="en-US" altLang="ja-JP" sz="1600" dirty="0" smtClean="0"/>
              <a:t>Table1</a:t>
            </a:r>
            <a:r>
              <a:rPr lang="ja-JP" altLang="en-US" sz="1600" dirty="0" smtClean="0"/>
              <a:t>）</a:t>
            </a:r>
            <a:endParaRPr lang="en-US" altLang="ja-JP" sz="1600" dirty="0" smtClean="0"/>
          </a:p>
          <a:p>
            <a:pPr marL="800100" lvl="1" indent="-342900">
              <a:lnSpc>
                <a:spcPts val="2000"/>
              </a:lnSpc>
              <a:buFont typeface="Arial" pitchFamily="34" charset="0"/>
              <a:buChar char="•"/>
            </a:pPr>
            <a:endParaRPr lang="en-US" altLang="ja-JP" sz="800" dirty="0" smtClean="0"/>
          </a:p>
          <a:p>
            <a:pPr marL="1257300" lvl="2" indent="-342900">
              <a:lnSpc>
                <a:spcPts val="2000"/>
              </a:lnSpc>
            </a:pPr>
            <a:r>
              <a:rPr lang="en-US" altLang="ja-JP" sz="1600" dirty="0" smtClean="0">
                <a:uFill>
                  <a:solidFill>
                    <a:srgbClr val="FF99CC"/>
                  </a:solidFill>
                </a:uFill>
              </a:rPr>
              <a:t>MCP</a:t>
            </a:r>
            <a:r>
              <a:rPr lang="ja-JP" altLang="en-US" sz="1600" dirty="0" smtClean="0">
                <a:uFill>
                  <a:solidFill>
                    <a:srgbClr val="FF99CC"/>
                  </a:solidFill>
                </a:uFill>
              </a:rPr>
              <a:t>：　</a:t>
            </a:r>
            <a:r>
              <a:rPr lang="en-US" altLang="ja-JP" sz="1600" dirty="0" err="1" smtClean="0">
                <a:uFill>
                  <a:solidFill>
                    <a:srgbClr val="FF99CC"/>
                  </a:solidFill>
                </a:uFill>
              </a:rPr>
              <a:t>Pk</a:t>
            </a:r>
            <a:r>
              <a:rPr lang="ja-JP" altLang="en-US" sz="1600" dirty="0" smtClean="0">
                <a:uFill>
                  <a:solidFill>
                    <a:srgbClr val="FF99CC"/>
                  </a:solidFill>
                </a:uFill>
              </a:rPr>
              <a:t>－最新の</a:t>
            </a:r>
            <a:r>
              <a:rPr lang="en-US" altLang="ja-JP" sz="1600" dirty="0" smtClean="0">
                <a:uFill>
                  <a:solidFill>
                    <a:srgbClr val="FF99CC"/>
                  </a:solidFill>
                </a:uFill>
              </a:rPr>
              <a:t>k</a:t>
            </a:r>
            <a:r>
              <a:rPr lang="ja-JP" altLang="en-US" sz="1600" dirty="0" smtClean="0">
                <a:uFill>
                  <a:solidFill>
                    <a:srgbClr val="FF99CC"/>
                  </a:solidFill>
                </a:uFill>
              </a:rPr>
              <a:t>ヶ月間</a:t>
            </a:r>
            <a:r>
              <a:rPr lang="ja-JP" altLang="en-US" sz="1600" dirty="0" smtClean="0">
                <a:uFill>
                  <a:solidFill>
                    <a:srgbClr val="FF99CC"/>
                  </a:solidFill>
                </a:uFill>
              </a:rPr>
              <a:t>の回数の平均を使う，　</a:t>
            </a:r>
            <a:r>
              <a:rPr lang="en-US" altLang="ja-JP" sz="1600" dirty="0" smtClean="0">
                <a:uFill>
                  <a:solidFill>
                    <a:srgbClr val="FF99CC"/>
                  </a:solidFill>
                </a:uFill>
              </a:rPr>
              <a:t>Ph</a:t>
            </a:r>
            <a:r>
              <a:rPr lang="ja-JP" altLang="en-US" sz="1600" dirty="0" smtClean="0">
                <a:uFill>
                  <a:solidFill>
                    <a:srgbClr val="FF99CC"/>
                  </a:solidFill>
                </a:uFill>
              </a:rPr>
              <a:t>－履歴すべてを使う</a:t>
            </a:r>
            <a:endParaRPr lang="en-US" altLang="ja-JP" sz="1600" dirty="0" smtClean="0">
              <a:uFill>
                <a:solidFill>
                  <a:srgbClr val="FF99CC"/>
                </a:solidFill>
              </a:uFill>
            </a:endParaRPr>
          </a:p>
          <a:p>
            <a:pPr marL="1257300" lvl="2" indent="-342900">
              <a:lnSpc>
                <a:spcPts val="2000"/>
              </a:lnSpc>
            </a:pPr>
            <a:r>
              <a:rPr lang="en-US" altLang="ja-JP" sz="1600" dirty="0" smtClean="0">
                <a:uFill>
                  <a:solidFill>
                    <a:srgbClr val="FF99CC"/>
                  </a:solidFill>
                </a:uFill>
              </a:rPr>
              <a:t>TS</a:t>
            </a:r>
            <a:r>
              <a:rPr lang="ja-JP" altLang="en-US" sz="1600" dirty="0" smtClean="0">
                <a:uFill>
                  <a:solidFill>
                    <a:srgbClr val="FF99CC"/>
                  </a:solidFill>
                </a:uFill>
              </a:rPr>
              <a:t>：　提案手法．履歴すべてを使った</a:t>
            </a:r>
            <a:r>
              <a:rPr lang="en-US" altLang="ja-JP" sz="1600" dirty="0" smtClean="0">
                <a:uFill>
                  <a:solidFill>
                    <a:srgbClr val="FF99CC"/>
                  </a:solidFill>
                </a:uFill>
              </a:rPr>
              <a:t>3</a:t>
            </a:r>
            <a:r>
              <a:rPr lang="ja-JP" altLang="en-US" sz="1600" dirty="0" smtClean="0">
                <a:uFill>
                  <a:solidFill>
                    <a:srgbClr val="FF99CC"/>
                  </a:solidFill>
                </a:uFill>
              </a:rPr>
              <a:t>重平滑化（ </a:t>
            </a:r>
            <a:r>
              <a:rPr lang="en-US" altLang="ja-JP" sz="1600" dirty="0" smtClean="0">
                <a:uFill>
                  <a:solidFill>
                    <a:srgbClr val="FF99CC"/>
                  </a:solidFill>
                </a:uFill>
              </a:rPr>
              <a:t>τ</a:t>
            </a:r>
            <a:r>
              <a:rPr lang="ja-JP" altLang="en-US" sz="1600" dirty="0" smtClean="0">
                <a:uFill>
                  <a:solidFill>
                    <a:srgbClr val="FF99CC"/>
                  </a:solidFill>
                </a:uFill>
              </a:rPr>
              <a:t> </a:t>
            </a:r>
            <a:r>
              <a:rPr lang="en-US" altLang="ja-JP" sz="1600" dirty="0" smtClean="0">
                <a:uFill>
                  <a:solidFill>
                    <a:srgbClr val="FF99CC"/>
                  </a:solidFill>
                </a:uFill>
              </a:rPr>
              <a:t>= </a:t>
            </a:r>
            <a:r>
              <a:rPr lang="en-US" altLang="ja-JP" sz="1600" dirty="0" smtClean="0">
                <a:uFill>
                  <a:solidFill>
                    <a:srgbClr val="FF99CC"/>
                  </a:solidFill>
                </a:uFill>
              </a:rPr>
              <a:t>12 </a:t>
            </a:r>
            <a:r>
              <a:rPr lang="ja-JP" altLang="en-US" sz="1600" dirty="0" smtClean="0">
                <a:uFill>
                  <a:solidFill>
                    <a:srgbClr val="FF99CC"/>
                  </a:solidFill>
                </a:uFill>
              </a:rPr>
              <a:t>）</a:t>
            </a:r>
            <a:endParaRPr lang="en-US" altLang="ja-JP" sz="1600" dirty="0" smtClean="0">
              <a:uFill>
                <a:solidFill>
                  <a:srgbClr val="FF99CC"/>
                </a:solidFill>
              </a:uFill>
            </a:endParaRPr>
          </a:p>
          <a:p>
            <a:pPr marL="800100" lvl="1" indent="-342900">
              <a:lnSpc>
                <a:spcPts val="2000"/>
              </a:lnSpc>
            </a:pPr>
            <a:endParaRPr lang="en-US" altLang="ja-JP" sz="1600" dirty="0" smtClean="0"/>
          </a:p>
          <a:p>
            <a:pPr marL="1257300" lvl="2" indent="-342900">
              <a:lnSpc>
                <a:spcPts val="2000"/>
              </a:lnSpc>
              <a:buFont typeface="Calibri" pitchFamily="34" charset="0"/>
              <a:buChar char="&gt;"/>
            </a:pPr>
            <a:r>
              <a:rPr lang="en-US" altLang="ja-JP" sz="1600" dirty="0" smtClean="0"/>
              <a:t>MAE</a:t>
            </a:r>
            <a:r>
              <a:rPr lang="ja-JP" altLang="en-US" sz="1600" dirty="0" smtClean="0"/>
              <a:t>・</a:t>
            </a:r>
            <a:r>
              <a:rPr lang="en-US" altLang="ja-JP" sz="1600" dirty="0" smtClean="0"/>
              <a:t>SMAPE</a:t>
            </a:r>
            <a:r>
              <a:rPr lang="ja-JP" altLang="en-US" sz="1600" dirty="0" smtClean="0"/>
              <a:t>共に</a:t>
            </a:r>
            <a:r>
              <a:rPr lang="en-US" altLang="ja-JP" sz="1600" dirty="0" smtClean="0"/>
              <a:t>P</a:t>
            </a:r>
            <a:r>
              <a:rPr lang="en-US" altLang="ja-JP" sz="1200" dirty="0" smtClean="0"/>
              <a:t>1</a:t>
            </a:r>
            <a:r>
              <a:rPr lang="ja-JP" altLang="en-US" sz="1600" dirty="0" smtClean="0"/>
              <a:t>が最もよい</a:t>
            </a:r>
            <a:endParaRPr lang="en-US" altLang="ja-JP" sz="1600" dirty="0" smtClean="0"/>
          </a:p>
          <a:p>
            <a:pPr marL="1257300" lvl="2" indent="-342900">
              <a:lnSpc>
                <a:spcPts val="2000"/>
              </a:lnSpc>
              <a:buFont typeface="Calibri" pitchFamily="34" charset="0"/>
              <a:buChar char="&gt;"/>
            </a:pPr>
            <a:r>
              <a:rPr lang="en-US" altLang="ja-JP" sz="1600" dirty="0" smtClean="0"/>
              <a:t>TS</a:t>
            </a:r>
            <a:r>
              <a:rPr lang="ja-JP" altLang="en-US" sz="1600" dirty="0" smtClean="0"/>
              <a:t>は</a:t>
            </a:r>
            <a:r>
              <a:rPr lang="en-US" altLang="ja-JP" sz="1600" dirty="0" smtClean="0"/>
              <a:t>2</a:t>
            </a:r>
            <a:r>
              <a:rPr lang="ja-JP" altLang="en-US" sz="1600" dirty="0" smtClean="0"/>
              <a:t>番目に良い（</a:t>
            </a:r>
            <a:r>
              <a:rPr lang="en-US" altLang="ja-JP" sz="1600" dirty="0" smtClean="0"/>
              <a:t>t</a:t>
            </a:r>
            <a:r>
              <a:rPr lang="ja-JP" altLang="en-US" sz="1600" dirty="0" smtClean="0"/>
              <a:t>検定で有意差あり</a:t>
            </a:r>
            <a:r>
              <a:rPr lang="ja-JP" altLang="en-US" sz="1600" dirty="0" smtClean="0"/>
              <a:t>）</a:t>
            </a:r>
            <a:endParaRPr lang="en-US" altLang="ja-JP" sz="1600" dirty="0" smtClean="0"/>
          </a:p>
          <a:p>
            <a:pPr marL="1257300" lvl="2" indent="-342900">
              <a:lnSpc>
                <a:spcPts val="2000"/>
              </a:lnSpc>
              <a:buFont typeface="Calibri" pitchFamily="34" charset="0"/>
              <a:buChar char="&gt;"/>
            </a:pPr>
            <a:r>
              <a:rPr lang="en-US" altLang="ja-JP" sz="1600" dirty="0" smtClean="0"/>
              <a:t>P</a:t>
            </a:r>
            <a:r>
              <a:rPr lang="en-US" altLang="ja-JP" sz="1200" dirty="0" smtClean="0"/>
              <a:t>1</a:t>
            </a:r>
            <a:r>
              <a:rPr lang="ja-JP" altLang="en-US" sz="1600" dirty="0" smtClean="0"/>
              <a:t>と</a:t>
            </a:r>
            <a:r>
              <a:rPr lang="en-US" altLang="ja-JP" sz="1600" dirty="0" smtClean="0"/>
              <a:t>TS</a:t>
            </a:r>
            <a:r>
              <a:rPr lang="ja-JP" altLang="en-US" sz="1600" dirty="0" smtClean="0"/>
              <a:t>間では、</a:t>
            </a:r>
            <a:r>
              <a:rPr lang="en-US" altLang="ja-JP" sz="1600" dirty="0" smtClean="0"/>
              <a:t>SMAPE</a:t>
            </a:r>
            <a:r>
              <a:rPr lang="ja-JP" altLang="en-US" sz="1600" dirty="0" smtClean="0"/>
              <a:t>は統計的に有意であるが、</a:t>
            </a:r>
            <a:r>
              <a:rPr lang="en-US" altLang="ja-JP" sz="1600" dirty="0" smtClean="0"/>
              <a:t>MAE</a:t>
            </a:r>
            <a:r>
              <a:rPr lang="ja-JP" altLang="en-US" sz="1600" dirty="0" err="1" smtClean="0"/>
              <a:t>はそ</a:t>
            </a:r>
            <a:r>
              <a:rPr lang="ja-JP" altLang="en-US" sz="1600" dirty="0" smtClean="0"/>
              <a:t>うでも</a:t>
            </a:r>
            <a:r>
              <a:rPr lang="ja-JP" altLang="en-US" sz="1600" dirty="0" smtClean="0"/>
              <a:t>ない</a:t>
            </a:r>
            <a:endParaRPr lang="en-US" altLang="ja-JP" sz="1600" dirty="0" smtClean="0"/>
          </a:p>
          <a:p>
            <a:pPr marL="1714500" lvl="3" indent="-342900">
              <a:lnSpc>
                <a:spcPts val="2000"/>
              </a:lnSpc>
              <a:buFont typeface="Calibri" pitchFamily="34" charset="0"/>
              <a:buChar char="»"/>
            </a:pPr>
            <a:r>
              <a:rPr lang="ja-JP" altLang="en-US" sz="1600" dirty="0" smtClean="0"/>
              <a:t>月平均</a:t>
            </a:r>
            <a:r>
              <a:rPr lang="ja-JP" altLang="en-US" sz="1600" dirty="0" smtClean="0"/>
              <a:t>の値はあまりスパースでなく、分散が低い</a:t>
            </a:r>
            <a:r>
              <a:rPr lang="ja-JP" altLang="en-US" sz="1600" dirty="0" smtClean="0"/>
              <a:t>から</a:t>
            </a:r>
            <a:endParaRPr lang="en-US" altLang="ja-JP" sz="1600" dirty="0" smtClean="0"/>
          </a:p>
          <a:p>
            <a:pPr marL="1257300" lvl="2" indent="-342900">
              <a:lnSpc>
                <a:spcPts val="2000"/>
              </a:lnSpc>
              <a:buFont typeface="Calibri" pitchFamily="34" charset="0"/>
              <a:buChar char="&gt;"/>
            </a:pPr>
            <a:r>
              <a:rPr lang="ja-JP" altLang="en-US" sz="1600" dirty="0" smtClean="0"/>
              <a:t>年の変わり目＆休暇の終わりである</a:t>
            </a:r>
            <a:r>
              <a:rPr lang="en-US" altLang="ja-JP" sz="1600" dirty="0" smtClean="0"/>
              <a:t>1</a:t>
            </a:r>
            <a:r>
              <a:rPr lang="ja-JP" altLang="en-US" sz="1600" dirty="0" smtClean="0"/>
              <a:t>月にエラー率が高くなる（</a:t>
            </a:r>
            <a:r>
              <a:rPr lang="en-US" altLang="ja-JP" sz="1600" dirty="0" smtClean="0"/>
              <a:t>Figure6</a:t>
            </a:r>
            <a:r>
              <a:rPr lang="ja-JP" altLang="en-US" sz="1600" dirty="0" smtClean="0"/>
              <a:t>）</a:t>
            </a:r>
            <a:endParaRPr lang="en-US" altLang="ja-JP" sz="1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18654"/>
            <a:ext cx="7467600" cy="634082"/>
          </a:xfrm>
        </p:spPr>
        <p:txBody>
          <a:bodyPr>
            <a:noAutofit/>
          </a:bodyPr>
          <a:lstStyle/>
          <a:p>
            <a:pPr algn="l"/>
            <a:r>
              <a:rPr lang="en-US" altLang="ja-JP" sz="2400" b="1" dirty="0" smtClean="0">
                <a:latin typeface="Corbel" pitchFamily="34" charset="0"/>
                <a:ea typeface="Tahoma" pitchFamily="34" charset="0"/>
                <a:cs typeface="Tahoma" pitchFamily="34" charset="0"/>
              </a:rPr>
              <a:t>Time-Sensitive </a:t>
            </a:r>
            <a:r>
              <a:rPr lang="en-US" altLang="ja-JP" sz="2400" b="1" dirty="0" smtClean="0">
                <a:latin typeface="Corbel" pitchFamily="34" charset="0"/>
                <a:ea typeface="Tahoma" pitchFamily="34" charset="0"/>
                <a:cs typeface="Tahoma" pitchFamily="34" charset="0"/>
              </a:rPr>
              <a:t>Query </a:t>
            </a:r>
            <a:r>
              <a:rPr lang="en-US" altLang="ja-JP" sz="2400" b="1" dirty="0" smtClean="0">
                <a:latin typeface="Corbel" pitchFamily="34" charset="0"/>
                <a:ea typeface="Tahoma" pitchFamily="34" charset="0"/>
                <a:cs typeface="Tahoma" pitchFamily="34" charset="0"/>
              </a:rPr>
              <a:t>Auto-Completion</a:t>
            </a:r>
            <a:endParaRPr kumimoji="1" lang="ja-JP" altLang="en-US" sz="3600" dirty="0">
              <a:latin typeface="HG丸ｺﾞｼｯｸM-PRO" pitchFamily="50" charset="-128"/>
              <a:ea typeface="HG丸ｺﾞｼｯｸM-PRO" pitchFamily="50" charset="-128"/>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395536" y="1196752"/>
            <a:ext cx="8496944" cy="3683060"/>
          </a:xfrm>
          <a:prstGeom prst="rect">
            <a:avLst/>
          </a:prstGeom>
          <a:noFill/>
        </p:spPr>
        <p:txBody>
          <a:bodyPr wrap="square" rtlCol="0">
            <a:spAutoFit/>
          </a:bodyPr>
          <a:lstStyle/>
          <a:p>
            <a:pPr>
              <a:lnSpc>
                <a:spcPts val="2000"/>
              </a:lnSpc>
            </a:pPr>
            <a:r>
              <a:rPr lang="en-US" altLang="ja-JP" u="sng" dirty="0" smtClean="0"/>
              <a:t>6</a:t>
            </a:r>
            <a:r>
              <a:rPr kumimoji="1" lang="en-US" altLang="ja-JP" u="sng" dirty="0" smtClean="0"/>
              <a:t>. PREDICTION QUERY POPULARITY</a:t>
            </a:r>
          </a:p>
          <a:p>
            <a:pPr>
              <a:lnSpc>
                <a:spcPts val="2000"/>
              </a:lnSpc>
            </a:pPr>
            <a:endParaRPr kumimoji="1" lang="en-US" altLang="ja-JP" u="sng" dirty="0" smtClean="0"/>
          </a:p>
          <a:p>
            <a:pPr>
              <a:lnSpc>
                <a:spcPts val="2000"/>
              </a:lnSpc>
            </a:pPr>
            <a:endParaRPr kumimoji="1" lang="en-US" altLang="ja-JP" u="sng" dirty="0" smtClean="0"/>
          </a:p>
          <a:p>
            <a:pPr marL="342900" indent="-342900">
              <a:lnSpc>
                <a:spcPts val="2000"/>
              </a:lnSpc>
              <a:buFont typeface="Calibri" pitchFamily="34" charset="0"/>
              <a:buChar char="○"/>
            </a:pPr>
            <a:r>
              <a:rPr lang="en-US" altLang="ja-JP" dirty="0" smtClean="0"/>
              <a:t>TS</a:t>
            </a:r>
            <a:r>
              <a:rPr lang="ja-JP" altLang="en-US" dirty="0" smtClean="0"/>
              <a:t>と</a:t>
            </a:r>
            <a:r>
              <a:rPr lang="en-US" altLang="ja-JP" dirty="0" smtClean="0"/>
              <a:t>P</a:t>
            </a:r>
            <a:r>
              <a:rPr lang="en-US" altLang="ja-JP" sz="1400" dirty="0" smtClean="0"/>
              <a:t>1</a:t>
            </a:r>
            <a:r>
              <a:rPr lang="ja-JP" altLang="en-US" dirty="0" smtClean="0"/>
              <a:t>の比較</a:t>
            </a:r>
            <a:endParaRPr lang="en-US" altLang="ja-JP" dirty="0" smtClean="0"/>
          </a:p>
          <a:p>
            <a:pPr marL="1257300" lvl="2" indent="-342900">
              <a:lnSpc>
                <a:spcPts val="2000"/>
              </a:lnSpc>
            </a:pPr>
            <a:endParaRPr lang="en-US" altLang="ja-JP" sz="1600" dirty="0" smtClean="0">
              <a:uFill>
                <a:solidFill>
                  <a:srgbClr val="FF99CC"/>
                </a:solidFill>
              </a:uFill>
            </a:endParaRPr>
          </a:p>
          <a:p>
            <a:pPr marL="800100" lvl="1" indent="-342900">
              <a:lnSpc>
                <a:spcPts val="2000"/>
              </a:lnSpc>
              <a:buFont typeface="Arial" pitchFamily="34" charset="0"/>
              <a:buChar char="•"/>
            </a:pPr>
            <a:r>
              <a:rPr lang="en-US" altLang="ja-JP" sz="1600" dirty="0" smtClean="0"/>
              <a:t>D-W</a:t>
            </a:r>
          </a:p>
          <a:p>
            <a:pPr marL="1257300" lvl="2" indent="-342900">
              <a:lnSpc>
                <a:spcPts val="2000"/>
              </a:lnSpc>
              <a:buFont typeface="Calibri" pitchFamily="34" charset="0"/>
              <a:buChar char="&gt;"/>
            </a:pPr>
            <a:r>
              <a:rPr lang="ja-JP" altLang="en-US" sz="1600" dirty="0" smtClean="0">
                <a:uFill>
                  <a:solidFill>
                    <a:srgbClr val="FF99CC"/>
                  </a:solidFill>
                </a:uFill>
              </a:rPr>
              <a:t>周期的</a:t>
            </a:r>
            <a:r>
              <a:rPr lang="ja-JP" altLang="en-US" sz="1600" dirty="0" smtClean="0">
                <a:uFill>
                  <a:solidFill>
                    <a:srgbClr val="FF99CC"/>
                  </a:solidFill>
                </a:uFill>
              </a:rPr>
              <a:t>に注目度が変化するクエリには</a:t>
            </a:r>
            <a:r>
              <a:rPr lang="en-US" altLang="ja-JP" sz="1600" dirty="0" smtClean="0">
                <a:uFill>
                  <a:solidFill>
                    <a:srgbClr val="FF99CC"/>
                  </a:solidFill>
                </a:uFill>
              </a:rPr>
              <a:t>TS</a:t>
            </a:r>
            <a:r>
              <a:rPr lang="ja-JP" altLang="en-US" sz="1600" dirty="0" smtClean="0">
                <a:uFill>
                  <a:solidFill>
                    <a:srgbClr val="FF99CC"/>
                  </a:solidFill>
                </a:uFill>
              </a:rPr>
              <a:t>が優れている（</a:t>
            </a:r>
            <a:r>
              <a:rPr lang="en-US" altLang="ja-JP" sz="1600" dirty="0" smtClean="0">
                <a:uFill>
                  <a:solidFill>
                    <a:srgbClr val="FF99CC"/>
                  </a:solidFill>
                </a:uFill>
              </a:rPr>
              <a:t>Figure7</a:t>
            </a:r>
            <a:r>
              <a:rPr lang="ja-JP" altLang="en-US" sz="1600" dirty="0" smtClean="0">
                <a:uFill>
                  <a:solidFill>
                    <a:srgbClr val="FF99CC"/>
                  </a:solidFill>
                </a:uFill>
              </a:rPr>
              <a:t>）</a:t>
            </a:r>
            <a:endParaRPr lang="en-US" altLang="ja-JP" sz="1600" dirty="0" smtClean="0">
              <a:uFill>
                <a:solidFill>
                  <a:srgbClr val="FF99CC"/>
                </a:solidFill>
              </a:uFill>
            </a:endParaRPr>
          </a:p>
          <a:p>
            <a:pPr marL="1257300" lvl="2" indent="-342900">
              <a:lnSpc>
                <a:spcPts val="2000"/>
              </a:lnSpc>
              <a:buFont typeface="Calibri" pitchFamily="34" charset="0"/>
              <a:buChar char="&gt;"/>
            </a:pPr>
            <a:r>
              <a:rPr lang="en-US" altLang="ja-JP" sz="1600" dirty="0" smtClean="0">
                <a:uFill>
                  <a:solidFill>
                    <a:srgbClr val="FF99CC"/>
                  </a:solidFill>
                </a:uFill>
              </a:rPr>
              <a:t>TS</a:t>
            </a:r>
            <a:r>
              <a:rPr lang="ja-JP" altLang="en-US" sz="1600" dirty="0" smtClean="0">
                <a:uFill>
                  <a:solidFill>
                    <a:srgbClr val="FF99CC"/>
                  </a:solidFill>
                </a:uFill>
              </a:rPr>
              <a:t>は登場頻度が急激に変化するクエリには弱い（</a:t>
            </a:r>
            <a:r>
              <a:rPr lang="en-US" altLang="ja-JP" sz="1600" dirty="0" smtClean="0">
                <a:uFill>
                  <a:solidFill>
                    <a:srgbClr val="FF99CC"/>
                  </a:solidFill>
                </a:uFill>
              </a:rPr>
              <a:t>Figure8</a:t>
            </a:r>
            <a:r>
              <a:rPr lang="ja-JP" altLang="en-US" sz="1600" dirty="0" smtClean="0">
                <a:uFill>
                  <a:solidFill>
                    <a:srgbClr val="FF99CC"/>
                  </a:solidFill>
                </a:uFill>
              </a:rPr>
              <a:t>）</a:t>
            </a:r>
            <a:endParaRPr lang="en-US" altLang="ja-JP" sz="1600" dirty="0" smtClean="0">
              <a:uFill>
                <a:solidFill>
                  <a:srgbClr val="FF99CC"/>
                </a:solidFill>
              </a:uFill>
            </a:endParaRPr>
          </a:p>
          <a:p>
            <a:pPr marL="1257300" lvl="2" indent="-342900">
              <a:lnSpc>
                <a:spcPts val="2000"/>
              </a:lnSpc>
              <a:buFont typeface="Calibri" pitchFamily="34" charset="0"/>
              <a:buChar char="&gt;"/>
            </a:pPr>
            <a:r>
              <a:rPr lang="ja-JP" altLang="en-US" sz="1600" dirty="0" smtClean="0">
                <a:uFill>
                  <a:solidFill>
                    <a:srgbClr val="FF99CC"/>
                  </a:solidFill>
                </a:uFill>
              </a:rPr>
              <a:t>曜日</a:t>
            </a:r>
            <a:r>
              <a:rPr lang="ja-JP" altLang="en-US" sz="1600" dirty="0" smtClean="0">
                <a:uFill>
                  <a:solidFill>
                    <a:srgbClr val="FF99CC"/>
                  </a:solidFill>
                </a:uFill>
              </a:rPr>
              <a:t>ごとに</a:t>
            </a:r>
            <a:r>
              <a:rPr lang="ja-JP" altLang="en-US" sz="1600" dirty="0" smtClean="0">
                <a:uFill>
                  <a:solidFill>
                    <a:srgbClr val="FF99CC"/>
                  </a:solidFill>
                </a:uFill>
              </a:rPr>
              <a:t>、</a:t>
            </a:r>
            <a:r>
              <a:rPr lang="en-US" altLang="ja-JP" sz="1600" dirty="0" smtClean="0">
                <a:uFill>
                  <a:solidFill>
                    <a:srgbClr val="FF99CC"/>
                  </a:solidFill>
                </a:uFill>
              </a:rPr>
              <a:t>TS</a:t>
            </a:r>
            <a:r>
              <a:rPr lang="ja-JP" altLang="en-US" sz="1600" dirty="0" smtClean="0">
                <a:uFill>
                  <a:solidFill>
                    <a:srgbClr val="FF99CC"/>
                  </a:solidFill>
                </a:uFill>
              </a:rPr>
              <a:t>が</a:t>
            </a:r>
            <a:r>
              <a:rPr lang="en-US" altLang="ja-JP" sz="1600" dirty="0" smtClean="0">
                <a:uFill>
                  <a:solidFill>
                    <a:srgbClr val="FF99CC"/>
                  </a:solidFill>
                </a:uFill>
              </a:rPr>
              <a:t>P1</a:t>
            </a:r>
            <a:r>
              <a:rPr lang="ja-JP" altLang="en-US" sz="1600" dirty="0" smtClean="0">
                <a:uFill>
                  <a:solidFill>
                    <a:srgbClr val="FF99CC"/>
                  </a:solidFill>
                </a:uFill>
              </a:rPr>
              <a:t>より良い結果になった順にクエリを抽出（</a:t>
            </a:r>
            <a:r>
              <a:rPr lang="en-US" altLang="ja-JP" sz="1600" dirty="0" smtClean="0">
                <a:uFill>
                  <a:solidFill>
                    <a:srgbClr val="FF99CC"/>
                  </a:solidFill>
                </a:uFill>
              </a:rPr>
              <a:t>Table3</a:t>
            </a:r>
            <a:r>
              <a:rPr lang="ja-JP" altLang="en-US" sz="1600" dirty="0" smtClean="0">
                <a:uFill>
                  <a:solidFill>
                    <a:srgbClr val="FF99CC"/>
                  </a:solidFill>
                </a:uFill>
              </a:rPr>
              <a:t>）</a:t>
            </a:r>
            <a:endParaRPr lang="en-US" altLang="ja-JP" sz="1600" dirty="0" smtClean="0">
              <a:uFill>
                <a:solidFill>
                  <a:srgbClr val="FF99CC"/>
                </a:solidFill>
              </a:uFill>
            </a:endParaRPr>
          </a:p>
          <a:p>
            <a:pPr marL="1714500" lvl="3" indent="-342900">
              <a:lnSpc>
                <a:spcPts val="2000"/>
              </a:lnSpc>
              <a:buFont typeface="Calibri" pitchFamily="34" charset="0"/>
              <a:buChar char="»"/>
            </a:pPr>
            <a:r>
              <a:rPr lang="ja-JP" altLang="en-US" sz="1600" dirty="0" smtClean="0">
                <a:uFill>
                  <a:solidFill>
                    <a:srgbClr val="FF99CC"/>
                  </a:solidFill>
                </a:uFill>
              </a:rPr>
              <a:t>登場</a:t>
            </a:r>
            <a:r>
              <a:rPr lang="ja-JP" altLang="en-US" sz="1600" dirty="0" smtClean="0">
                <a:uFill>
                  <a:solidFill>
                    <a:srgbClr val="FF99CC"/>
                  </a:solidFill>
                </a:uFill>
              </a:rPr>
              <a:t>頻度が周期的に変化する</a:t>
            </a:r>
            <a:r>
              <a:rPr lang="ja-JP" altLang="en-US" sz="1600" dirty="0" smtClean="0">
                <a:uFill>
                  <a:solidFill>
                    <a:srgbClr val="FF99CC"/>
                  </a:solidFill>
                </a:uFill>
              </a:rPr>
              <a:t>クエリが多い</a:t>
            </a:r>
            <a:endParaRPr lang="en-US" altLang="ja-JP" sz="1600" dirty="0" smtClean="0">
              <a:uFill>
                <a:solidFill>
                  <a:srgbClr val="FF99CC"/>
                </a:solidFill>
              </a:uFill>
            </a:endParaRPr>
          </a:p>
          <a:p>
            <a:pPr marL="1257300" lvl="2" indent="-342900">
              <a:lnSpc>
                <a:spcPts val="2000"/>
              </a:lnSpc>
              <a:buFont typeface="Calibri" pitchFamily="34" charset="0"/>
              <a:buChar char="&gt;"/>
            </a:pPr>
            <a:endParaRPr lang="en-US" altLang="ja-JP" sz="1600" dirty="0" smtClean="0"/>
          </a:p>
          <a:p>
            <a:pPr marL="800100" lvl="1" indent="-342900">
              <a:lnSpc>
                <a:spcPts val="2000"/>
              </a:lnSpc>
              <a:buFont typeface="Arial" pitchFamily="34" charset="0"/>
              <a:buChar char="•"/>
            </a:pPr>
            <a:r>
              <a:rPr lang="en-US" altLang="ja-JP" sz="1600" dirty="0" smtClean="0"/>
              <a:t>M-A</a:t>
            </a:r>
            <a:endParaRPr lang="en-US" altLang="ja-JP" sz="1600" dirty="0" smtClean="0"/>
          </a:p>
          <a:p>
            <a:pPr marL="1257300" lvl="2" indent="-342900">
              <a:lnSpc>
                <a:spcPts val="2000"/>
              </a:lnSpc>
              <a:buFont typeface="Calibri" pitchFamily="34" charset="0"/>
              <a:buChar char="&gt;"/>
            </a:pPr>
            <a:r>
              <a:rPr lang="ja-JP" altLang="en-US" sz="1600" dirty="0" smtClean="0">
                <a:uFill>
                  <a:solidFill>
                    <a:srgbClr val="FF99CC"/>
                  </a:solidFill>
                </a:uFill>
              </a:rPr>
              <a:t>同様の結果（</a:t>
            </a:r>
            <a:r>
              <a:rPr lang="en-US" altLang="ja-JP" sz="1600" dirty="0" smtClean="0">
                <a:uFill>
                  <a:solidFill>
                    <a:srgbClr val="FF99CC"/>
                  </a:solidFill>
                </a:uFill>
              </a:rPr>
              <a:t>Figure9</a:t>
            </a:r>
            <a:r>
              <a:rPr lang="ja-JP" altLang="en-US" sz="1600" dirty="0" err="1" smtClean="0">
                <a:uFill>
                  <a:solidFill>
                    <a:srgbClr val="FF99CC"/>
                  </a:solidFill>
                </a:uFill>
              </a:rPr>
              <a:t>，</a:t>
            </a:r>
            <a:r>
              <a:rPr lang="en-US" altLang="ja-JP" sz="1600" dirty="0" smtClean="0">
                <a:uFill>
                  <a:solidFill>
                    <a:srgbClr val="FF99CC"/>
                  </a:solidFill>
                </a:uFill>
              </a:rPr>
              <a:t>10</a:t>
            </a:r>
            <a:r>
              <a:rPr lang="ja-JP" altLang="en-US" sz="1600" dirty="0" smtClean="0">
                <a:uFill>
                  <a:solidFill>
                    <a:srgbClr val="FF99CC"/>
                  </a:solidFill>
                </a:uFill>
              </a:rPr>
              <a:t>）</a:t>
            </a:r>
            <a:endParaRPr lang="en-US" altLang="ja-JP" sz="1600" dirty="0" smtClean="0">
              <a:uFill>
                <a:solidFill>
                  <a:srgbClr val="FF99CC"/>
                </a:solidFill>
              </a:uFill>
            </a:endParaRPr>
          </a:p>
          <a:p>
            <a:pPr marL="342900" indent="-342900">
              <a:lnSpc>
                <a:spcPts val="2000"/>
              </a:lnSpc>
              <a:buFont typeface="Calibri" pitchFamily="34" charset="0"/>
              <a:buChar char="&gt;"/>
            </a:pPr>
            <a:endParaRPr lang="en-US" altLang="ja-JP" sz="16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18654"/>
            <a:ext cx="7467600" cy="634082"/>
          </a:xfrm>
        </p:spPr>
        <p:txBody>
          <a:bodyPr>
            <a:noAutofit/>
          </a:bodyPr>
          <a:lstStyle/>
          <a:p>
            <a:pPr algn="l"/>
            <a:r>
              <a:rPr lang="en-US" altLang="ja-JP" sz="2400" b="1" dirty="0" smtClean="0">
                <a:latin typeface="Corbel" pitchFamily="34" charset="0"/>
                <a:ea typeface="Tahoma" pitchFamily="34" charset="0"/>
                <a:cs typeface="Tahoma" pitchFamily="34" charset="0"/>
              </a:rPr>
              <a:t>Time-Sensitive </a:t>
            </a:r>
            <a:r>
              <a:rPr lang="en-US" altLang="ja-JP" sz="2400" b="1" dirty="0" smtClean="0">
                <a:latin typeface="Corbel" pitchFamily="34" charset="0"/>
                <a:ea typeface="Tahoma" pitchFamily="34" charset="0"/>
                <a:cs typeface="Tahoma" pitchFamily="34" charset="0"/>
              </a:rPr>
              <a:t>Query </a:t>
            </a:r>
            <a:r>
              <a:rPr lang="en-US" altLang="ja-JP" sz="2400" b="1" dirty="0" smtClean="0">
                <a:latin typeface="Corbel" pitchFamily="34" charset="0"/>
                <a:ea typeface="Tahoma" pitchFamily="34" charset="0"/>
                <a:cs typeface="Tahoma" pitchFamily="34" charset="0"/>
              </a:rPr>
              <a:t>Auto-Completion</a:t>
            </a:r>
            <a:endParaRPr kumimoji="1" lang="ja-JP" altLang="en-US" sz="3600" dirty="0">
              <a:latin typeface="HG丸ｺﾞｼｯｸM-PRO" pitchFamily="50" charset="-128"/>
              <a:ea typeface="HG丸ｺﾞｼｯｸM-PRO" pitchFamily="50" charset="-128"/>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395536" y="1196752"/>
            <a:ext cx="8496944" cy="4708981"/>
          </a:xfrm>
          <a:prstGeom prst="rect">
            <a:avLst/>
          </a:prstGeom>
          <a:noFill/>
        </p:spPr>
        <p:txBody>
          <a:bodyPr wrap="square" rtlCol="0">
            <a:spAutoFit/>
          </a:bodyPr>
          <a:lstStyle/>
          <a:p>
            <a:pPr>
              <a:lnSpc>
                <a:spcPts val="2000"/>
              </a:lnSpc>
            </a:pPr>
            <a:r>
              <a:rPr lang="en-US" altLang="ja-JP" u="sng" dirty="0" smtClean="0"/>
              <a:t>6</a:t>
            </a:r>
            <a:r>
              <a:rPr kumimoji="1" lang="en-US" altLang="ja-JP" u="sng" dirty="0" smtClean="0"/>
              <a:t>. PREDICTION QUERY POPULARITY</a:t>
            </a:r>
          </a:p>
          <a:p>
            <a:pPr>
              <a:lnSpc>
                <a:spcPts val="2000"/>
              </a:lnSpc>
            </a:pPr>
            <a:endParaRPr kumimoji="1" lang="en-US" altLang="ja-JP" u="sng" dirty="0" smtClean="0"/>
          </a:p>
          <a:p>
            <a:pPr>
              <a:lnSpc>
                <a:spcPts val="2000"/>
              </a:lnSpc>
            </a:pPr>
            <a:endParaRPr kumimoji="1" lang="en-US" altLang="ja-JP" u="sng" dirty="0" smtClean="0"/>
          </a:p>
          <a:p>
            <a:pPr marL="342900" indent="-342900">
              <a:lnSpc>
                <a:spcPts val="2000"/>
              </a:lnSpc>
              <a:buFont typeface="Calibri" pitchFamily="34" charset="0"/>
              <a:buChar char="○"/>
            </a:pPr>
            <a:r>
              <a:rPr lang="en-US" altLang="ja-JP" dirty="0" smtClean="0"/>
              <a:t>Temporal model selector(TMS)</a:t>
            </a:r>
            <a:endParaRPr lang="en-US" altLang="ja-JP" sz="1600" dirty="0" smtClean="0">
              <a:uFill>
                <a:solidFill>
                  <a:srgbClr val="FF99CC"/>
                </a:solidFill>
              </a:uFill>
            </a:endParaRPr>
          </a:p>
          <a:p>
            <a:pPr marL="800100" lvl="1" indent="-342900">
              <a:lnSpc>
                <a:spcPts val="2000"/>
              </a:lnSpc>
              <a:buFont typeface="Arial" pitchFamily="34" charset="0"/>
              <a:buChar char="•"/>
            </a:pPr>
            <a:r>
              <a:rPr lang="ja-JP" altLang="en-US" sz="1600" dirty="0" smtClean="0"/>
              <a:t>時系列モデル</a:t>
            </a:r>
            <a:r>
              <a:rPr lang="ja-JP" altLang="en-US" sz="1600" dirty="0" smtClean="0"/>
              <a:t>は</a:t>
            </a:r>
            <a:r>
              <a:rPr lang="ja-JP" altLang="en-US" sz="1600" dirty="0" smtClean="0"/>
              <a:t>予期せぬ注目度の変動をもつクエリに</a:t>
            </a:r>
            <a:r>
              <a:rPr lang="ja-JP" altLang="en-US" sz="1600" dirty="0" smtClean="0"/>
              <a:t>弱い</a:t>
            </a:r>
            <a:endParaRPr lang="en-US" altLang="ja-JP" sz="1600" dirty="0" smtClean="0"/>
          </a:p>
          <a:p>
            <a:pPr marL="800100" lvl="1" indent="-342900">
              <a:lnSpc>
                <a:spcPts val="2000"/>
              </a:lnSpc>
              <a:buFont typeface="Arial" pitchFamily="34" charset="0"/>
              <a:buChar char="•"/>
            </a:pPr>
            <a:r>
              <a:rPr lang="ja-JP" altLang="en-US" sz="1600" dirty="0" smtClean="0"/>
              <a:t>各時間間隔においてクエリごとに最適な予測モデルを動的に決定</a:t>
            </a:r>
            <a:r>
              <a:rPr lang="ja-JP" altLang="en-US" sz="1600" dirty="0" smtClean="0"/>
              <a:t>する</a:t>
            </a:r>
            <a:endParaRPr lang="en-US" altLang="ja-JP" sz="1600" dirty="0" smtClean="0"/>
          </a:p>
          <a:p>
            <a:pPr marL="800100" lvl="1" indent="-342900">
              <a:lnSpc>
                <a:spcPts val="2000"/>
              </a:lnSpc>
              <a:buFont typeface="Arial" pitchFamily="34" charset="0"/>
              <a:buChar char="•"/>
            </a:pPr>
            <a:r>
              <a:rPr lang="ja-JP" altLang="en-US" sz="1600" dirty="0" smtClean="0"/>
              <a:t>複雑な方法は次の研究に残して、今回はシンプルな方法</a:t>
            </a:r>
            <a:r>
              <a:rPr lang="ja-JP" altLang="en-US" sz="1600" dirty="0" smtClean="0"/>
              <a:t>を実装</a:t>
            </a:r>
            <a:endParaRPr lang="en-US" altLang="ja-JP" sz="1600" dirty="0" smtClean="0"/>
          </a:p>
          <a:p>
            <a:pPr marL="800100" lvl="1" indent="-342900">
              <a:lnSpc>
                <a:spcPts val="2000"/>
              </a:lnSpc>
              <a:buFont typeface="Arial" pitchFamily="34" charset="0"/>
              <a:buChar char="•"/>
            </a:pPr>
            <a:endParaRPr lang="en-US" altLang="ja-JP" sz="1600" dirty="0" smtClean="0"/>
          </a:p>
          <a:p>
            <a:pPr marL="800100" lvl="1" indent="-342900">
              <a:lnSpc>
                <a:spcPts val="2000"/>
              </a:lnSpc>
              <a:buFont typeface="Arial" pitchFamily="34" charset="0"/>
              <a:buChar char="•"/>
            </a:pPr>
            <a:r>
              <a:rPr lang="ja-JP" altLang="en-US" sz="1600" dirty="0" smtClean="0"/>
              <a:t>方法</a:t>
            </a:r>
            <a:endParaRPr lang="en-US" altLang="ja-JP" sz="1600" dirty="0" smtClean="0"/>
          </a:p>
          <a:p>
            <a:pPr marL="1257300" lvl="2" indent="-342900">
              <a:lnSpc>
                <a:spcPts val="2000"/>
              </a:lnSpc>
              <a:buFont typeface="Calibri" pitchFamily="34" charset="0"/>
              <a:buChar char="&gt;"/>
            </a:pPr>
            <a:r>
              <a:rPr lang="ja-JP" altLang="en-US" sz="1600" dirty="0" smtClean="0"/>
              <a:t>クエリごとに履歴を一定期間で</a:t>
            </a:r>
            <a:r>
              <a:rPr lang="ja-JP" altLang="en-US" sz="1600" dirty="0" smtClean="0"/>
              <a:t>分割</a:t>
            </a:r>
            <a:endParaRPr lang="en-US" altLang="ja-JP" sz="1600" dirty="0" smtClean="0"/>
          </a:p>
          <a:p>
            <a:pPr marL="1257300" lvl="2" indent="-342900">
              <a:lnSpc>
                <a:spcPts val="2000"/>
              </a:lnSpc>
              <a:buFont typeface="Calibri" pitchFamily="34" charset="0"/>
              <a:buChar char="&gt;"/>
            </a:pPr>
            <a:r>
              <a:rPr lang="ja-JP" altLang="en-US" sz="1600" dirty="0" smtClean="0"/>
              <a:t>期間ごとに</a:t>
            </a:r>
            <a:r>
              <a:rPr lang="en-US" altLang="ja-JP" sz="1600" dirty="0" smtClean="0"/>
              <a:t>P1</a:t>
            </a:r>
            <a:r>
              <a:rPr lang="ja-JP" altLang="en-US" sz="1600" dirty="0" smtClean="0"/>
              <a:t>と</a:t>
            </a:r>
            <a:r>
              <a:rPr lang="en-US" altLang="ja-JP" sz="1600" dirty="0" smtClean="0"/>
              <a:t>TMS</a:t>
            </a:r>
            <a:r>
              <a:rPr lang="ja-JP" altLang="en-US" sz="1600" dirty="0" smtClean="0"/>
              <a:t>の予測値と、ログの値を</a:t>
            </a:r>
            <a:r>
              <a:rPr lang="ja-JP" altLang="en-US" sz="1600" dirty="0" smtClean="0"/>
              <a:t>比較</a:t>
            </a:r>
            <a:endParaRPr lang="en-US" altLang="ja-JP" sz="1600" dirty="0" smtClean="0"/>
          </a:p>
          <a:p>
            <a:pPr marL="1257300" lvl="2" indent="-342900">
              <a:lnSpc>
                <a:spcPts val="2000"/>
              </a:lnSpc>
              <a:buFont typeface="Calibri" pitchFamily="34" charset="0"/>
              <a:buChar char="&gt;"/>
            </a:pPr>
            <a:r>
              <a:rPr lang="ja-JP" altLang="en-US" sz="1600" dirty="0" smtClean="0"/>
              <a:t>より</a:t>
            </a:r>
            <a:r>
              <a:rPr lang="en-US" altLang="ja-JP" sz="1600" dirty="0" smtClean="0"/>
              <a:t>SMAPE</a:t>
            </a:r>
            <a:r>
              <a:rPr lang="ja-JP" altLang="en-US" sz="1600" dirty="0" smtClean="0"/>
              <a:t>の値が低くなる方を良いモデルと</a:t>
            </a:r>
            <a:r>
              <a:rPr lang="ja-JP" altLang="en-US" sz="1600" dirty="0" smtClean="0"/>
              <a:t>する</a:t>
            </a:r>
            <a:endParaRPr lang="en-US" altLang="ja-JP" sz="1600" dirty="0" smtClean="0"/>
          </a:p>
          <a:p>
            <a:pPr marL="1257300" lvl="2" indent="-342900">
              <a:lnSpc>
                <a:spcPts val="2000"/>
              </a:lnSpc>
              <a:buFont typeface="Calibri" pitchFamily="34" charset="0"/>
              <a:buChar char="&gt;"/>
            </a:pPr>
            <a:r>
              <a:rPr lang="ja-JP" altLang="en-US" sz="1600" dirty="0" smtClean="0"/>
              <a:t>予測する月と同じ月で、「良い」と判定された頻度が高い方のモデルを</a:t>
            </a:r>
            <a:r>
              <a:rPr lang="ja-JP" altLang="en-US" sz="1600" dirty="0" smtClean="0"/>
              <a:t>選択</a:t>
            </a:r>
            <a:endParaRPr lang="en-US" altLang="ja-JP" sz="1600" dirty="0" smtClean="0"/>
          </a:p>
          <a:p>
            <a:pPr marL="1257300" lvl="2" indent="-342900">
              <a:lnSpc>
                <a:spcPts val="2000"/>
              </a:lnSpc>
              <a:buFont typeface="Calibri" pitchFamily="34" charset="0"/>
              <a:buChar char="&gt;"/>
            </a:pPr>
            <a:endParaRPr lang="en-US" altLang="ja-JP" sz="1600" dirty="0" smtClean="0"/>
          </a:p>
          <a:p>
            <a:pPr marL="800100" lvl="1" indent="-342900">
              <a:lnSpc>
                <a:spcPts val="2000"/>
              </a:lnSpc>
              <a:buFont typeface="Arial" pitchFamily="34" charset="0"/>
              <a:buChar char="•"/>
            </a:pPr>
            <a:r>
              <a:rPr lang="ja-JP" altLang="en-US" sz="1600" dirty="0" smtClean="0"/>
              <a:t>結果</a:t>
            </a:r>
            <a:endParaRPr lang="en-US" altLang="ja-JP" sz="1600" dirty="0" smtClean="0"/>
          </a:p>
          <a:p>
            <a:pPr marL="1257300" lvl="2" indent="-342900">
              <a:lnSpc>
                <a:spcPts val="2000"/>
              </a:lnSpc>
              <a:buFont typeface="Calibri" pitchFamily="34" charset="0"/>
              <a:buChar char="&gt;"/>
            </a:pPr>
            <a:r>
              <a:rPr lang="en-US" altLang="ja-JP" sz="1600" dirty="0" smtClean="0"/>
              <a:t>M-A</a:t>
            </a:r>
            <a:r>
              <a:rPr lang="ja-JP" altLang="en-US" sz="1600" dirty="0" smtClean="0"/>
              <a:t>では、</a:t>
            </a:r>
            <a:r>
              <a:rPr lang="en-US" altLang="ja-JP" sz="1600" dirty="0" smtClean="0"/>
              <a:t>MAE</a:t>
            </a:r>
            <a:r>
              <a:rPr lang="ja-JP" altLang="en-US" sz="1600" dirty="0" smtClean="0"/>
              <a:t>と</a:t>
            </a:r>
            <a:r>
              <a:rPr lang="en-US" altLang="ja-JP" sz="1600" dirty="0" smtClean="0"/>
              <a:t>SMAPE</a:t>
            </a:r>
            <a:r>
              <a:rPr lang="ja-JP" altLang="en-US" sz="1600" dirty="0" smtClean="0"/>
              <a:t>両方で良い結果が得られた（</a:t>
            </a:r>
            <a:r>
              <a:rPr lang="en-US" altLang="ja-JP" sz="1600" dirty="0" smtClean="0"/>
              <a:t>Table1</a:t>
            </a:r>
            <a:r>
              <a:rPr lang="ja-JP" altLang="en-US" sz="1600" dirty="0" smtClean="0"/>
              <a:t>）</a:t>
            </a:r>
            <a:endParaRPr lang="en-US" altLang="ja-JP" sz="1600" dirty="0" smtClean="0"/>
          </a:p>
          <a:p>
            <a:pPr marL="1257300" lvl="2" indent="-342900">
              <a:lnSpc>
                <a:spcPts val="2000"/>
              </a:lnSpc>
              <a:buFont typeface="Calibri" pitchFamily="34" charset="0"/>
              <a:buChar char="&gt;"/>
            </a:pPr>
            <a:r>
              <a:rPr lang="en-US" altLang="ja-JP" sz="1600" dirty="0" smtClean="0"/>
              <a:t>D-W</a:t>
            </a:r>
            <a:r>
              <a:rPr lang="ja-JP" altLang="en-US" sz="1600" dirty="0" smtClean="0"/>
              <a:t>では、</a:t>
            </a:r>
            <a:r>
              <a:rPr lang="en-US" altLang="ja-JP" sz="1600" dirty="0" smtClean="0"/>
              <a:t>MAE</a:t>
            </a:r>
            <a:r>
              <a:rPr lang="ja-JP" altLang="en-US" sz="1600" dirty="0" smtClean="0"/>
              <a:t>では向上、</a:t>
            </a:r>
            <a:r>
              <a:rPr lang="en-US" altLang="ja-JP" sz="1600" dirty="0" smtClean="0"/>
              <a:t>SMAPE</a:t>
            </a:r>
            <a:r>
              <a:rPr lang="ja-JP" altLang="en-US" sz="1600" dirty="0" smtClean="0"/>
              <a:t>では低下（</a:t>
            </a:r>
            <a:r>
              <a:rPr lang="en-US" altLang="ja-JP" sz="1600" dirty="0" smtClean="0"/>
              <a:t>Table2</a:t>
            </a:r>
            <a:r>
              <a:rPr lang="ja-JP" altLang="en-US" sz="1600" dirty="0" smtClean="0"/>
              <a:t>）</a:t>
            </a:r>
            <a:endParaRPr lang="en-US" altLang="ja-JP" sz="1600" dirty="0" smtClean="0"/>
          </a:p>
          <a:p>
            <a:pPr marL="1257300" lvl="2" indent="-342900">
              <a:lnSpc>
                <a:spcPts val="2000"/>
              </a:lnSpc>
              <a:buFont typeface="Calibri" pitchFamily="34" charset="0"/>
              <a:buChar char="&gt;"/>
            </a:pPr>
            <a:r>
              <a:rPr lang="ja-JP" altLang="en-US" sz="1600" dirty="0" smtClean="0"/>
              <a:t>日毎・月毎のエラー率は、</a:t>
            </a:r>
            <a:r>
              <a:rPr lang="en-US" altLang="ja-JP" sz="1600" dirty="0" smtClean="0"/>
              <a:t>P1</a:t>
            </a:r>
            <a:r>
              <a:rPr lang="ja-JP" altLang="en-US" sz="1600" dirty="0" smtClean="0"/>
              <a:t>・</a:t>
            </a:r>
            <a:r>
              <a:rPr lang="en-US" altLang="ja-JP" sz="1600" dirty="0" smtClean="0"/>
              <a:t>TS</a:t>
            </a:r>
            <a:r>
              <a:rPr lang="ja-JP" altLang="en-US" sz="1600" dirty="0" smtClean="0"/>
              <a:t>とほぼ同じ（</a:t>
            </a:r>
            <a:r>
              <a:rPr lang="en-US" altLang="ja-JP" sz="1600" dirty="0" smtClean="0"/>
              <a:t>Figure5,6</a:t>
            </a:r>
            <a:r>
              <a:rPr lang="ja-JP" altLang="en-US" sz="1600" dirty="0" smtClean="0"/>
              <a:t>）</a:t>
            </a:r>
            <a:endParaRPr lang="en-US" altLang="ja-JP" sz="1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18654"/>
            <a:ext cx="7467600" cy="634082"/>
          </a:xfrm>
        </p:spPr>
        <p:txBody>
          <a:bodyPr>
            <a:noAutofit/>
          </a:bodyPr>
          <a:lstStyle/>
          <a:p>
            <a:pPr algn="l"/>
            <a:r>
              <a:rPr lang="en-US" altLang="ja-JP" sz="2400" b="1" dirty="0" smtClean="0">
                <a:latin typeface="Corbel" pitchFamily="34" charset="0"/>
                <a:ea typeface="Tahoma" pitchFamily="34" charset="0"/>
                <a:cs typeface="Tahoma" pitchFamily="34" charset="0"/>
              </a:rPr>
              <a:t>Time-Sensitive </a:t>
            </a:r>
            <a:r>
              <a:rPr lang="en-US" altLang="ja-JP" sz="2400" b="1" dirty="0" smtClean="0">
                <a:latin typeface="Corbel" pitchFamily="34" charset="0"/>
                <a:ea typeface="Tahoma" pitchFamily="34" charset="0"/>
                <a:cs typeface="Tahoma" pitchFamily="34" charset="0"/>
              </a:rPr>
              <a:t>Query </a:t>
            </a:r>
            <a:r>
              <a:rPr lang="en-US" altLang="ja-JP" sz="2400" b="1" dirty="0" smtClean="0">
                <a:latin typeface="Corbel" pitchFamily="34" charset="0"/>
                <a:ea typeface="Tahoma" pitchFamily="34" charset="0"/>
                <a:cs typeface="Tahoma" pitchFamily="34" charset="0"/>
              </a:rPr>
              <a:t>Auto-Completion</a:t>
            </a:r>
            <a:endParaRPr kumimoji="1" lang="ja-JP" altLang="en-US" sz="3600" dirty="0">
              <a:latin typeface="HG丸ｺﾞｼｯｸM-PRO" pitchFamily="50" charset="-128"/>
              <a:ea typeface="HG丸ｺﾞｼｯｸM-PRO" pitchFamily="50" charset="-128"/>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395536" y="1196752"/>
            <a:ext cx="8496944" cy="2739211"/>
          </a:xfrm>
          <a:prstGeom prst="rect">
            <a:avLst/>
          </a:prstGeom>
          <a:noFill/>
        </p:spPr>
        <p:txBody>
          <a:bodyPr wrap="square" rtlCol="0">
            <a:spAutoFit/>
          </a:bodyPr>
          <a:lstStyle/>
          <a:p>
            <a:pPr>
              <a:lnSpc>
                <a:spcPts val="2000"/>
              </a:lnSpc>
            </a:pPr>
            <a:r>
              <a:rPr lang="en-US" altLang="ja-JP" u="sng" dirty="0" smtClean="0"/>
              <a:t>6</a:t>
            </a:r>
            <a:r>
              <a:rPr kumimoji="1" lang="en-US" altLang="ja-JP" u="sng" dirty="0" smtClean="0"/>
              <a:t>. PREDICTION QUERY POPULARITY</a:t>
            </a:r>
          </a:p>
          <a:p>
            <a:pPr>
              <a:lnSpc>
                <a:spcPts val="2000"/>
              </a:lnSpc>
            </a:pPr>
            <a:endParaRPr kumimoji="1" lang="en-US" altLang="ja-JP" u="sng" dirty="0" smtClean="0"/>
          </a:p>
          <a:p>
            <a:pPr>
              <a:lnSpc>
                <a:spcPts val="2000"/>
              </a:lnSpc>
            </a:pPr>
            <a:endParaRPr kumimoji="1" lang="en-US" altLang="ja-JP" u="sng" dirty="0" smtClean="0"/>
          </a:p>
          <a:p>
            <a:pPr marL="342900" indent="-342900">
              <a:lnSpc>
                <a:spcPts val="2000"/>
              </a:lnSpc>
              <a:buFont typeface="Calibri" pitchFamily="34" charset="0"/>
              <a:buChar char="○"/>
            </a:pPr>
            <a:r>
              <a:rPr lang="ja-JP" altLang="en-US" dirty="0" smtClean="0"/>
              <a:t>まとめ</a:t>
            </a:r>
            <a:endParaRPr lang="en-US" altLang="ja-JP" sz="1600" dirty="0" smtClean="0">
              <a:uFill>
                <a:solidFill>
                  <a:srgbClr val="FF99CC"/>
                </a:solidFill>
              </a:uFill>
            </a:endParaRPr>
          </a:p>
          <a:p>
            <a:pPr marL="342900" indent="-342900">
              <a:lnSpc>
                <a:spcPts val="2000"/>
              </a:lnSpc>
              <a:buFont typeface="Calibri" pitchFamily="34" charset="0"/>
              <a:buChar char="○"/>
            </a:pPr>
            <a:endParaRPr lang="en-US" altLang="ja-JP" sz="1600" dirty="0" smtClean="0">
              <a:uFill>
                <a:solidFill>
                  <a:srgbClr val="FF99CC"/>
                </a:solidFill>
              </a:uFill>
            </a:endParaRPr>
          </a:p>
          <a:p>
            <a:pPr marL="800100" lvl="1" indent="-342900">
              <a:lnSpc>
                <a:spcPct val="150000"/>
              </a:lnSpc>
              <a:buFont typeface="Arial" pitchFamily="34" charset="0"/>
              <a:buChar char="•"/>
            </a:pPr>
            <a:r>
              <a:rPr lang="en-US" altLang="ja-JP" sz="1600" dirty="0" smtClean="0"/>
              <a:t>TS</a:t>
            </a:r>
            <a:r>
              <a:rPr lang="ja-JP" altLang="en-US" sz="1600" dirty="0" smtClean="0"/>
              <a:t>と</a:t>
            </a:r>
            <a:r>
              <a:rPr lang="en-US" altLang="ja-JP" sz="1600" dirty="0" smtClean="0"/>
              <a:t>TMS</a:t>
            </a:r>
            <a:r>
              <a:rPr lang="ja-JP" altLang="en-US" sz="1600" dirty="0" smtClean="0"/>
              <a:t>は既存手法</a:t>
            </a:r>
            <a:r>
              <a:rPr lang="en-US" altLang="ja-JP" sz="1600" dirty="0" smtClean="0"/>
              <a:t>MCP</a:t>
            </a:r>
            <a:r>
              <a:rPr lang="ja-JP" altLang="en-US" sz="1600" dirty="0" smtClean="0"/>
              <a:t>よりも性能が</a:t>
            </a:r>
            <a:r>
              <a:rPr lang="ja-JP" altLang="en-US" sz="1600" dirty="0" smtClean="0"/>
              <a:t>良い</a:t>
            </a:r>
            <a:endParaRPr lang="en-US" altLang="ja-JP" sz="1600" dirty="0" smtClean="0"/>
          </a:p>
          <a:p>
            <a:pPr marL="800100" lvl="1" indent="-342900">
              <a:lnSpc>
                <a:spcPct val="150000"/>
              </a:lnSpc>
              <a:buFont typeface="Arial" pitchFamily="34" charset="0"/>
              <a:buChar char="•"/>
            </a:pPr>
            <a:r>
              <a:rPr lang="ja-JP" altLang="en-US" sz="1600" dirty="0" smtClean="0"/>
              <a:t>特</a:t>
            </a:r>
            <a:r>
              <a:rPr lang="ja-JP" altLang="en-US" sz="1600" dirty="0" smtClean="0"/>
              <a:t>に周期的に注目度が変化するクエリに</a:t>
            </a:r>
            <a:r>
              <a:rPr lang="ja-JP" altLang="en-US" sz="1600" dirty="0" smtClean="0"/>
              <a:t>有効</a:t>
            </a:r>
            <a:endParaRPr lang="en-US" altLang="ja-JP" sz="1600" dirty="0" smtClean="0"/>
          </a:p>
          <a:p>
            <a:pPr marL="800100" lvl="1" indent="-342900">
              <a:lnSpc>
                <a:spcPct val="150000"/>
              </a:lnSpc>
              <a:buFont typeface="Arial" pitchFamily="34" charset="0"/>
              <a:buChar char="•"/>
            </a:pPr>
            <a:r>
              <a:rPr lang="en-US" altLang="ja-JP" sz="1600" dirty="0" smtClean="0"/>
              <a:t>MCP</a:t>
            </a:r>
            <a:r>
              <a:rPr lang="ja-JP" altLang="en-US" sz="1600" dirty="0" smtClean="0"/>
              <a:t>の中では、最新・小規模な履歴を使うほうが有効</a:t>
            </a:r>
            <a:endParaRPr lang="en-US" altLang="ja-JP" sz="1600" dirty="0" smtClean="0"/>
          </a:p>
          <a:p>
            <a:pPr marL="800100" lvl="1" indent="-342900">
              <a:lnSpc>
                <a:spcPts val="2000"/>
              </a:lnSpc>
              <a:buFont typeface="Arial" pitchFamily="34" charset="0"/>
              <a:buChar char="•"/>
            </a:pPr>
            <a:endParaRPr lang="en-US" altLang="ja-JP" sz="16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18654"/>
            <a:ext cx="7467600" cy="634082"/>
          </a:xfrm>
        </p:spPr>
        <p:txBody>
          <a:bodyPr>
            <a:noAutofit/>
          </a:bodyPr>
          <a:lstStyle/>
          <a:p>
            <a:pPr algn="l"/>
            <a:r>
              <a:rPr lang="en-US" altLang="ja-JP" sz="2400" b="1" dirty="0" smtClean="0">
                <a:latin typeface="Corbel" pitchFamily="34" charset="0"/>
                <a:ea typeface="Tahoma" pitchFamily="34" charset="0"/>
                <a:cs typeface="Tahoma" pitchFamily="34" charset="0"/>
              </a:rPr>
              <a:t>Time-Sensitive </a:t>
            </a:r>
            <a:r>
              <a:rPr lang="en-US" altLang="ja-JP" sz="2400" b="1" dirty="0" smtClean="0">
                <a:latin typeface="Corbel" pitchFamily="34" charset="0"/>
                <a:ea typeface="Tahoma" pitchFamily="34" charset="0"/>
                <a:cs typeface="Tahoma" pitchFamily="34" charset="0"/>
              </a:rPr>
              <a:t>Query </a:t>
            </a:r>
            <a:r>
              <a:rPr lang="en-US" altLang="ja-JP" sz="2400" b="1" dirty="0" smtClean="0">
                <a:latin typeface="Corbel" pitchFamily="34" charset="0"/>
                <a:ea typeface="Tahoma" pitchFamily="34" charset="0"/>
                <a:cs typeface="Tahoma" pitchFamily="34" charset="0"/>
              </a:rPr>
              <a:t>Auto-Completion</a:t>
            </a:r>
            <a:endParaRPr kumimoji="1" lang="ja-JP" altLang="en-US" sz="3600" dirty="0">
              <a:latin typeface="HG丸ｺﾞｼｯｸM-PRO" pitchFamily="50" charset="-128"/>
              <a:ea typeface="HG丸ｺﾞｼｯｸM-PRO" pitchFamily="50" charset="-128"/>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395536" y="1196752"/>
            <a:ext cx="8496944" cy="5386090"/>
          </a:xfrm>
          <a:prstGeom prst="rect">
            <a:avLst/>
          </a:prstGeom>
          <a:noFill/>
        </p:spPr>
        <p:txBody>
          <a:bodyPr wrap="square" rtlCol="0">
            <a:spAutoFit/>
          </a:bodyPr>
          <a:lstStyle/>
          <a:p>
            <a:pPr>
              <a:lnSpc>
                <a:spcPts val="2000"/>
              </a:lnSpc>
            </a:pPr>
            <a:r>
              <a:rPr kumimoji="1" lang="en-US" altLang="ja-JP" u="sng" dirty="0" smtClean="0"/>
              <a:t>7. </a:t>
            </a:r>
            <a:r>
              <a:rPr lang="en-US" altLang="ja-JP" u="sng" dirty="0" smtClean="0"/>
              <a:t>TIME-SENSITIVE QAC </a:t>
            </a:r>
            <a:r>
              <a:rPr lang="en-US" altLang="ja-JP" u="sng" dirty="0" smtClean="0"/>
              <a:t>RANKING</a:t>
            </a:r>
            <a:r>
              <a:rPr lang="ja-JP" altLang="en-US" u="sng" dirty="0" smtClean="0"/>
              <a:t>　（</a:t>
            </a:r>
            <a:r>
              <a:rPr lang="en-US" altLang="ja-JP" u="sng" dirty="0" smtClean="0"/>
              <a:t>QAC</a:t>
            </a:r>
            <a:r>
              <a:rPr lang="ja-JP" altLang="en-US" u="sng" dirty="0" smtClean="0"/>
              <a:t>の質を評価）</a:t>
            </a:r>
            <a:endParaRPr kumimoji="1" lang="en-US" altLang="ja-JP" u="sng" dirty="0" smtClean="0"/>
          </a:p>
          <a:p>
            <a:pPr>
              <a:lnSpc>
                <a:spcPts val="2000"/>
              </a:lnSpc>
            </a:pPr>
            <a:endParaRPr kumimoji="1" lang="en-US" altLang="ja-JP" u="sng" dirty="0" smtClean="0"/>
          </a:p>
          <a:p>
            <a:pPr>
              <a:lnSpc>
                <a:spcPts val="2000"/>
              </a:lnSpc>
            </a:pPr>
            <a:endParaRPr kumimoji="1" lang="en-US" altLang="ja-JP" u="sng" dirty="0" smtClean="0"/>
          </a:p>
          <a:p>
            <a:pPr marL="342900" indent="-342900">
              <a:buFont typeface="Calibri" pitchFamily="34" charset="0"/>
              <a:buChar char="○"/>
            </a:pPr>
            <a:r>
              <a:rPr lang="ja-JP" altLang="en-US" dirty="0" smtClean="0"/>
              <a:t>ランキング方法</a:t>
            </a:r>
            <a:endParaRPr lang="en-US" altLang="ja-JP" sz="1600" dirty="0" smtClean="0">
              <a:uFill>
                <a:solidFill>
                  <a:srgbClr val="FF99CC"/>
                </a:solidFill>
              </a:uFill>
            </a:endParaRPr>
          </a:p>
          <a:p>
            <a:pPr marL="342900" indent="-342900">
              <a:buFont typeface="Calibri" pitchFamily="34" charset="0"/>
              <a:buChar char="○"/>
            </a:pPr>
            <a:endParaRPr lang="en-US" altLang="ja-JP" sz="1600" dirty="0" smtClean="0">
              <a:uFill>
                <a:solidFill>
                  <a:srgbClr val="FF99CC"/>
                </a:solidFill>
              </a:uFill>
            </a:endParaRPr>
          </a:p>
          <a:p>
            <a:pPr marL="800100" lvl="1" indent="-342900">
              <a:buFont typeface="Arial" pitchFamily="34" charset="0"/>
              <a:buChar char="•"/>
            </a:pPr>
            <a:r>
              <a:rPr lang="ja-JP" altLang="en-US" sz="1600" dirty="0" smtClean="0"/>
              <a:t>真</a:t>
            </a:r>
            <a:r>
              <a:rPr lang="ja-JP" altLang="en-US" sz="1600" dirty="0" smtClean="0"/>
              <a:t>のランキングは、ログの頻度値からオラクルランキング関数で求める</a:t>
            </a:r>
            <a:endParaRPr lang="en-US" altLang="ja-JP" sz="1600" dirty="0" smtClean="0"/>
          </a:p>
          <a:p>
            <a:pPr marL="800100" lvl="1" indent="-342900">
              <a:buFont typeface="Arial" pitchFamily="34" charset="0"/>
              <a:buChar char="•"/>
            </a:pPr>
            <a:r>
              <a:rPr lang="ja-JP" altLang="en-US" sz="1600" dirty="0" smtClean="0"/>
              <a:t>ランク付け対象は</a:t>
            </a:r>
            <a:r>
              <a:rPr lang="ja-JP" altLang="en-US" sz="1600" dirty="0" smtClean="0"/>
              <a:t>，文字列</a:t>
            </a:r>
            <a:r>
              <a:rPr lang="en-US" altLang="ja-JP" sz="1600" dirty="0" smtClean="0"/>
              <a:t>P</a:t>
            </a:r>
            <a:r>
              <a:rPr lang="ja-JP" altLang="en-US" sz="1600" dirty="0" smtClean="0"/>
              <a:t>から始まるすべてのクエリ</a:t>
            </a:r>
            <a:r>
              <a:rPr lang="ja-JP" altLang="en-US" sz="1600" dirty="0" smtClean="0"/>
              <a:t>候補</a:t>
            </a:r>
            <a:endParaRPr lang="en-US" altLang="ja-JP" sz="1600" dirty="0" smtClean="0"/>
          </a:p>
          <a:p>
            <a:pPr marL="800100" lvl="1" indent="-342900">
              <a:buFont typeface="Arial" pitchFamily="34" charset="0"/>
              <a:buChar char="•"/>
            </a:pPr>
            <a:r>
              <a:rPr lang="en-US" altLang="ja-JP" sz="1600" dirty="0" smtClean="0"/>
              <a:t>3</a:t>
            </a:r>
            <a:r>
              <a:rPr lang="ja-JP" altLang="en-US" sz="1600" dirty="0" smtClean="0"/>
              <a:t>文字以下 かつ </a:t>
            </a:r>
            <a:r>
              <a:rPr lang="en-US" altLang="ja-JP" sz="1600" dirty="0" smtClean="0"/>
              <a:t>5</a:t>
            </a:r>
            <a:r>
              <a:rPr lang="ja-JP" altLang="en-US" sz="1600" dirty="0" smtClean="0"/>
              <a:t>個以下の候補しか持たない</a:t>
            </a:r>
            <a:r>
              <a:rPr lang="en-US" altLang="ja-JP" sz="1600" dirty="0" smtClean="0"/>
              <a:t>P</a:t>
            </a:r>
            <a:r>
              <a:rPr lang="ja-JP" altLang="en-US" sz="1600" dirty="0" err="1" smtClean="0"/>
              <a:t>は除</a:t>
            </a:r>
            <a:r>
              <a:rPr lang="ja-JP" altLang="en-US" sz="1600" dirty="0" smtClean="0"/>
              <a:t>外</a:t>
            </a:r>
            <a:endParaRPr lang="en-US" altLang="ja-JP" sz="1600" dirty="0" smtClean="0"/>
          </a:p>
          <a:p>
            <a:pPr marL="800100" lvl="1" indent="-342900">
              <a:buFont typeface="Arial" pitchFamily="34" charset="0"/>
              <a:buChar char="•"/>
            </a:pPr>
            <a:endParaRPr lang="en-US" altLang="ja-JP" sz="1600" dirty="0" smtClean="0"/>
          </a:p>
          <a:p>
            <a:pPr marL="800100" lvl="1" indent="-342900">
              <a:buFont typeface="Arial" pitchFamily="34" charset="0"/>
              <a:buChar char="•"/>
            </a:pPr>
            <a:endParaRPr lang="en-US" altLang="ja-JP" sz="1600" dirty="0" smtClean="0"/>
          </a:p>
          <a:p>
            <a:pPr marL="342900" indent="-342900">
              <a:buFont typeface="Calibri" pitchFamily="34" charset="0"/>
              <a:buChar char="○"/>
            </a:pPr>
            <a:r>
              <a:rPr lang="ja-JP" altLang="en-US" dirty="0" smtClean="0"/>
              <a:t>結果（</a:t>
            </a:r>
            <a:r>
              <a:rPr lang="en-US" altLang="ja-JP" dirty="0" smtClean="0"/>
              <a:t>Table4</a:t>
            </a:r>
            <a:r>
              <a:rPr lang="ja-JP" altLang="en-US" dirty="0" smtClean="0"/>
              <a:t>）</a:t>
            </a:r>
            <a:endParaRPr lang="en-US" altLang="ja-JP" dirty="0" smtClean="0"/>
          </a:p>
          <a:p>
            <a:pPr marL="342900" indent="-342900">
              <a:buFont typeface="Calibri" pitchFamily="34" charset="0"/>
              <a:buChar char="○"/>
            </a:pPr>
            <a:endParaRPr lang="en-US" altLang="ja-JP" dirty="0" smtClean="0"/>
          </a:p>
          <a:p>
            <a:pPr marL="800100" lvl="1" indent="-342900">
              <a:buFont typeface="Arial" pitchFamily="34" charset="0"/>
              <a:buChar char="•"/>
            </a:pPr>
            <a:r>
              <a:rPr lang="en-US" altLang="ja-JP" sz="1600" dirty="0" smtClean="0"/>
              <a:t>D-w</a:t>
            </a:r>
          </a:p>
          <a:p>
            <a:pPr marL="1257300" lvl="2" indent="-342900">
              <a:buFont typeface="Calibri" pitchFamily="34" charset="0"/>
              <a:buChar char="&gt;"/>
            </a:pPr>
            <a:r>
              <a:rPr lang="en-US" altLang="ja-JP" sz="1600" dirty="0" smtClean="0"/>
              <a:t>2011</a:t>
            </a:r>
            <a:r>
              <a:rPr lang="ja-JP" altLang="en-US" sz="1600" dirty="0" smtClean="0"/>
              <a:t>年</a:t>
            </a:r>
            <a:r>
              <a:rPr lang="en-US" altLang="ja-JP" sz="1600" dirty="0" smtClean="0"/>
              <a:t>6</a:t>
            </a:r>
            <a:r>
              <a:rPr lang="ja-JP" altLang="en-US" sz="1600" dirty="0" smtClean="0"/>
              <a:t>月に，</a:t>
            </a:r>
            <a:r>
              <a:rPr lang="en-US" altLang="ja-JP" sz="1600" dirty="0" smtClean="0"/>
              <a:t>1</a:t>
            </a:r>
            <a:r>
              <a:rPr lang="ja-JP" altLang="en-US" sz="1600" dirty="0" smtClean="0"/>
              <a:t>日毎にランキング</a:t>
            </a:r>
            <a:endParaRPr lang="en-US" altLang="ja-JP" sz="1600" dirty="0" smtClean="0"/>
          </a:p>
          <a:p>
            <a:pPr marL="1257300" lvl="2" indent="-342900">
              <a:buFont typeface="Calibri" pitchFamily="34" charset="0"/>
              <a:buChar char="&gt;"/>
            </a:pPr>
            <a:r>
              <a:rPr lang="en-US" altLang="ja-JP" sz="1600" dirty="0" smtClean="0"/>
              <a:t>TS</a:t>
            </a:r>
            <a:r>
              <a:rPr lang="ja-JP" altLang="en-US" sz="1600" dirty="0" smtClean="0"/>
              <a:t>と</a:t>
            </a:r>
            <a:r>
              <a:rPr lang="en-US" altLang="ja-JP" sz="1600" dirty="0" smtClean="0"/>
              <a:t>TMS</a:t>
            </a:r>
            <a:r>
              <a:rPr lang="ja-JP" altLang="en-US" sz="1600" dirty="0" smtClean="0"/>
              <a:t>は</a:t>
            </a:r>
            <a:r>
              <a:rPr lang="en-US" altLang="ja-JP" sz="1600" dirty="0" smtClean="0"/>
              <a:t>P</a:t>
            </a:r>
            <a:r>
              <a:rPr lang="en-US" altLang="ja-JP" sz="1200" dirty="0" smtClean="0"/>
              <a:t>1</a:t>
            </a:r>
            <a:r>
              <a:rPr lang="ja-JP" altLang="en-US" sz="1600" dirty="0" smtClean="0"/>
              <a:t>よりかなり良い</a:t>
            </a:r>
            <a:endParaRPr lang="en-US" altLang="ja-JP" sz="1600" dirty="0" smtClean="0"/>
          </a:p>
          <a:p>
            <a:pPr marL="800100" lvl="1" indent="-342900">
              <a:buFont typeface="Arial" pitchFamily="34" charset="0"/>
              <a:buChar char="•"/>
            </a:pPr>
            <a:endParaRPr lang="en-US" altLang="ja-JP" sz="1600" dirty="0" smtClean="0"/>
          </a:p>
          <a:p>
            <a:pPr marL="800100" lvl="1" indent="-342900">
              <a:buFont typeface="Arial" pitchFamily="34" charset="0"/>
              <a:buChar char="•"/>
            </a:pPr>
            <a:r>
              <a:rPr lang="en-US" altLang="ja-JP" sz="1600" dirty="0" smtClean="0"/>
              <a:t>M-A</a:t>
            </a:r>
            <a:endParaRPr lang="en-US" altLang="ja-JP" sz="1600" dirty="0" smtClean="0"/>
          </a:p>
          <a:p>
            <a:pPr marL="1257300" lvl="2" indent="-342900">
              <a:buFont typeface="Calibri" pitchFamily="34" charset="0"/>
              <a:buChar char="&gt;"/>
            </a:pPr>
            <a:r>
              <a:rPr lang="en-US" altLang="ja-JP" sz="1600" dirty="0" smtClean="0"/>
              <a:t>2011</a:t>
            </a:r>
            <a:r>
              <a:rPr lang="ja-JP" altLang="en-US" sz="1600" dirty="0" smtClean="0"/>
              <a:t>年</a:t>
            </a:r>
            <a:r>
              <a:rPr lang="en-US" altLang="ja-JP" sz="1600" dirty="0" smtClean="0"/>
              <a:t>1</a:t>
            </a:r>
            <a:r>
              <a:rPr lang="ja-JP" altLang="en-US" sz="1600" dirty="0" smtClean="0"/>
              <a:t>月～</a:t>
            </a:r>
            <a:r>
              <a:rPr lang="en-US" altLang="ja-JP" sz="1600" dirty="0" smtClean="0"/>
              <a:t>6</a:t>
            </a:r>
            <a:r>
              <a:rPr lang="ja-JP" altLang="en-US" sz="1600" dirty="0" smtClean="0"/>
              <a:t>月に，</a:t>
            </a:r>
            <a:r>
              <a:rPr lang="en-US" altLang="ja-JP" sz="1600" dirty="0" smtClean="0"/>
              <a:t>1</a:t>
            </a:r>
            <a:r>
              <a:rPr lang="ja-JP" altLang="en-US" sz="1600" dirty="0" smtClean="0"/>
              <a:t>ヶ月毎にランキング</a:t>
            </a:r>
            <a:endParaRPr lang="en-US" altLang="ja-JP" sz="1600" dirty="0" smtClean="0"/>
          </a:p>
          <a:p>
            <a:pPr marL="1257300" lvl="2" indent="-342900">
              <a:buFont typeface="Calibri" pitchFamily="34" charset="0"/>
              <a:buChar char="&gt;"/>
            </a:pPr>
            <a:r>
              <a:rPr lang="en-US" altLang="ja-JP" sz="1600" dirty="0" smtClean="0"/>
              <a:t>TMS</a:t>
            </a:r>
            <a:r>
              <a:rPr lang="ja-JP" altLang="en-US" sz="1600" dirty="0" smtClean="0"/>
              <a:t>が最も良い</a:t>
            </a:r>
            <a:endParaRPr lang="en-US" altLang="ja-JP" sz="1600" dirty="0" smtClean="0"/>
          </a:p>
          <a:p>
            <a:pPr marL="1257300" lvl="2" indent="-342900">
              <a:buFont typeface="Calibri" pitchFamily="34" charset="0"/>
              <a:buChar char="&gt;"/>
            </a:pPr>
            <a:endParaRPr lang="en-US" altLang="ja-JP" sz="1600" dirty="0" smtClean="0"/>
          </a:p>
          <a:p>
            <a:pPr marL="342900" indent="-342900">
              <a:buFont typeface="Calibri" pitchFamily="34" charset="0"/>
              <a:buChar char="○"/>
            </a:pPr>
            <a:r>
              <a:rPr lang="ja-JP" altLang="en-US" sz="1600" dirty="0" smtClean="0"/>
              <a:t>より精確な予測が、よりよいランキングを導くことが証明された</a:t>
            </a:r>
            <a:endParaRPr lang="en-US" altLang="ja-JP" sz="16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18654"/>
            <a:ext cx="7467600" cy="634082"/>
          </a:xfrm>
        </p:spPr>
        <p:txBody>
          <a:bodyPr>
            <a:noAutofit/>
          </a:bodyPr>
          <a:lstStyle/>
          <a:p>
            <a:pPr algn="l"/>
            <a:r>
              <a:rPr lang="en-US" altLang="ja-JP" sz="2400" b="1" dirty="0" smtClean="0">
                <a:latin typeface="Corbel" pitchFamily="34" charset="0"/>
                <a:ea typeface="Tahoma" pitchFamily="34" charset="0"/>
                <a:cs typeface="Tahoma" pitchFamily="34" charset="0"/>
              </a:rPr>
              <a:t>Time-Sensitive </a:t>
            </a:r>
            <a:r>
              <a:rPr lang="en-US" altLang="ja-JP" sz="2400" b="1" dirty="0" smtClean="0">
                <a:latin typeface="Corbel" pitchFamily="34" charset="0"/>
                <a:ea typeface="Tahoma" pitchFamily="34" charset="0"/>
                <a:cs typeface="Tahoma" pitchFamily="34" charset="0"/>
              </a:rPr>
              <a:t>Query </a:t>
            </a:r>
            <a:r>
              <a:rPr lang="en-US" altLang="ja-JP" sz="2400" b="1" dirty="0" smtClean="0">
                <a:latin typeface="Corbel" pitchFamily="34" charset="0"/>
                <a:ea typeface="Tahoma" pitchFamily="34" charset="0"/>
                <a:cs typeface="Tahoma" pitchFamily="34" charset="0"/>
              </a:rPr>
              <a:t>Auto-Completion</a:t>
            </a:r>
            <a:endParaRPr kumimoji="1" lang="ja-JP" altLang="en-US" sz="3600" dirty="0">
              <a:latin typeface="HG丸ｺﾞｼｯｸM-PRO" pitchFamily="50" charset="-128"/>
              <a:ea typeface="HG丸ｺﾞｼｯｸM-PRO" pitchFamily="50" charset="-128"/>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395536" y="1196752"/>
            <a:ext cx="8496944" cy="4196020"/>
          </a:xfrm>
          <a:prstGeom prst="rect">
            <a:avLst/>
          </a:prstGeom>
          <a:noFill/>
        </p:spPr>
        <p:txBody>
          <a:bodyPr wrap="square" rtlCol="0">
            <a:spAutoFit/>
          </a:bodyPr>
          <a:lstStyle/>
          <a:p>
            <a:pPr>
              <a:lnSpc>
                <a:spcPts val="2000"/>
              </a:lnSpc>
            </a:pPr>
            <a:r>
              <a:rPr lang="en-US" altLang="ja-JP" u="sng" dirty="0" smtClean="0"/>
              <a:t>8</a:t>
            </a:r>
            <a:r>
              <a:rPr kumimoji="1" lang="en-US" altLang="ja-JP" u="sng" dirty="0" smtClean="0"/>
              <a:t>. </a:t>
            </a:r>
            <a:r>
              <a:rPr lang="en-US" altLang="ja-JP" u="sng" dirty="0" smtClean="0"/>
              <a:t>CONCLUSIONS</a:t>
            </a:r>
            <a:endParaRPr kumimoji="1" lang="en-US" altLang="ja-JP" u="sng" dirty="0" smtClean="0"/>
          </a:p>
          <a:p>
            <a:pPr>
              <a:lnSpc>
                <a:spcPts val="2000"/>
              </a:lnSpc>
            </a:pPr>
            <a:endParaRPr kumimoji="1" lang="en-US" altLang="ja-JP" u="sng" dirty="0" smtClean="0"/>
          </a:p>
          <a:p>
            <a:pPr>
              <a:lnSpc>
                <a:spcPts val="2000"/>
              </a:lnSpc>
            </a:pPr>
            <a:endParaRPr kumimoji="1" lang="en-US" altLang="ja-JP" u="sng" dirty="0" smtClean="0"/>
          </a:p>
          <a:p>
            <a:pPr marL="342900" indent="-342900">
              <a:lnSpc>
                <a:spcPts val="2000"/>
              </a:lnSpc>
              <a:buFont typeface="Calibri" pitchFamily="34" charset="0"/>
              <a:buChar char="○"/>
            </a:pPr>
            <a:r>
              <a:rPr lang="ja-JP" altLang="en-US" dirty="0" smtClean="0"/>
              <a:t>成果</a:t>
            </a:r>
            <a:endParaRPr lang="en-US" altLang="ja-JP" sz="1600" dirty="0" smtClean="0">
              <a:uFill>
                <a:solidFill>
                  <a:srgbClr val="FF99CC"/>
                </a:solidFill>
              </a:uFill>
            </a:endParaRPr>
          </a:p>
          <a:p>
            <a:pPr marL="342900" indent="-342900">
              <a:lnSpc>
                <a:spcPts val="2000"/>
              </a:lnSpc>
              <a:buFont typeface="Calibri" pitchFamily="34" charset="0"/>
              <a:buChar char="○"/>
            </a:pPr>
            <a:endParaRPr lang="en-US" altLang="ja-JP" sz="1600" dirty="0" smtClean="0">
              <a:uFill>
                <a:solidFill>
                  <a:srgbClr val="FF99CC"/>
                </a:solidFill>
              </a:uFill>
            </a:endParaRPr>
          </a:p>
          <a:p>
            <a:pPr marL="800100" lvl="1" indent="-342900">
              <a:lnSpc>
                <a:spcPts val="2000"/>
              </a:lnSpc>
              <a:buFont typeface="Arial" pitchFamily="34" charset="0"/>
              <a:buChar char="•"/>
            </a:pPr>
            <a:r>
              <a:rPr lang="ja-JP" altLang="en-US" sz="1600" dirty="0" smtClean="0"/>
              <a:t>時間に依存するクエリの</a:t>
            </a:r>
            <a:r>
              <a:rPr lang="en-US" altLang="ja-JP" sz="1600" dirty="0" smtClean="0"/>
              <a:t>AC</a:t>
            </a:r>
            <a:r>
              <a:rPr lang="ja-JP" altLang="en-US" sz="1600" dirty="0" smtClean="0"/>
              <a:t>モデルを提案</a:t>
            </a:r>
            <a:r>
              <a:rPr lang="ja-JP" altLang="en-US" sz="1600" dirty="0" smtClean="0"/>
              <a:t>した</a:t>
            </a:r>
            <a:endParaRPr lang="en-US" altLang="ja-JP" sz="1600" dirty="0" smtClean="0"/>
          </a:p>
          <a:p>
            <a:pPr marL="800100" lvl="1" indent="-342900">
              <a:lnSpc>
                <a:spcPts val="2000"/>
              </a:lnSpc>
              <a:buFont typeface="Arial" pitchFamily="34" charset="0"/>
              <a:buChar char="•"/>
            </a:pPr>
            <a:r>
              <a:rPr lang="ja-JP" altLang="en-US" sz="1600" dirty="0" smtClean="0"/>
              <a:t>ログの頻度を未来の注目度とする既存手法より優れていることを</a:t>
            </a:r>
            <a:r>
              <a:rPr lang="ja-JP" altLang="en-US" sz="1600" dirty="0" smtClean="0"/>
              <a:t>示した</a:t>
            </a:r>
            <a:endParaRPr lang="en-US" altLang="ja-JP" sz="1600" dirty="0" smtClean="0"/>
          </a:p>
          <a:p>
            <a:pPr marL="800100" lvl="1" indent="-342900">
              <a:lnSpc>
                <a:spcPts val="2000"/>
              </a:lnSpc>
              <a:buFont typeface="Arial" pitchFamily="34" charset="0"/>
              <a:buChar char="•"/>
            </a:pPr>
            <a:r>
              <a:rPr lang="ja-JP" altLang="en-US" sz="1600" dirty="0" smtClean="0"/>
              <a:t>既存手法でも、長期間のログを使う</a:t>
            </a:r>
            <a:r>
              <a:rPr lang="ja-JP" altLang="en-US" sz="1600" dirty="0" smtClean="0"/>
              <a:t>より，</a:t>
            </a:r>
            <a:endParaRPr lang="en-US" altLang="ja-JP" sz="1600" dirty="0" smtClean="0"/>
          </a:p>
          <a:p>
            <a:pPr marL="800100" lvl="1" indent="-342900">
              <a:lnSpc>
                <a:spcPts val="2000"/>
              </a:lnSpc>
            </a:pPr>
            <a:r>
              <a:rPr lang="en-US" altLang="ja-JP" sz="1600" dirty="0" smtClean="0"/>
              <a:t>	</a:t>
            </a:r>
            <a:r>
              <a:rPr lang="ja-JP" altLang="en-US" sz="1600" dirty="0" smtClean="0"/>
              <a:t>最新</a:t>
            </a:r>
            <a:r>
              <a:rPr lang="ja-JP" altLang="en-US" sz="1600" dirty="0" smtClean="0"/>
              <a:t>・小規模なログを使うほうが良いことを</a:t>
            </a:r>
            <a:r>
              <a:rPr lang="ja-JP" altLang="en-US" sz="1600" dirty="0" smtClean="0"/>
              <a:t>示した</a:t>
            </a:r>
            <a:endParaRPr lang="en-US" altLang="ja-JP" sz="1600" dirty="0" smtClean="0"/>
          </a:p>
          <a:p>
            <a:pPr marL="800100" lvl="1" indent="-342900">
              <a:lnSpc>
                <a:spcPts val="2000"/>
              </a:lnSpc>
              <a:buFont typeface="Arial" pitchFamily="34" charset="0"/>
              <a:buChar char="•"/>
            </a:pPr>
            <a:r>
              <a:rPr lang="ja-JP" altLang="en-US" sz="1600" dirty="0" smtClean="0"/>
              <a:t>注目度の予測が、</a:t>
            </a:r>
            <a:r>
              <a:rPr lang="en-US" altLang="ja-JP" sz="1600" dirty="0" smtClean="0"/>
              <a:t>QAC</a:t>
            </a:r>
            <a:r>
              <a:rPr lang="ja-JP" altLang="en-US" sz="1600" dirty="0" smtClean="0"/>
              <a:t>の質の向上に結びつくことを</a:t>
            </a:r>
            <a:r>
              <a:rPr lang="ja-JP" altLang="en-US" sz="1600" dirty="0" smtClean="0"/>
              <a:t>示した</a:t>
            </a:r>
            <a:endParaRPr lang="en-US" altLang="ja-JP" sz="1600" dirty="0" smtClean="0"/>
          </a:p>
          <a:p>
            <a:pPr marL="800100" lvl="1" indent="-342900">
              <a:lnSpc>
                <a:spcPts val="2000"/>
              </a:lnSpc>
              <a:buFont typeface="Arial" pitchFamily="34" charset="0"/>
              <a:buChar char="•"/>
            </a:pPr>
            <a:endParaRPr lang="en-US" altLang="ja-JP" sz="1600" dirty="0" smtClean="0"/>
          </a:p>
          <a:p>
            <a:pPr marL="800100" lvl="1" indent="-342900">
              <a:lnSpc>
                <a:spcPts val="2000"/>
              </a:lnSpc>
              <a:buFont typeface="Arial" pitchFamily="34" charset="0"/>
              <a:buChar char="•"/>
            </a:pPr>
            <a:endParaRPr lang="en-US" altLang="ja-JP" sz="1600" dirty="0" smtClean="0"/>
          </a:p>
          <a:p>
            <a:pPr marL="800100" lvl="1" indent="-342900">
              <a:lnSpc>
                <a:spcPts val="2000"/>
              </a:lnSpc>
              <a:buFont typeface="Arial" pitchFamily="34" charset="0"/>
              <a:buChar char="•"/>
            </a:pPr>
            <a:endParaRPr lang="en-US" altLang="ja-JP" sz="1600" dirty="0" smtClean="0"/>
          </a:p>
          <a:p>
            <a:pPr marL="342900" indent="-342900">
              <a:lnSpc>
                <a:spcPts val="2000"/>
              </a:lnSpc>
              <a:buFont typeface="Calibri" pitchFamily="34" charset="0"/>
              <a:buChar char="○"/>
            </a:pPr>
            <a:r>
              <a:rPr lang="ja-JP" altLang="en-US" dirty="0" smtClean="0"/>
              <a:t>今後の課題</a:t>
            </a:r>
            <a:endParaRPr lang="en-US" altLang="ja-JP" dirty="0" smtClean="0"/>
          </a:p>
          <a:p>
            <a:pPr marL="342900" indent="-342900">
              <a:lnSpc>
                <a:spcPts val="2000"/>
              </a:lnSpc>
              <a:buFont typeface="Calibri" pitchFamily="34" charset="0"/>
              <a:buChar char="○"/>
            </a:pPr>
            <a:endParaRPr lang="en-US" altLang="ja-JP" dirty="0" smtClean="0"/>
          </a:p>
          <a:p>
            <a:pPr marL="800100" lvl="1" indent="-342900">
              <a:lnSpc>
                <a:spcPts val="2000"/>
              </a:lnSpc>
              <a:buFont typeface="Arial" pitchFamily="34" charset="0"/>
              <a:buChar char="•"/>
            </a:pPr>
            <a:r>
              <a:rPr lang="ja-JP" altLang="en-US" sz="1600" dirty="0" smtClean="0"/>
              <a:t>複数</a:t>
            </a:r>
            <a:r>
              <a:rPr lang="ja-JP" altLang="en-US" sz="1600" dirty="0" smtClean="0"/>
              <a:t>の時系列モデル（</a:t>
            </a:r>
            <a:r>
              <a:rPr lang="en-US" altLang="ja-JP" sz="1600" dirty="0" smtClean="0"/>
              <a:t>τ</a:t>
            </a:r>
            <a:r>
              <a:rPr lang="ja-JP" altLang="en-US" sz="1600" dirty="0" smtClean="0"/>
              <a:t>の値が複数）を同時に使う混合</a:t>
            </a:r>
            <a:r>
              <a:rPr lang="ja-JP" altLang="en-US" sz="1600" dirty="0" smtClean="0"/>
              <a:t>モデル</a:t>
            </a:r>
            <a:endParaRPr lang="en-US" altLang="ja-JP" sz="16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18654"/>
            <a:ext cx="7467600" cy="634082"/>
          </a:xfrm>
        </p:spPr>
        <p:txBody>
          <a:bodyPr>
            <a:noAutofit/>
          </a:bodyPr>
          <a:lstStyle/>
          <a:p>
            <a:pPr algn="l"/>
            <a:r>
              <a:rPr lang="en-US" altLang="ja-JP" sz="2400" b="1" dirty="0" smtClean="0">
                <a:latin typeface="Corbel" pitchFamily="34" charset="0"/>
                <a:ea typeface="Tahoma" pitchFamily="34" charset="0"/>
                <a:cs typeface="Tahoma" pitchFamily="34" charset="0"/>
              </a:rPr>
              <a:t>Time-Sensitive </a:t>
            </a:r>
            <a:r>
              <a:rPr lang="en-US" altLang="ja-JP" sz="2400" b="1" dirty="0" smtClean="0">
                <a:latin typeface="Corbel" pitchFamily="34" charset="0"/>
                <a:ea typeface="Tahoma" pitchFamily="34" charset="0"/>
                <a:cs typeface="Tahoma" pitchFamily="34" charset="0"/>
              </a:rPr>
              <a:t>Query </a:t>
            </a:r>
            <a:r>
              <a:rPr lang="en-US" altLang="ja-JP" sz="2400" b="1" dirty="0" smtClean="0">
                <a:latin typeface="Corbel" pitchFamily="34" charset="0"/>
                <a:ea typeface="Tahoma" pitchFamily="34" charset="0"/>
                <a:cs typeface="Tahoma" pitchFamily="34" charset="0"/>
              </a:rPr>
              <a:t>Auto-Completion</a:t>
            </a:r>
            <a:endParaRPr kumimoji="1" lang="ja-JP" altLang="en-US" sz="3600" dirty="0">
              <a:latin typeface="HG丸ｺﾞｼｯｸM-PRO" pitchFamily="50" charset="-128"/>
              <a:ea typeface="HG丸ｺﾞｼｯｸM-PRO" pitchFamily="50" charset="-128"/>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395536" y="1196752"/>
            <a:ext cx="8208912" cy="5478423"/>
          </a:xfrm>
          <a:prstGeom prst="rect">
            <a:avLst/>
          </a:prstGeom>
          <a:noFill/>
        </p:spPr>
        <p:txBody>
          <a:bodyPr wrap="square" rtlCol="0">
            <a:spAutoFit/>
          </a:bodyPr>
          <a:lstStyle/>
          <a:p>
            <a:pPr>
              <a:lnSpc>
                <a:spcPts val="2000"/>
              </a:lnSpc>
            </a:pPr>
            <a:r>
              <a:rPr lang="ja-JP" altLang="en-US" u="sng" dirty="0" smtClean="0"/>
              <a:t>感想</a:t>
            </a:r>
            <a:endParaRPr kumimoji="1" lang="en-US" altLang="ja-JP" u="sng" dirty="0" smtClean="0"/>
          </a:p>
          <a:p>
            <a:pPr marL="342900" indent="-342900">
              <a:lnSpc>
                <a:spcPts val="2000"/>
              </a:lnSpc>
            </a:pPr>
            <a:endParaRPr lang="en-US" altLang="ja-JP" dirty="0" smtClean="0"/>
          </a:p>
          <a:p>
            <a:pPr marL="342900" indent="-342900">
              <a:lnSpc>
                <a:spcPts val="2000"/>
              </a:lnSpc>
              <a:buFont typeface="Arial" pitchFamily="34" charset="0"/>
              <a:buChar char="•"/>
            </a:pPr>
            <a:r>
              <a:rPr lang="ja-JP" altLang="en-US" dirty="0" smtClean="0"/>
              <a:t>既存手法と比較して，周期性をよく予測できている点がすごい</a:t>
            </a:r>
            <a:endParaRPr lang="en-US" altLang="ja-JP" dirty="0" smtClean="0"/>
          </a:p>
          <a:p>
            <a:pPr marL="342900" indent="-342900">
              <a:lnSpc>
                <a:spcPts val="2000"/>
              </a:lnSpc>
              <a:buFont typeface="Arial" pitchFamily="34" charset="0"/>
              <a:buChar char="•"/>
            </a:pPr>
            <a:endParaRPr lang="en-US" altLang="ja-JP" dirty="0" smtClean="0"/>
          </a:p>
          <a:p>
            <a:pPr marL="342900" indent="-342900">
              <a:lnSpc>
                <a:spcPts val="2000"/>
              </a:lnSpc>
              <a:buFont typeface="Arial" pitchFamily="34" charset="0"/>
              <a:buChar char="•"/>
            </a:pPr>
            <a:r>
              <a:rPr lang="en-US" altLang="ja-JP" dirty="0" smtClean="0"/>
              <a:t>TMS</a:t>
            </a:r>
            <a:r>
              <a:rPr lang="ja-JP" altLang="en-US" dirty="0" smtClean="0"/>
              <a:t>を用いたとしても，突発的に頻度が変化するクエリには対応しずらいので，</a:t>
            </a:r>
            <a:endParaRPr lang="en-US" altLang="ja-JP" dirty="0" smtClean="0"/>
          </a:p>
          <a:p>
            <a:pPr marL="342900" indent="-342900">
              <a:lnSpc>
                <a:spcPts val="2000"/>
              </a:lnSpc>
            </a:pPr>
            <a:r>
              <a:rPr lang="en-US" altLang="ja-JP" dirty="0" smtClean="0"/>
              <a:t>	</a:t>
            </a:r>
            <a:r>
              <a:rPr lang="ja-JP" altLang="en-US" dirty="0" smtClean="0"/>
              <a:t>その</a:t>
            </a:r>
            <a:r>
              <a:rPr lang="ja-JP" altLang="en-US" dirty="0" smtClean="0"/>
              <a:t>よう</a:t>
            </a:r>
            <a:r>
              <a:rPr lang="ja-JP" altLang="en-US" dirty="0" smtClean="0"/>
              <a:t>なクエリには別のモデルを割り当てる必要がありそう</a:t>
            </a:r>
            <a:endParaRPr lang="en-US" altLang="ja-JP" dirty="0" smtClean="0"/>
          </a:p>
          <a:p>
            <a:pPr marL="342900" indent="-342900">
              <a:lnSpc>
                <a:spcPts val="2000"/>
              </a:lnSpc>
              <a:buFont typeface="Arial" pitchFamily="34" charset="0"/>
              <a:buChar char="•"/>
            </a:pPr>
            <a:endParaRPr lang="en-US" altLang="ja-JP" dirty="0" smtClean="0"/>
          </a:p>
          <a:p>
            <a:pPr marL="342900" indent="-342900">
              <a:lnSpc>
                <a:spcPts val="2000"/>
              </a:lnSpc>
              <a:buFont typeface="Arial" pitchFamily="34" charset="0"/>
              <a:buChar char="•"/>
            </a:pPr>
            <a:r>
              <a:rPr lang="ja-JP" altLang="en-US" dirty="0" smtClean="0"/>
              <a:t>評価方法（</a:t>
            </a:r>
            <a:r>
              <a:rPr lang="en-US" altLang="ja-JP" dirty="0" smtClean="0"/>
              <a:t>MAR</a:t>
            </a:r>
            <a:r>
              <a:rPr lang="ja-JP" altLang="en-US" dirty="0" err="1" smtClean="0"/>
              <a:t>，</a:t>
            </a:r>
            <a:r>
              <a:rPr lang="ja-JP" altLang="en-US" dirty="0" smtClean="0"/>
              <a:t>スピアマンの順位相関係数，</a:t>
            </a:r>
            <a:r>
              <a:rPr lang="en-US" altLang="ja-JP" dirty="0" smtClean="0"/>
              <a:t>etc</a:t>
            </a:r>
            <a:r>
              <a:rPr lang="ja-JP" altLang="en-US" dirty="0" smtClean="0"/>
              <a:t>）を知ることができて，</a:t>
            </a:r>
            <a:endParaRPr lang="en-US" altLang="ja-JP" dirty="0" smtClean="0"/>
          </a:p>
          <a:p>
            <a:pPr marL="342900" indent="-342900">
              <a:lnSpc>
                <a:spcPts val="2000"/>
              </a:lnSpc>
            </a:pPr>
            <a:r>
              <a:rPr lang="en-US" altLang="ja-JP" dirty="0" smtClean="0"/>
              <a:t>	</a:t>
            </a:r>
            <a:r>
              <a:rPr lang="ja-JP" altLang="en-US" dirty="0" smtClean="0"/>
              <a:t>ためになった</a:t>
            </a:r>
            <a:endParaRPr lang="en-US" altLang="ja-JP" dirty="0" smtClean="0"/>
          </a:p>
          <a:p>
            <a:pPr marL="342900" indent="-342900">
              <a:lnSpc>
                <a:spcPts val="2000"/>
              </a:lnSpc>
              <a:buFont typeface="Arial" pitchFamily="34" charset="0"/>
              <a:buChar char="•"/>
            </a:pPr>
            <a:endParaRPr lang="en-US" altLang="ja-JP" dirty="0" smtClean="0"/>
          </a:p>
          <a:p>
            <a:pPr marL="342900" indent="-342900">
              <a:lnSpc>
                <a:spcPts val="2000"/>
              </a:lnSpc>
              <a:buFont typeface="Arial" pitchFamily="34" charset="0"/>
              <a:buChar char="•"/>
            </a:pPr>
            <a:r>
              <a:rPr lang="ja-JP" altLang="en-US" dirty="0" smtClean="0"/>
              <a:t>知らないことばかりだったので，これから</a:t>
            </a:r>
            <a:r>
              <a:rPr lang="ja-JP" altLang="en-US" dirty="0" smtClean="0"/>
              <a:t>研究を進める</a:t>
            </a:r>
            <a:r>
              <a:rPr lang="ja-JP" altLang="en-US" dirty="0" smtClean="0"/>
              <a:t>にあたって，</a:t>
            </a:r>
            <a:endParaRPr lang="en-US" altLang="ja-JP" dirty="0" smtClean="0"/>
          </a:p>
          <a:p>
            <a:pPr marL="342900" indent="-342900">
              <a:lnSpc>
                <a:spcPts val="2000"/>
              </a:lnSpc>
            </a:pPr>
            <a:r>
              <a:rPr lang="en-US" altLang="ja-JP" dirty="0" smtClean="0"/>
              <a:t>	</a:t>
            </a:r>
            <a:r>
              <a:rPr lang="ja-JP" altLang="en-US" dirty="0" smtClean="0"/>
              <a:t>他</a:t>
            </a:r>
            <a:r>
              <a:rPr lang="ja-JP" altLang="en-US" dirty="0" smtClean="0"/>
              <a:t>の評価方法や解析方法も</a:t>
            </a:r>
            <a:r>
              <a:rPr lang="ja-JP" altLang="en-US" dirty="0" smtClean="0"/>
              <a:t>勉強する必要があると感じた</a:t>
            </a:r>
            <a:endParaRPr lang="en-US" altLang="ja-JP" dirty="0" smtClean="0"/>
          </a:p>
          <a:p>
            <a:pPr marL="342900" indent="-342900">
              <a:lnSpc>
                <a:spcPts val="2000"/>
              </a:lnSpc>
              <a:buFont typeface="Arial" pitchFamily="34" charset="0"/>
              <a:buChar char="•"/>
            </a:pPr>
            <a:endParaRPr lang="en-US" altLang="ja-JP" dirty="0" smtClean="0"/>
          </a:p>
          <a:p>
            <a:pPr marL="342900" indent="-342900">
              <a:lnSpc>
                <a:spcPts val="2000"/>
              </a:lnSpc>
              <a:buFont typeface="Arial" pitchFamily="34" charset="0"/>
              <a:buChar char="•"/>
            </a:pPr>
            <a:r>
              <a:rPr lang="ja-JP" altLang="en-US" dirty="0" smtClean="0"/>
              <a:t>現在行っている</a:t>
            </a:r>
            <a:r>
              <a:rPr lang="en-US" altLang="ja-JP" dirty="0" smtClean="0"/>
              <a:t>MMR</a:t>
            </a:r>
            <a:r>
              <a:rPr lang="ja-JP" altLang="en-US" dirty="0" smtClean="0"/>
              <a:t>を用いて検索結果を要約する方法は，単語の類似度だけでクラスタを作るので，時間的に離れていても含まれている単語が似ていれば同じクラスタになってしまうという問題がある．（</a:t>
            </a:r>
            <a:r>
              <a:rPr lang="en-US" altLang="ja-JP" dirty="0" smtClean="0"/>
              <a:t>2010</a:t>
            </a:r>
            <a:r>
              <a:rPr lang="ja-JP" altLang="en-US" dirty="0" smtClean="0"/>
              <a:t>年冬の「オリンピック開幕！」と</a:t>
            </a:r>
            <a:r>
              <a:rPr lang="en-US" altLang="ja-JP" dirty="0" smtClean="0"/>
              <a:t>2012</a:t>
            </a:r>
            <a:r>
              <a:rPr lang="ja-JP" altLang="en-US" dirty="0" smtClean="0"/>
              <a:t>年夏の「オリンピック開幕！」は明らかに別のトピックだけど，文章は同じ）</a:t>
            </a:r>
            <a:endParaRPr lang="en-US" altLang="ja-JP" dirty="0" smtClean="0"/>
          </a:p>
          <a:p>
            <a:pPr marL="342900" indent="-342900">
              <a:lnSpc>
                <a:spcPts val="2000"/>
              </a:lnSpc>
            </a:pPr>
            <a:r>
              <a:rPr lang="en-US" altLang="ja-JP" dirty="0" smtClean="0"/>
              <a:t>	</a:t>
            </a:r>
            <a:r>
              <a:rPr lang="ja-JP" altLang="en-US" dirty="0" smtClean="0"/>
              <a:t>この問題に，本論文の時系列解析で周期性を見つける方法が，応用できないかと思った．（具体的な応用方法はまだ）</a:t>
            </a:r>
            <a:endParaRPr lang="en-US" altLang="ja-JP" dirty="0" smtClean="0"/>
          </a:p>
          <a:p>
            <a:pPr marL="342900" indent="-342900">
              <a:lnSpc>
                <a:spcPts val="2000"/>
              </a:lnSpc>
              <a:buFont typeface="Arial" pitchFamily="34" charset="0"/>
              <a:buChar char="•"/>
            </a:pPr>
            <a:endParaRPr lang="en-US" altLang="ja-JP" dirty="0" smtClean="0"/>
          </a:p>
          <a:p>
            <a:pPr marL="342900" indent="-342900">
              <a:lnSpc>
                <a:spcPts val="2000"/>
              </a:lnSpc>
              <a:buFont typeface="Arial" pitchFamily="34" charset="0"/>
              <a:buChar char="•"/>
            </a:pPr>
            <a:endParaRPr lang="en-US" altLang="ja-JP"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18654"/>
            <a:ext cx="7467600" cy="634082"/>
          </a:xfrm>
        </p:spPr>
        <p:txBody>
          <a:bodyPr>
            <a:noAutofit/>
          </a:bodyPr>
          <a:lstStyle/>
          <a:p>
            <a:pPr algn="l"/>
            <a:r>
              <a:rPr lang="en-US" altLang="ja-JP" sz="2400" b="1" dirty="0" smtClean="0">
                <a:latin typeface="Corbel" pitchFamily="34" charset="0"/>
                <a:ea typeface="Tahoma" pitchFamily="34" charset="0"/>
                <a:cs typeface="Tahoma" pitchFamily="34" charset="0"/>
              </a:rPr>
              <a:t>Time-Sensitive </a:t>
            </a:r>
            <a:r>
              <a:rPr lang="en-US" altLang="ja-JP" sz="2400" b="1" dirty="0" smtClean="0">
                <a:latin typeface="Corbel" pitchFamily="34" charset="0"/>
                <a:ea typeface="Tahoma" pitchFamily="34" charset="0"/>
                <a:cs typeface="Tahoma" pitchFamily="34" charset="0"/>
              </a:rPr>
              <a:t>Query </a:t>
            </a:r>
            <a:r>
              <a:rPr lang="en-US" altLang="ja-JP" sz="2400" b="1" dirty="0" smtClean="0">
                <a:latin typeface="Corbel" pitchFamily="34" charset="0"/>
                <a:ea typeface="Tahoma" pitchFamily="34" charset="0"/>
                <a:cs typeface="Tahoma" pitchFamily="34" charset="0"/>
              </a:rPr>
              <a:t>Auto-Completion</a:t>
            </a:r>
            <a:endParaRPr kumimoji="1" lang="ja-JP" altLang="en-US" sz="3600" dirty="0">
              <a:latin typeface="HG丸ｺﾞｼｯｸM-PRO" pitchFamily="50" charset="-128"/>
              <a:ea typeface="HG丸ｺﾞｼｯｸM-PRO" pitchFamily="50" charset="-128"/>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395536" y="1124744"/>
            <a:ext cx="8496944" cy="5478423"/>
          </a:xfrm>
          <a:prstGeom prst="rect">
            <a:avLst/>
          </a:prstGeom>
          <a:noFill/>
        </p:spPr>
        <p:txBody>
          <a:bodyPr wrap="square" rtlCol="0">
            <a:spAutoFit/>
          </a:bodyPr>
          <a:lstStyle/>
          <a:p>
            <a:pPr>
              <a:lnSpc>
                <a:spcPts val="2000"/>
              </a:lnSpc>
            </a:pPr>
            <a:r>
              <a:rPr lang="ja-JP" altLang="en-US" u="sng" dirty="0" smtClean="0"/>
              <a:t>概要</a:t>
            </a:r>
            <a:endParaRPr kumimoji="1" lang="en-US" altLang="ja-JP" u="sng" dirty="0" smtClean="0"/>
          </a:p>
          <a:p>
            <a:pPr>
              <a:lnSpc>
                <a:spcPts val="2000"/>
              </a:lnSpc>
            </a:pPr>
            <a:endParaRPr kumimoji="1" lang="en-US" altLang="ja-JP" u="sng" dirty="0" smtClean="0"/>
          </a:p>
          <a:p>
            <a:pPr>
              <a:lnSpc>
                <a:spcPts val="2000"/>
              </a:lnSpc>
            </a:pPr>
            <a:r>
              <a:rPr lang="en-US" altLang="ja-JP" sz="1600" dirty="0" smtClean="0"/>
              <a:t>【</a:t>
            </a:r>
            <a:r>
              <a:rPr lang="ja-JP" altLang="en-US" sz="1600" dirty="0" smtClean="0"/>
              <a:t>提案手法</a:t>
            </a:r>
            <a:r>
              <a:rPr lang="en-US" altLang="ja-JP" sz="1600" dirty="0" smtClean="0"/>
              <a:t>】</a:t>
            </a:r>
            <a:endParaRPr kumimoji="1" lang="en-US" altLang="ja-JP" sz="1600" dirty="0" smtClean="0"/>
          </a:p>
          <a:p>
            <a:pPr marL="342900" indent="-342900">
              <a:lnSpc>
                <a:spcPts val="2000"/>
              </a:lnSpc>
              <a:buFont typeface="Arial" pitchFamily="34" charset="0"/>
              <a:buChar char="•"/>
            </a:pPr>
            <a:r>
              <a:rPr lang="ja-JP" altLang="en-US" sz="1600" dirty="0" smtClean="0"/>
              <a:t>時系列解析モデル（</a:t>
            </a:r>
            <a:r>
              <a:rPr lang="en-US" altLang="ja-JP" sz="1600" dirty="0" smtClean="0"/>
              <a:t>3</a:t>
            </a:r>
            <a:r>
              <a:rPr lang="ja-JP" altLang="en-US" sz="1600" dirty="0" smtClean="0"/>
              <a:t>重指数平滑化）を使って，クエリログから現在のクエリの頻度を予測</a:t>
            </a:r>
            <a:endParaRPr lang="en-US" altLang="ja-JP" sz="1600" dirty="0" smtClean="0"/>
          </a:p>
          <a:p>
            <a:pPr marL="342900" indent="-342900">
              <a:lnSpc>
                <a:spcPts val="2000"/>
              </a:lnSpc>
              <a:buFont typeface="Arial" pitchFamily="34" charset="0"/>
              <a:buChar char="•"/>
            </a:pPr>
            <a:r>
              <a:rPr lang="ja-JP" altLang="en-US" sz="1600" dirty="0" smtClean="0"/>
              <a:t>予測</a:t>
            </a:r>
            <a:r>
              <a:rPr lang="ja-JP" altLang="en-US" sz="1600" dirty="0" smtClean="0"/>
              <a:t>した</a:t>
            </a:r>
            <a:r>
              <a:rPr lang="ja-JP" altLang="en-US" sz="1600" dirty="0" smtClean="0"/>
              <a:t>頻度に</a:t>
            </a:r>
            <a:r>
              <a:rPr lang="ja-JP" altLang="en-US" sz="1600" dirty="0" smtClean="0"/>
              <a:t>従ってクエリを順位付けして，クエリ自動補完の候補を提案</a:t>
            </a:r>
            <a:endParaRPr lang="en-US" altLang="ja-JP" sz="1600" dirty="0" smtClean="0"/>
          </a:p>
          <a:p>
            <a:pPr marL="342900" indent="-342900">
              <a:lnSpc>
                <a:spcPts val="2000"/>
              </a:lnSpc>
              <a:buFont typeface="Arial" pitchFamily="34" charset="0"/>
              <a:buChar char="•"/>
            </a:pPr>
            <a:r>
              <a:rPr lang="ja-JP" altLang="en-US" sz="1600" dirty="0" smtClean="0"/>
              <a:t>動的に予測モデルを選ぶ</a:t>
            </a:r>
            <a:endParaRPr lang="en-US" altLang="ja-JP" sz="1600" dirty="0" smtClean="0"/>
          </a:p>
          <a:p>
            <a:pPr marL="342900" indent="-342900">
              <a:lnSpc>
                <a:spcPts val="2000"/>
              </a:lnSpc>
              <a:buFont typeface="Arial" pitchFamily="34" charset="0"/>
              <a:buChar char="•"/>
            </a:pPr>
            <a:endParaRPr lang="en-US" altLang="ja-JP" sz="1600" dirty="0" smtClean="0"/>
          </a:p>
          <a:p>
            <a:pPr marL="342900" indent="-342900">
              <a:lnSpc>
                <a:spcPts val="2000"/>
              </a:lnSpc>
            </a:pPr>
            <a:r>
              <a:rPr lang="en-US" altLang="ja-JP" sz="1600" dirty="0" smtClean="0"/>
              <a:t>【</a:t>
            </a:r>
            <a:r>
              <a:rPr lang="ja-JP" altLang="en-US" sz="1600" dirty="0" smtClean="0"/>
              <a:t>既存手法</a:t>
            </a:r>
            <a:r>
              <a:rPr lang="en-US" altLang="ja-JP" sz="1600" dirty="0" smtClean="0"/>
              <a:t>】</a:t>
            </a:r>
          </a:p>
          <a:p>
            <a:pPr marL="342900" indent="-342900">
              <a:lnSpc>
                <a:spcPts val="2000"/>
              </a:lnSpc>
              <a:buFont typeface="Arial" pitchFamily="34" charset="0"/>
              <a:buChar char="•"/>
            </a:pPr>
            <a:r>
              <a:rPr lang="ja-JP" altLang="en-US" sz="1600" dirty="0" smtClean="0"/>
              <a:t>ログ</a:t>
            </a:r>
            <a:r>
              <a:rPr lang="ja-JP" altLang="en-US" sz="1600" dirty="0" smtClean="0"/>
              <a:t>の頻度を現在の頻度とする手法</a:t>
            </a:r>
            <a:r>
              <a:rPr lang="en-US" altLang="ja-JP" sz="1600" dirty="0" smtClean="0"/>
              <a:t>MCP</a:t>
            </a:r>
          </a:p>
          <a:p>
            <a:pPr marL="342900" indent="-342900">
              <a:lnSpc>
                <a:spcPts val="2000"/>
              </a:lnSpc>
              <a:buFont typeface="Arial" pitchFamily="34" charset="0"/>
              <a:buChar char="•"/>
            </a:pPr>
            <a:endParaRPr lang="en-US" altLang="ja-JP" sz="1600" dirty="0" smtClean="0"/>
          </a:p>
          <a:p>
            <a:pPr marL="342900" indent="-342900">
              <a:lnSpc>
                <a:spcPts val="2000"/>
              </a:lnSpc>
            </a:pPr>
            <a:r>
              <a:rPr lang="en-US" altLang="ja-JP" sz="1600" dirty="0" smtClean="0"/>
              <a:t>【</a:t>
            </a:r>
            <a:r>
              <a:rPr lang="ja-JP" altLang="en-US" sz="1600" dirty="0" smtClean="0"/>
              <a:t>評価方法</a:t>
            </a:r>
            <a:r>
              <a:rPr lang="en-US" altLang="ja-JP" sz="1600" dirty="0" smtClean="0"/>
              <a:t>】</a:t>
            </a:r>
            <a:endParaRPr lang="en-US" altLang="ja-JP" sz="1600" dirty="0" smtClean="0"/>
          </a:p>
          <a:p>
            <a:pPr marL="342900" indent="-342900">
              <a:lnSpc>
                <a:spcPts val="2000"/>
              </a:lnSpc>
              <a:buFont typeface="Arial" pitchFamily="34" charset="0"/>
              <a:buChar char="•"/>
            </a:pPr>
            <a:r>
              <a:rPr lang="en-US" altLang="ja-JP" sz="1600" dirty="0" smtClean="0"/>
              <a:t>MAR</a:t>
            </a:r>
            <a:r>
              <a:rPr lang="ja-JP" altLang="en-US" sz="1600" dirty="0" smtClean="0"/>
              <a:t> </a:t>
            </a:r>
            <a:r>
              <a:rPr lang="ja-JP" altLang="en-US" sz="1600" dirty="0" smtClean="0"/>
              <a:t> </a:t>
            </a:r>
            <a:r>
              <a:rPr lang="en-US" altLang="ja-JP" sz="1600" dirty="0" smtClean="0"/>
              <a:t>/  </a:t>
            </a:r>
            <a:r>
              <a:rPr lang="en-US" altLang="ja-JP" sz="1600" dirty="0" smtClean="0"/>
              <a:t>SMAPE</a:t>
            </a:r>
            <a:r>
              <a:rPr lang="ja-JP" altLang="en-US" sz="1600" dirty="0" smtClean="0"/>
              <a:t>　（頻度予測精度）</a:t>
            </a:r>
            <a:endParaRPr lang="en-US" altLang="ja-JP" sz="1600" dirty="0" smtClean="0"/>
          </a:p>
          <a:p>
            <a:pPr marL="342900" lvl="1" indent="-342900">
              <a:lnSpc>
                <a:spcPts val="2000"/>
              </a:lnSpc>
              <a:buFont typeface="Arial" pitchFamily="34" charset="0"/>
              <a:buChar char="•"/>
            </a:pPr>
            <a:r>
              <a:rPr lang="ja-JP" altLang="en-US" sz="1600" dirty="0" smtClean="0"/>
              <a:t>スピアマンの順位相関</a:t>
            </a:r>
            <a:r>
              <a:rPr lang="ja-JP" altLang="en-US" sz="1600" dirty="0" smtClean="0"/>
              <a:t>係数  </a:t>
            </a:r>
            <a:r>
              <a:rPr lang="en-US" altLang="ja-JP" sz="1600" dirty="0" smtClean="0"/>
              <a:t>/  MRR</a:t>
            </a:r>
            <a:r>
              <a:rPr lang="ja-JP" altLang="en-US" sz="1600" dirty="0" smtClean="0"/>
              <a:t>　（</a:t>
            </a:r>
            <a:r>
              <a:rPr lang="en-US" altLang="ja-JP" sz="1600" dirty="0" smtClean="0"/>
              <a:t>QAC</a:t>
            </a:r>
            <a:r>
              <a:rPr lang="ja-JP" altLang="en-US" sz="1600" dirty="0" smtClean="0"/>
              <a:t>の質）</a:t>
            </a:r>
            <a:endParaRPr lang="en-US" altLang="ja-JP" sz="1600" dirty="0" smtClean="0"/>
          </a:p>
          <a:p>
            <a:pPr marL="342900" indent="-342900">
              <a:lnSpc>
                <a:spcPts val="2000"/>
              </a:lnSpc>
              <a:buFont typeface="Arial" pitchFamily="34" charset="0"/>
              <a:buChar char="•"/>
            </a:pPr>
            <a:r>
              <a:rPr lang="en-US" altLang="ja-JP" sz="1600" dirty="0" smtClean="0"/>
              <a:t>4</a:t>
            </a:r>
            <a:r>
              <a:rPr lang="ja-JP" altLang="en-US" sz="1600" dirty="0" smtClean="0"/>
              <a:t>年半</a:t>
            </a:r>
            <a:r>
              <a:rPr lang="ja-JP" altLang="en-US" sz="1600" dirty="0" smtClean="0"/>
              <a:t>という長期間のデータを</a:t>
            </a:r>
            <a:r>
              <a:rPr lang="ja-JP" altLang="en-US" sz="1600" dirty="0" smtClean="0"/>
              <a:t>使用</a:t>
            </a:r>
            <a:endParaRPr lang="en-US" altLang="ja-JP" sz="1600" dirty="0" smtClean="0"/>
          </a:p>
          <a:p>
            <a:pPr marL="342900" indent="-342900">
              <a:lnSpc>
                <a:spcPts val="2000"/>
              </a:lnSpc>
              <a:buFont typeface="Arial" pitchFamily="34" charset="0"/>
              <a:buChar char="•"/>
            </a:pPr>
            <a:r>
              <a:rPr lang="en-US" altLang="ja-JP" sz="1600" dirty="0" smtClean="0"/>
              <a:t>1</a:t>
            </a:r>
            <a:r>
              <a:rPr lang="ja-JP" altLang="en-US" sz="1600" dirty="0" smtClean="0"/>
              <a:t>日および</a:t>
            </a:r>
            <a:r>
              <a:rPr lang="en-US" altLang="ja-JP" sz="1600" dirty="0" smtClean="0"/>
              <a:t>1</a:t>
            </a:r>
            <a:r>
              <a:rPr lang="ja-JP" altLang="en-US" sz="1600" dirty="0" smtClean="0"/>
              <a:t>ヶ月</a:t>
            </a:r>
            <a:r>
              <a:rPr lang="ja-JP" altLang="en-US" sz="1600" dirty="0" smtClean="0"/>
              <a:t>の</a:t>
            </a:r>
            <a:r>
              <a:rPr lang="ja-JP" altLang="en-US" sz="1600" dirty="0" smtClean="0"/>
              <a:t>インターバルで</a:t>
            </a:r>
            <a:r>
              <a:rPr lang="ja-JP" altLang="en-US" sz="1600" dirty="0" smtClean="0"/>
              <a:t>評価</a:t>
            </a:r>
            <a:endParaRPr lang="en-US" altLang="ja-JP" sz="1600" dirty="0" smtClean="0"/>
          </a:p>
          <a:p>
            <a:pPr marL="342900" indent="-342900">
              <a:lnSpc>
                <a:spcPts val="2000"/>
              </a:lnSpc>
              <a:buFont typeface="Arial" pitchFamily="34" charset="0"/>
              <a:buChar char="•"/>
            </a:pPr>
            <a:endParaRPr lang="en-US" altLang="ja-JP" sz="1600" dirty="0" smtClean="0"/>
          </a:p>
          <a:p>
            <a:pPr marL="342900" indent="-342900">
              <a:lnSpc>
                <a:spcPts val="2000"/>
              </a:lnSpc>
            </a:pPr>
            <a:r>
              <a:rPr lang="en-US" altLang="ja-JP" sz="1600" dirty="0" smtClean="0"/>
              <a:t>【</a:t>
            </a:r>
            <a:r>
              <a:rPr lang="ja-JP" altLang="en-US" sz="1600" dirty="0" smtClean="0"/>
              <a:t>実験結果</a:t>
            </a:r>
            <a:r>
              <a:rPr lang="en-US" altLang="ja-JP" sz="1600" dirty="0" smtClean="0"/>
              <a:t>】</a:t>
            </a:r>
            <a:endParaRPr lang="en-US" altLang="ja-JP" sz="1600" dirty="0" smtClean="0"/>
          </a:p>
          <a:p>
            <a:pPr marL="342900" indent="-342900">
              <a:lnSpc>
                <a:spcPts val="2000"/>
              </a:lnSpc>
              <a:buFont typeface="Arial" pitchFamily="34" charset="0"/>
              <a:buChar char="•"/>
            </a:pPr>
            <a:r>
              <a:rPr lang="ja-JP" altLang="en-US" sz="1600" dirty="0" smtClean="0"/>
              <a:t>提案手法は既存手法より精度がよい</a:t>
            </a:r>
            <a:endParaRPr lang="en-US" altLang="ja-JP" sz="1600" dirty="0" smtClean="0"/>
          </a:p>
          <a:p>
            <a:pPr marL="342900" indent="-342900">
              <a:lnSpc>
                <a:spcPts val="2000"/>
              </a:lnSpc>
              <a:buFont typeface="Arial" pitchFamily="34" charset="0"/>
              <a:buChar char="•"/>
            </a:pPr>
            <a:r>
              <a:rPr lang="ja-JP" altLang="en-US" sz="1600" dirty="0" smtClean="0"/>
              <a:t>特</a:t>
            </a:r>
            <a:r>
              <a:rPr lang="ja-JP" altLang="en-US" sz="1600" dirty="0" smtClean="0"/>
              <a:t>に，周期的に頻度が変化するクエリに有効</a:t>
            </a:r>
            <a:endParaRPr lang="en-US" altLang="ja-JP" sz="1600" dirty="0" smtClean="0"/>
          </a:p>
          <a:p>
            <a:pPr marL="342900" indent="-342900">
              <a:lnSpc>
                <a:spcPts val="2000"/>
              </a:lnSpc>
              <a:buFont typeface="Arial" pitchFamily="34" charset="0"/>
              <a:buChar char="•"/>
            </a:pPr>
            <a:r>
              <a:rPr lang="ja-JP" altLang="en-US" sz="1600" dirty="0" smtClean="0"/>
              <a:t>突発的</a:t>
            </a:r>
            <a:r>
              <a:rPr lang="ja-JP" altLang="en-US" sz="1600" dirty="0" smtClean="0"/>
              <a:t>に頻度が変化するクエリには有効でない</a:t>
            </a:r>
            <a:endParaRPr lang="en-US" altLang="ja-JP" sz="1600" dirty="0" smtClean="0"/>
          </a:p>
          <a:p>
            <a:pPr marL="342900" indent="-342900">
              <a:lnSpc>
                <a:spcPts val="2000"/>
              </a:lnSpc>
              <a:buFont typeface="Arial" pitchFamily="34" charset="0"/>
              <a:buChar char="•"/>
            </a:pPr>
            <a:r>
              <a:rPr lang="ja-JP" altLang="en-US" sz="1600" dirty="0" smtClean="0"/>
              <a:t>既存</a:t>
            </a:r>
            <a:r>
              <a:rPr lang="ja-JP" altLang="en-US" sz="1600" dirty="0" smtClean="0"/>
              <a:t>手法では，長期間のログより最新・短期間のログを使った方が精度が良い</a:t>
            </a:r>
            <a:endParaRPr lang="en-US" altLang="ja-JP" sz="16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18654"/>
            <a:ext cx="7467600" cy="634082"/>
          </a:xfrm>
        </p:spPr>
        <p:txBody>
          <a:bodyPr>
            <a:noAutofit/>
          </a:bodyPr>
          <a:lstStyle/>
          <a:p>
            <a:pPr algn="l"/>
            <a:r>
              <a:rPr lang="en-US" altLang="ja-JP" sz="2400" b="1" dirty="0" smtClean="0">
                <a:latin typeface="Corbel" pitchFamily="34" charset="0"/>
                <a:ea typeface="Tahoma" pitchFamily="34" charset="0"/>
                <a:cs typeface="Tahoma" pitchFamily="34" charset="0"/>
              </a:rPr>
              <a:t>Time-Sensitive </a:t>
            </a:r>
            <a:r>
              <a:rPr lang="en-US" altLang="ja-JP" sz="2400" b="1" dirty="0" smtClean="0">
                <a:latin typeface="Corbel" pitchFamily="34" charset="0"/>
                <a:ea typeface="Tahoma" pitchFamily="34" charset="0"/>
                <a:cs typeface="Tahoma" pitchFamily="34" charset="0"/>
              </a:rPr>
              <a:t>Query </a:t>
            </a:r>
            <a:r>
              <a:rPr lang="en-US" altLang="ja-JP" sz="2400" b="1" dirty="0" smtClean="0">
                <a:latin typeface="Corbel" pitchFamily="34" charset="0"/>
                <a:ea typeface="Tahoma" pitchFamily="34" charset="0"/>
                <a:cs typeface="Tahoma" pitchFamily="34" charset="0"/>
              </a:rPr>
              <a:t>Auto-Completion</a:t>
            </a:r>
            <a:endParaRPr kumimoji="1" lang="ja-JP" altLang="en-US" sz="3600" dirty="0">
              <a:latin typeface="HG丸ｺﾞｼｯｸM-PRO" pitchFamily="50" charset="-128"/>
              <a:ea typeface="HG丸ｺﾞｼｯｸM-PRO" pitchFamily="50" charset="-128"/>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395536" y="1412776"/>
            <a:ext cx="8496944" cy="4965462"/>
          </a:xfrm>
          <a:prstGeom prst="rect">
            <a:avLst/>
          </a:prstGeom>
          <a:noFill/>
        </p:spPr>
        <p:txBody>
          <a:bodyPr wrap="square" rtlCol="0">
            <a:spAutoFit/>
          </a:bodyPr>
          <a:lstStyle/>
          <a:p>
            <a:pPr>
              <a:lnSpc>
                <a:spcPts val="2000"/>
              </a:lnSpc>
            </a:pPr>
            <a:r>
              <a:rPr kumimoji="1" lang="en-US" altLang="ja-JP" u="sng" dirty="0" smtClean="0"/>
              <a:t>ABSTRACT</a:t>
            </a:r>
          </a:p>
          <a:p>
            <a:pPr marL="342900" indent="-342900">
              <a:lnSpc>
                <a:spcPts val="2000"/>
              </a:lnSpc>
              <a:buFont typeface="Calibri" pitchFamily="34" charset="0"/>
              <a:buChar char="○"/>
            </a:pPr>
            <a:r>
              <a:rPr lang="ja-JP" altLang="en-US" dirty="0" smtClean="0"/>
              <a:t>クエリ</a:t>
            </a:r>
            <a:r>
              <a:rPr lang="ja-JP" altLang="en-US" dirty="0" smtClean="0"/>
              <a:t>の自動補完</a:t>
            </a:r>
            <a:r>
              <a:rPr lang="ja-JP" altLang="en-US" dirty="0" smtClean="0"/>
              <a:t>　（</a:t>
            </a:r>
            <a:r>
              <a:rPr lang="en-US" altLang="ja-JP" dirty="0" smtClean="0"/>
              <a:t>QAC</a:t>
            </a:r>
            <a:r>
              <a:rPr lang="ja-JP" altLang="en-US" dirty="0" smtClean="0"/>
              <a:t>）</a:t>
            </a:r>
            <a:endParaRPr lang="en-US" altLang="ja-JP" dirty="0" smtClean="0"/>
          </a:p>
          <a:p>
            <a:pPr marL="800100" lvl="1" indent="-342900">
              <a:lnSpc>
                <a:spcPts val="2000"/>
              </a:lnSpc>
              <a:buFont typeface="Arial" pitchFamily="34" charset="0"/>
              <a:buChar char="•"/>
            </a:pPr>
            <a:r>
              <a:rPr lang="ja-JP" altLang="en-US" sz="1600" dirty="0" smtClean="0"/>
              <a:t>一般的には，候補のクエリの過去の注目度（検索</a:t>
            </a:r>
            <a:r>
              <a:rPr lang="ja-JP" altLang="en-US" sz="1600" dirty="0" smtClean="0"/>
              <a:t>された頻度）</a:t>
            </a:r>
            <a:r>
              <a:rPr lang="ja-JP" altLang="en-US" sz="1600" dirty="0" smtClean="0"/>
              <a:t>でランク付けする</a:t>
            </a:r>
            <a:endParaRPr lang="en-US" altLang="ja-JP" sz="1600" dirty="0" smtClean="0"/>
          </a:p>
          <a:p>
            <a:pPr marL="1257300" lvl="2" indent="-342900">
              <a:lnSpc>
                <a:spcPts val="2000"/>
              </a:lnSpc>
              <a:buFont typeface="Calibri" pitchFamily="34" charset="0"/>
              <a:buChar char="&gt;"/>
            </a:pPr>
            <a:r>
              <a:rPr lang="ja-JP" altLang="en-US" sz="1600" dirty="0" smtClean="0"/>
              <a:t>しかし，クエリの人気は時間に伴って変化する</a:t>
            </a:r>
            <a:endParaRPr lang="en-US" altLang="ja-JP" sz="1600" dirty="0" smtClean="0"/>
          </a:p>
          <a:p>
            <a:pPr marL="800100" lvl="1" indent="-342900">
              <a:lnSpc>
                <a:spcPts val="2000"/>
              </a:lnSpc>
              <a:buFont typeface="Arial" pitchFamily="34" charset="0"/>
              <a:buChar char="•"/>
            </a:pPr>
            <a:r>
              <a:rPr lang="ja-JP" altLang="en-US" sz="1600" dirty="0" smtClean="0"/>
              <a:t>時系列モデリングから，クエリ候補の未来の注目度を予測</a:t>
            </a:r>
            <a:endParaRPr lang="en-US" altLang="ja-JP" sz="1600" dirty="0" smtClean="0"/>
          </a:p>
          <a:p>
            <a:pPr marL="1257300" lvl="2" indent="-342900">
              <a:lnSpc>
                <a:spcPts val="2000"/>
              </a:lnSpc>
              <a:buFont typeface="Calibri" pitchFamily="34" charset="0"/>
              <a:buChar char="&gt;"/>
            </a:pPr>
            <a:r>
              <a:rPr lang="ja-JP" altLang="en-US" sz="1600" dirty="0" smtClean="0"/>
              <a:t>過去の注目度だけを使うより，精度がよいことを示す</a:t>
            </a:r>
            <a:endParaRPr lang="en-US" altLang="ja-JP" sz="1600" dirty="0" smtClean="0"/>
          </a:p>
          <a:p>
            <a:pPr marL="1257300" lvl="2" indent="-342900">
              <a:lnSpc>
                <a:spcPts val="2000"/>
              </a:lnSpc>
              <a:buFont typeface="Calibri" pitchFamily="34" charset="0"/>
              <a:buChar char="&gt;"/>
            </a:pPr>
            <a:r>
              <a:rPr lang="ja-JP" altLang="en-US" sz="1600" dirty="0" smtClean="0"/>
              <a:t>時系列モデリングを使う方法が，</a:t>
            </a:r>
            <a:r>
              <a:rPr lang="en-US" altLang="ja-JP" sz="1600" dirty="0" smtClean="0"/>
              <a:t>QAC</a:t>
            </a:r>
            <a:r>
              <a:rPr lang="ja-JP" altLang="en-US" sz="1600" dirty="0" smtClean="0"/>
              <a:t>ランク付けを向上させうることを示す</a:t>
            </a:r>
            <a:endParaRPr lang="en-US" altLang="ja-JP" sz="1600" dirty="0" smtClean="0"/>
          </a:p>
          <a:p>
            <a:pPr marL="1257300" lvl="2" indent="-342900">
              <a:lnSpc>
                <a:spcPts val="2000"/>
              </a:lnSpc>
            </a:pPr>
            <a:endParaRPr lang="en-US" altLang="ja-JP" sz="1600" dirty="0" smtClean="0"/>
          </a:p>
          <a:p>
            <a:pPr marL="1257300" lvl="2" indent="-342900">
              <a:lnSpc>
                <a:spcPts val="2000"/>
              </a:lnSpc>
            </a:pPr>
            <a:endParaRPr lang="en-US" altLang="ja-JP" sz="1600" dirty="0" smtClean="0"/>
          </a:p>
          <a:p>
            <a:pPr marL="342900" indent="-342900">
              <a:lnSpc>
                <a:spcPts val="2000"/>
              </a:lnSpc>
            </a:pPr>
            <a:r>
              <a:rPr lang="en-US" altLang="ja-JP" u="sng" dirty="0" smtClean="0"/>
              <a:t>1. INTRODUCTION</a:t>
            </a:r>
          </a:p>
          <a:p>
            <a:pPr marL="342900" indent="-342900">
              <a:lnSpc>
                <a:spcPts val="2000"/>
              </a:lnSpc>
              <a:buFont typeface="Calibri" pitchFamily="34" charset="0"/>
              <a:buChar char="○"/>
            </a:pPr>
            <a:r>
              <a:rPr lang="en-US" altLang="ja-JP" dirty="0" smtClean="0"/>
              <a:t>QAC</a:t>
            </a:r>
            <a:r>
              <a:rPr lang="ja-JP" altLang="en-US" dirty="0" smtClean="0"/>
              <a:t>の目標</a:t>
            </a:r>
            <a:endParaRPr lang="en-US" altLang="ja-JP" dirty="0" smtClean="0"/>
          </a:p>
          <a:p>
            <a:pPr marL="800100" lvl="1" indent="-342900">
              <a:lnSpc>
                <a:spcPts val="2000"/>
              </a:lnSpc>
              <a:buFont typeface="Arial" pitchFamily="34" charset="0"/>
              <a:buChar char="•"/>
            </a:pPr>
            <a:r>
              <a:rPr lang="ja-JP" altLang="en-US" sz="1600" dirty="0" smtClean="0"/>
              <a:t>ユーザの入力の手間を省くこと</a:t>
            </a:r>
            <a:endParaRPr lang="en-US" altLang="ja-JP" sz="1600" dirty="0" smtClean="0"/>
          </a:p>
          <a:p>
            <a:pPr marL="342900" indent="-342900">
              <a:lnSpc>
                <a:spcPts val="2000"/>
              </a:lnSpc>
              <a:buFont typeface="Calibri" pitchFamily="34" charset="0"/>
              <a:buChar char="○"/>
            </a:pPr>
            <a:r>
              <a:rPr lang="ja-JP" altLang="en-US" dirty="0" smtClean="0"/>
              <a:t>一般的な方法の問題点</a:t>
            </a:r>
            <a:endParaRPr lang="en-US" altLang="ja-JP" dirty="0" smtClean="0"/>
          </a:p>
          <a:p>
            <a:pPr marL="800100" lvl="1" indent="-342900">
              <a:lnSpc>
                <a:spcPts val="2000"/>
              </a:lnSpc>
              <a:buFont typeface="Arial" pitchFamily="34" charset="0"/>
              <a:buChar char="•"/>
            </a:pPr>
            <a:r>
              <a:rPr lang="ja-JP" altLang="en-US" sz="1600" dirty="0" smtClean="0"/>
              <a:t>クエリの注目度には，時間的な傾向が見られることがある</a:t>
            </a:r>
            <a:endParaRPr lang="en-US" altLang="ja-JP" sz="1600" dirty="0" smtClean="0"/>
          </a:p>
          <a:p>
            <a:pPr marL="800100" lvl="1" indent="-342900">
              <a:lnSpc>
                <a:spcPts val="2000"/>
              </a:lnSpc>
              <a:buFont typeface="Arial" pitchFamily="34" charset="0"/>
              <a:buChar char="•"/>
            </a:pPr>
            <a:r>
              <a:rPr lang="ja-JP" altLang="en-US" sz="1600" dirty="0" smtClean="0"/>
              <a:t>検索数の単純な集計結果を使うと，この傾向が無視される</a:t>
            </a:r>
            <a:endParaRPr lang="en-US" altLang="ja-JP" sz="1600" dirty="0" smtClean="0"/>
          </a:p>
          <a:p>
            <a:pPr marL="342900" indent="-342900">
              <a:lnSpc>
                <a:spcPts val="2000"/>
              </a:lnSpc>
              <a:buFont typeface="Calibri" pitchFamily="34" charset="0"/>
              <a:buChar char="○"/>
            </a:pPr>
            <a:r>
              <a:rPr lang="ja-JP" altLang="en-US" dirty="0" smtClean="0"/>
              <a:t>この研究の貢献点</a:t>
            </a:r>
            <a:endParaRPr lang="en-US" altLang="ja-JP" dirty="0" smtClean="0"/>
          </a:p>
          <a:p>
            <a:pPr marL="800100" lvl="1" indent="-342900">
              <a:lnSpc>
                <a:spcPts val="2000"/>
              </a:lnSpc>
              <a:buFont typeface="+mj-lt"/>
              <a:buAutoNum type="arabicPeriod"/>
            </a:pPr>
            <a:r>
              <a:rPr lang="ja-JP" altLang="en-US" sz="1600" dirty="0" smtClean="0"/>
              <a:t>長期間のデータよりも，短期間だが最新のデータを利用する方が正確だと示した</a:t>
            </a:r>
            <a:endParaRPr lang="en-US" altLang="ja-JP" sz="1600" dirty="0" smtClean="0"/>
          </a:p>
          <a:p>
            <a:pPr marL="800100" lvl="1" indent="-342900">
              <a:lnSpc>
                <a:spcPts val="2000"/>
              </a:lnSpc>
              <a:buFont typeface="+mj-lt"/>
              <a:buAutoNum type="arabicPeriod"/>
            </a:pPr>
            <a:r>
              <a:rPr lang="ja-JP" altLang="en-US" sz="1600" dirty="0" smtClean="0"/>
              <a:t>時間に依存する</a:t>
            </a:r>
            <a:r>
              <a:rPr lang="en-US" altLang="ja-JP" sz="1600" dirty="0" smtClean="0"/>
              <a:t>QAC</a:t>
            </a:r>
            <a:r>
              <a:rPr lang="ja-JP" altLang="en-US" sz="1600" dirty="0" smtClean="0"/>
              <a:t>の紹介</a:t>
            </a:r>
            <a:endParaRPr lang="en-US" altLang="ja-JP" sz="1600" dirty="0" smtClean="0"/>
          </a:p>
          <a:p>
            <a:pPr marL="800100" lvl="1" indent="-342900">
              <a:lnSpc>
                <a:spcPts val="2000"/>
              </a:lnSpc>
              <a:buFont typeface="+mj-lt"/>
              <a:buAutoNum type="arabicPeriod"/>
            </a:pPr>
            <a:r>
              <a:rPr lang="ja-JP" altLang="en-US" sz="1600" dirty="0" smtClean="0"/>
              <a:t>評価方法（</a:t>
            </a:r>
            <a:r>
              <a:rPr lang="en-US" altLang="ja-JP" sz="1600" dirty="0" smtClean="0"/>
              <a:t>4</a:t>
            </a:r>
            <a:r>
              <a:rPr lang="ja-JP" altLang="en-US" sz="1600" dirty="0" smtClean="0"/>
              <a:t>年半という長期間のデータを使用／</a:t>
            </a:r>
            <a:r>
              <a:rPr lang="en-US" altLang="ja-JP" sz="1600" dirty="0" smtClean="0"/>
              <a:t>1</a:t>
            </a:r>
            <a:r>
              <a:rPr lang="ja-JP" altLang="en-US" sz="1600" dirty="0" smtClean="0"/>
              <a:t>日および</a:t>
            </a:r>
            <a:r>
              <a:rPr lang="en-US" altLang="ja-JP" sz="1600" dirty="0" smtClean="0"/>
              <a:t>1</a:t>
            </a:r>
            <a:r>
              <a:rPr lang="ja-JP" altLang="en-US" sz="1600" dirty="0" smtClean="0"/>
              <a:t>ヶ月のインターバルで評価）</a:t>
            </a:r>
            <a:endParaRPr lang="en-US" altLang="ja-JP" sz="1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18654"/>
            <a:ext cx="7467600" cy="634082"/>
          </a:xfrm>
        </p:spPr>
        <p:txBody>
          <a:bodyPr>
            <a:noAutofit/>
          </a:bodyPr>
          <a:lstStyle/>
          <a:p>
            <a:pPr algn="l"/>
            <a:r>
              <a:rPr lang="en-US" altLang="ja-JP" sz="2400" b="1" dirty="0" smtClean="0">
                <a:latin typeface="Corbel" pitchFamily="34" charset="0"/>
                <a:ea typeface="Tahoma" pitchFamily="34" charset="0"/>
                <a:cs typeface="Tahoma" pitchFamily="34" charset="0"/>
              </a:rPr>
              <a:t>Time-Sensitive </a:t>
            </a:r>
            <a:r>
              <a:rPr lang="en-US" altLang="ja-JP" sz="2400" b="1" dirty="0" smtClean="0">
                <a:latin typeface="Corbel" pitchFamily="34" charset="0"/>
                <a:ea typeface="Tahoma" pitchFamily="34" charset="0"/>
                <a:cs typeface="Tahoma" pitchFamily="34" charset="0"/>
              </a:rPr>
              <a:t>Query </a:t>
            </a:r>
            <a:r>
              <a:rPr lang="en-US" altLang="ja-JP" sz="2400" b="1" dirty="0" smtClean="0">
                <a:latin typeface="Corbel" pitchFamily="34" charset="0"/>
                <a:ea typeface="Tahoma" pitchFamily="34" charset="0"/>
                <a:cs typeface="Tahoma" pitchFamily="34" charset="0"/>
              </a:rPr>
              <a:t>Auto-Completion</a:t>
            </a:r>
            <a:endParaRPr kumimoji="1" lang="ja-JP" altLang="en-US" sz="3600" dirty="0">
              <a:latin typeface="HG丸ｺﾞｼｯｸM-PRO" pitchFamily="50" charset="-128"/>
              <a:ea typeface="HG丸ｺﾞｼｯｸM-PRO" pitchFamily="50" charset="-128"/>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395536" y="1658605"/>
            <a:ext cx="8496944" cy="3939540"/>
          </a:xfrm>
          <a:prstGeom prst="rect">
            <a:avLst/>
          </a:prstGeom>
          <a:noFill/>
        </p:spPr>
        <p:txBody>
          <a:bodyPr wrap="square" rtlCol="0">
            <a:spAutoFit/>
          </a:bodyPr>
          <a:lstStyle/>
          <a:p>
            <a:pPr>
              <a:lnSpc>
                <a:spcPts val="2000"/>
              </a:lnSpc>
            </a:pPr>
            <a:r>
              <a:rPr lang="en-US" altLang="ja-JP" u="sng" dirty="0" smtClean="0"/>
              <a:t>2</a:t>
            </a:r>
            <a:r>
              <a:rPr kumimoji="1" lang="en-US" altLang="ja-JP" u="sng" dirty="0" smtClean="0"/>
              <a:t>. RELATED WORK</a:t>
            </a:r>
          </a:p>
          <a:p>
            <a:pPr>
              <a:lnSpc>
                <a:spcPts val="2000"/>
              </a:lnSpc>
            </a:pPr>
            <a:endParaRPr kumimoji="1" lang="en-US" altLang="ja-JP" u="sng" dirty="0" smtClean="0"/>
          </a:p>
          <a:p>
            <a:pPr marL="342900" indent="-342900">
              <a:lnSpc>
                <a:spcPts val="2000"/>
              </a:lnSpc>
              <a:buFont typeface="Calibri" pitchFamily="34" charset="0"/>
              <a:buChar char="○"/>
            </a:pPr>
            <a:r>
              <a:rPr lang="en-US" altLang="ja-JP" dirty="0" smtClean="0"/>
              <a:t>Auto-completion</a:t>
            </a:r>
          </a:p>
          <a:p>
            <a:pPr marL="800100" lvl="1" indent="-342900">
              <a:lnSpc>
                <a:spcPts val="2000"/>
              </a:lnSpc>
              <a:buFont typeface="Arial" pitchFamily="34" charset="0"/>
              <a:buChar char="•"/>
            </a:pPr>
            <a:r>
              <a:rPr lang="ja-JP" altLang="en-US" sz="1600" dirty="0" smtClean="0"/>
              <a:t>先行研究は主に</a:t>
            </a:r>
            <a:r>
              <a:rPr lang="en-US" altLang="ja-JP" sz="1600" dirty="0" smtClean="0"/>
              <a:t>2</a:t>
            </a:r>
            <a:r>
              <a:rPr lang="ja-JP" altLang="en-US" sz="1600" dirty="0" err="1" smtClean="0"/>
              <a:t>つの</a:t>
            </a:r>
            <a:r>
              <a:rPr lang="ja-JP" altLang="en-US" sz="1600" dirty="0" smtClean="0"/>
              <a:t>カテゴリに分けられる</a:t>
            </a:r>
            <a:endParaRPr lang="en-US" altLang="ja-JP" sz="1600" dirty="0" smtClean="0"/>
          </a:p>
          <a:p>
            <a:pPr marL="1257300" lvl="2" indent="-342900">
              <a:lnSpc>
                <a:spcPts val="2000"/>
              </a:lnSpc>
              <a:buFont typeface="+mj-lt"/>
              <a:buAutoNum type="arabicPeriod"/>
            </a:pPr>
            <a:r>
              <a:rPr lang="en-US" altLang="ja-JP" sz="1600" dirty="0" smtClean="0"/>
              <a:t>IR</a:t>
            </a:r>
            <a:r>
              <a:rPr lang="ja-JP" altLang="en-US" sz="1600" dirty="0" smtClean="0"/>
              <a:t>と</a:t>
            </a:r>
            <a:r>
              <a:rPr lang="en-US" altLang="ja-JP" sz="1600" dirty="0" smtClean="0"/>
              <a:t>NLP</a:t>
            </a:r>
            <a:r>
              <a:rPr lang="ja-JP" altLang="en-US" sz="1600" dirty="0" smtClean="0"/>
              <a:t>の技術を使う</a:t>
            </a:r>
            <a:endParaRPr lang="en-US" altLang="ja-JP" sz="1600" dirty="0" smtClean="0"/>
          </a:p>
          <a:p>
            <a:pPr marL="1257300" lvl="2" indent="-342900">
              <a:lnSpc>
                <a:spcPts val="2000"/>
              </a:lnSpc>
              <a:buFont typeface="+mj-lt"/>
              <a:buAutoNum type="arabicPeriod"/>
            </a:pPr>
            <a:r>
              <a:rPr lang="ja-JP" altLang="en-US" sz="1600" dirty="0" smtClean="0"/>
              <a:t>候補を予め生成し、木やハッシュテーブルで効率的にアクセス</a:t>
            </a:r>
            <a:r>
              <a:rPr lang="en-US" altLang="ja-JP" sz="1600" dirty="0" smtClean="0"/>
              <a:t>(</a:t>
            </a:r>
            <a:r>
              <a:rPr lang="ja-JP" altLang="en-US" sz="1600" dirty="0" smtClean="0"/>
              <a:t>当研究</a:t>
            </a:r>
            <a:r>
              <a:rPr lang="en-US" altLang="ja-JP" sz="1600" dirty="0" smtClean="0"/>
              <a:t>)</a:t>
            </a:r>
          </a:p>
          <a:p>
            <a:pPr marL="800100" lvl="1" indent="-342900">
              <a:lnSpc>
                <a:spcPts val="2000"/>
              </a:lnSpc>
              <a:buFont typeface="Arial" pitchFamily="34" charset="0"/>
              <a:buChar char="•"/>
            </a:pPr>
            <a:r>
              <a:rPr lang="ja-JP" altLang="en-US" sz="1600" dirty="0" smtClean="0"/>
              <a:t>クエリの注目度でランク付けするのが一般的</a:t>
            </a:r>
            <a:endParaRPr lang="en-US" altLang="ja-JP" sz="1600" dirty="0" smtClean="0"/>
          </a:p>
          <a:p>
            <a:pPr marL="800100" lvl="1" indent="-342900">
              <a:lnSpc>
                <a:spcPts val="2000"/>
              </a:lnSpc>
              <a:buFont typeface="Arial" pitchFamily="34" charset="0"/>
              <a:buChar char="•"/>
            </a:pPr>
            <a:r>
              <a:rPr lang="en-US" altLang="ja-JP" sz="1600" u="heavy" dirty="0" err="1" smtClean="0">
                <a:uFill>
                  <a:solidFill>
                    <a:srgbClr val="FF99CC"/>
                  </a:solidFill>
                </a:uFill>
              </a:rPr>
              <a:t>MostPopularCompletiontext</a:t>
            </a:r>
            <a:r>
              <a:rPr lang="en-US" altLang="ja-JP" sz="1600" u="heavy" dirty="0" smtClean="0">
                <a:uFill>
                  <a:solidFill>
                    <a:srgbClr val="FF99CC"/>
                  </a:solidFill>
                </a:uFill>
              </a:rPr>
              <a:t>(MPC)</a:t>
            </a:r>
            <a:r>
              <a:rPr lang="ja-JP" altLang="en-US" sz="1600" u="heavy" dirty="0" smtClean="0">
                <a:uFill>
                  <a:solidFill>
                    <a:srgbClr val="FF99CC"/>
                  </a:solidFill>
                </a:uFill>
              </a:rPr>
              <a:t>をベースラインに採用</a:t>
            </a:r>
            <a:endParaRPr lang="en-US" altLang="ja-JP" sz="1600" u="heavy" dirty="0" smtClean="0">
              <a:uFill>
                <a:solidFill>
                  <a:srgbClr val="FF99CC"/>
                </a:solidFill>
              </a:uFill>
            </a:endParaRPr>
          </a:p>
          <a:p>
            <a:pPr marL="800100" lvl="1" indent="-342900">
              <a:lnSpc>
                <a:spcPts val="2000"/>
              </a:lnSpc>
              <a:buFont typeface="Arial" pitchFamily="34" charset="0"/>
              <a:buChar char="•"/>
            </a:pPr>
            <a:endParaRPr lang="en-US" altLang="ja-JP" sz="1600" u="heavy" dirty="0" smtClean="0">
              <a:uFill>
                <a:solidFill>
                  <a:srgbClr val="FF99CC"/>
                </a:solidFill>
              </a:uFill>
            </a:endParaRPr>
          </a:p>
          <a:p>
            <a:pPr marL="342900" indent="-342900">
              <a:lnSpc>
                <a:spcPts val="2000"/>
              </a:lnSpc>
              <a:buFont typeface="Calibri" pitchFamily="34" charset="0"/>
              <a:buChar char="○"/>
            </a:pPr>
            <a:r>
              <a:rPr lang="en-US" altLang="ja-JP" dirty="0" smtClean="0">
                <a:uFill>
                  <a:solidFill>
                    <a:srgbClr val="FF99CC"/>
                  </a:solidFill>
                </a:uFill>
              </a:rPr>
              <a:t>Time-sensitive search</a:t>
            </a:r>
          </a:p>
          <a:p>
            <a:pPr marL="800100" lvl="1" indent="-342900">
              <a:lnSpc>
                <a:spcPts val="2000"/>
              </a:lnSpc>
              <a:buFont typeface="Arial" pitchFamily="34" charset="0"/>
              <a:buChar char="•"/>
            </a:pPr>
            <a:r>
              <a:rPr lang="ja-JP" altLang="en-US" sz="1600" dirty="0" smtClean="0"/>
              <a:t>関連研究は色々ある</a:t>
            </a:r>
            <a:endParaRPr lang="en-US" altLang="ja-JP" sz="1600" dirty="0" smtClean="0"/>
          </a:p>
          <a:p>
            <a:pPr marL="800100" lvl="1" indent="-342900">
              <a:lnSpc>
                <a:spcPts val="2000"/>
              </a:lnSpc>
              <a:buFont typeface="Arial" pitchFamily="34" charset="0"/>
              <a:buChar char="•"/>
            </a:pPr>
            <a:r>
              <a:rPr lang="ja-JP" altLang="en-US" sz="1600" dirty="0" smtClean="0"/>
              <a:t>評価に使うデータが短いという問題を持つものがある</a:t>
            </a:r>
            <a:endParaRPr lang="en-US" altLang="ja-JP" sz="1600" dirty="0" smtClean="0"/>
          </a:p>
          <a:p>
            <a:pPr marL="1257300" lvl="2" indent="-342900">
              <a:lnSpc>
                <a:spcPts val="2000"/>
              </a:lnSpc>
              <a:buFont typeface="Calibri" pitchFamily="34" charset="0"/>
              <a:buChar char="˃"/>
            </a:pPr>
            <a:r>
              <a:rPr lang="ja-JP" altLang="en-US" sz="1600" dirty="0" smtClean="0"/>
              <a:t>当研究では長期間にわたるデータで評価した</a:t>
            </a:r>
            <a:endParaRPr lang="en-US" altLang="ja-JP" sz="1600" dirty="0" smtClean="0"/>
          </a:p>
          <a:p>
            <a:pPr marL="1257300" lvl="2" indent="-342900">
              <a:lnSpc>
                <a:spcPts val="2000"/>
              </a:lnSpc>
              <a:buFont typeface="Calibri" pitchFamily="34" charset="0"/>
              <a:buChar char="˃"/>
            </a:pPr>
            <a:endParaRPr lang="en-US" altLang="ja-JP" sz="1600" dirty="0" smtClean="0"/>
          </a:p>
          <a:p>
            <a:pPr marL="1257300" lvl="2" indent="-342900">
              <a:lnSpc>
                <a:spcPts val="2000"/>
              </a:lnSpc>
            </a:pPr>
            <a:endParaRPr lang="en-US" altLang="ja-JP" sz="16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srcRect/>
          <a:stretch>
            <a:fillRect/>
          </a:stretch>
        </p:blipFill>
        <p:spPr bwMode="auto">
          <a:xfrm>
            <a:off x="1331640" y="2204641"/>
            <a:ext cx="5260365" cy="850577"/>
          </a:xfrm>
          <a:prstGeom prst="rect">
            <a:avLst/>
          </a:prstGeom>
          <a:noFill/>
          <a:ln w="9525">
            <a:noFill/>
            <a:miter lim="800000"/>
            <a:headEnd/>
            <a:tailEnd/>
          </a:ln>
        </p:spPr>
      </p:pic>
      <p:sp>
        <p:nvSpPr>
          <p:cNvPr id="2" name="タイトル 1"/>
          <p:cNvSpPr>
            <a:spLocks noGrp="1"/>
          </p:cNvSpPr>
          <p:nvPr>
            <p:ph type="title"/>
          </p:nvPr>
        </p:nvSpPr>
        <p:spPr>
          <a:xfrm>
            <a:off x="457200" y="418654"/>
            <a:ext cx="7467600" cy="634082"/>
          </a:xfrm>
        </p:spPr>
        <p:txBody>
          <a:bodyPr>
            <a:noAutofit/>
          </a:bodyPr>
          <a:lstStyle/>
          <a:p>
            <a:pPr algn="l"/>
            <a:r>
              <a:rPr lang="en-US" altLang="ja-JP" sz="2400" b="1" dirty="0" smtClean="0">
                <a:latin typeface="Corbel" pitchFamily="34" charset="0"/>
                <a:ea typeface="Tahoma" pitchFamily="34" charset="0"/>
                <a:cs typeface="Tahoma" pitchFamily="34" charset="0"/>
              </a:rPr>
              <a:t>Time-Sensitive </a:t>
            </a:r>
            <a:r>
              <a:rPr lang="en-US" altLang="ja-JP" sz="2400" b="1" dirty="0" smtClean="0">
                <a:latin typeface="Corbel" pitchFamily="34" charset="0"/>
                <a:ea typeface="Tahoma" pitchFamily="34" charset="0"/>
                <a:cs typeface="Tahoma" pitchFamily="34" charset="0"/>
              </a:rPr>
              <a:t>Query </a:t>
            </a:r>
            <a:r>
              <a:rPr lang="en-US" altLang="ja-JP" sz="2400" b="1" dirty="0" smtClean="0">
                <a:latin typeface="Corbel" pitchFamily="34" charset="0"/>
                <a:ea typeface="Tahoma" pitchFamily="34" charset="0"/>
                <a:cs typeface="Tahoma" pitchFamily="34" charset="0"/>
              </a:rPr>
              <a:t>Auto-Completion</a:t>
            </a:r>
            <a:endParaRPr kumimoji="1" lang="ja-JP" altLang="en-US" sz="3600" dirty="0">
              <a:latin typeface="HG丸ｺﾞｼｯｸM-PRO" pitchFamily="50" charset="-128"/>
              <a:ea typeface="HG丸ｺﾞｼｯｸM-PRO" pitchFamily="50" charset="-128"/>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395536" y="1568787"/>
            <a:ext cx="8496944" cy="4452501"/>
          </a:xfrm>
          <a:prstGeom prst="rect">
            <a:avLst/>
          </a:prstGeom>
          <a:noFill/>
        </p:spPr>
        <p:txBody>
          <a:bodyPr wrap="square" rtlCol="0">
            <a:spAutoFit/>
          </a:bodyPr>
          <a:lstStyle/>
          <a:p>
            <a:pPr marL="342900" indent="-342900">
              <a:lnSpc>
                <a:spcPts val="2000"/>
              </a:lnSpc>
            </a:pPr>
            <a:r>
              <a:rPr lang="en-US" altLang="ja-JP" u="sng" dirty="0" smtClean="0"/>
              <a:t>3. TIME-SENSITIVE AUTO-COMPLETION</a:t>
            </a:r>
          </a:p>
          <a:p>
            <a:pPr marL="342900" indent="-342900">
              <a:lnSpc>
                <a:spcPts val="2000"/>
              </a:lnSpc>
            </a:pPr>
            <a:endParaRPr lang="en-US" altLang="ja-JP" u="sng" dirty="0" smtClean="0"/>
          </a:p>
          <a:p>
            <a:pPr marL="342900" indent="-342900">
              <a:lnSpc>
                <a:spcPts val="2000"/>
              </a:lnSpc>
              <a:buFont typeface="Calibri" pitchFamily="34" charset="0"/>
              <a:buChar char="○"/>
            </a:pPr>
            <a:r>
              <a:rPr lang="en-US" altLang="ja-JP" dirty="0" smtClean="0"/>
              <a:t>MCP</a:t>
            </a:r>
            <a:r>
              <a:rPr lang="ja-JP" altLang="en-US" dirty="0" smtClean="0"/>
              <a:t>（ベースライン）</a:t>
            </a:r>
            <a:endParaRPr lang="en-US" altLang="ja-JP" dirty="0" smtClean="0"/>
          </a:p>
          <a:p>
            <a:pPr marL="342900" indent="-342900">
              <a:lnSpc>
                <a:spcPts val="2000"/>
              </a:lnSpc>
              <a:buFont typeface="Calibri" pitchFamily="34" charset="0"/>
              <a:buChar char="○"/>
            </a:pPr>
            <a:endParaRPr lang="en-US" altLang="ja-JP" dirty="0" smtClean="0"/>
          </a:p>
          <a:p>
            <a:pPr marL="342900" indent="-342900">
              <a:lnSpc>
                <a:spcPts val="2000"/>
              </a:lnSpc>
              <a:buFont typeface="Calibri" pitchFamily="34" charset="0"/>
              <a:buChar char="○"/>
            </a:pPr>
            <a:endParaRPr lang="en-US" altLang="ja-JP" dirty="0" smtClean="0"/>
          </a:p>
          <a:p>
            <a:pPr marL="342900" indent="-342900">
              <a:lnSpc>
                <a:spcPts val="2000"/>
              </a:lnSpc>
              <a:buFont typeface="Calibri" pitchFamily="34" charset="0"/>
              <a:buChar char="○"/>
            </a:pPr>
            <a:endParaRPr lang="en-US" altLang="ja-JP" dirty="0" smtClean="0"/>
          </a:p>
          <a:p>
            <a:pPr marL="800100" lvl="1" indent="-342900">
              <a:lnSpc>
                <a:spcPts val="2000"/>
              </a:lnSpc>
              <a:buFont typeface="Arial" pitchFamily="34" charset="0"/>
              <a:buChar char="•"/>
            </a:pPr>
            <a:r>
              <a:rPr lang="en-US" altLang="ja-JP" sz="1600" dirty="0" smtClean="0"/>
              <a:t>MCP</a:t>
            </a:r>
            <a:r>
              <a:rPr lang="ja-JP" altLang="en-US" sz="1600" dirty="0" smtClean="0"/>
              <a:t>は</a:t>
            </a:r>
            <a:r>
              <a:rPr lang="en-US" altLang="ja-JP" sz="1600" dirty="0" smtClean="0"/>
              <a:t>Ρ</a:t>
            </a:r>
            <a:r>
              <a:rPr lang="ja-JP" altLang="en-US" sz="1600" dirty="0" smtClean="0"/>
              <a:t>で始まるクエリ候補</a:t>
            </a:r>
            <a:r>
              <a:rPr lang="en-US" altLang="ja-JP" sz="1600" dirty="0" smtClean="0"/>
              <a:t>C(P)</a:t>
            </a:r>
            <a:r>
              <a:rPr lang="ja-JP" altLang="en-US" sz="1600" dirty="0" smtClean="0"/>
              <a:t>の中で、今までに最も多く登場したクエリ</a:t>
            </a:r>
            <a:r>
              <a:rPr lang="en-US" altLang="ja-JP" sz="1600" dirty="0" smtClean="0"/>
              <a:t>q</a:t>
            </a:r>
            <a:r>
              <a:rPr lang="ja-JP" altLang="en-US" sz="1600" dirty="0" smtClean="0"/>
              <a:t>を選ぶ</a:t>
            </a:r>
            <a:endParaRPr lang="en-US" altLang="ja-JP" sz="1600" dirty="0" smtClean="0"/>
          </a:p>
          <a:p>
            <a:pPr marL="800100" lvl="1" indent="-342900">
              <a:lnSpc>
                <a:spcPts val="2000"/>
              </a:lnSpc>
              <a:buFont typeface="Arial" pitchFamily="34" charset="0"/>
              <a:buChar char="•"/>
            </a:pPr>
            <a:endParaRPr lang="en-US" altLang="ja-JP" sz="1600" dirty="0" smtClean="0"/>
          </a:p>
          <a:p>
            <a:pPr marL="800100" lvl="1" indent="-342900">
              <a:lnSpc>
                <a:spcPts val="2000"/>
              </a:lnSpc>
              <a:buFont typeface="Arial" pitchFamily="34" charset="0"/>
              <a:buChar char="•"/>
            </a:pPr>
            <a:endParaRPr lang="en-US" altLang="ja-JP" sz="1600" dirty="0" smtClean="0"/>
          </a:p>
          <a:p>
            <a:pPr marL="800100" lvl="1" indent="-342900">
              <a:lnSpc>
                <a:spcPts val="2000"/>
              </a:lnSpc>
              <a:buFont typeface="Arial" pitchFamily="34" charset="0"/>
              <a:buChar char="•"/>
            </a:pPr>
            <a:endParaRPr lang="en-US" altLang="ja-JP" sz="1600" dirty="0" smtClean="0"/>
          </a:p>
          <a:p>
            <a:pPr marL="342900" indent="-342900">
              <a:lnSpc>
                <a:spcPts val="2000"/>
              </a:lnSpc>
              <a:buFont typeface="Calibri" pitchFamily="34" charset="0"/>
              <a:buChar char="○"/>
            </a:pPr>
            <a:r>
              <a:rPr lang="en-US" altLang="ja-JP" dirty="0" smtClean="0"/>
              <a:t>TS</a:t>
            </a:r>
            <a:r>
              <a:rPr lang="ja-JP" altLang="en-US" dirty="0" smtClean="0"/>
              <a:t>（</a:t>
            </a:r>
            <a:r>
              <a:rPr lang="en-US" altLang="ja-JP" dirty="0" smtClean="0"/>
              <a:t>Time-sensitive QAC ranking model</a:t>
            </a:r>
            <a:r>
              <a:rPr lang="ja-JP" altLang="en-US" dirty="0" smtClean="0"/>
              <a:t>）を提案</a:t>
            </a:r>
            <a:endParaRPr lang="en-US" altLang="ja-JP" dirty="0" smtClean="0"/>
          </a:p>
          <a:p>
            <a:pPr marL="342900" indent="-342900">
              <a:lnSpc>
                <a:spcPts val="2000"/>
              </a:lnSpc>
              <a:buFont typeface="Calibri" pitchFamily="34" charset="0"/>
              <a:buChar char="○"/>
            </a:pPr>
            <a:endParaRPr lang="en-US" altLang="ja-JP" dirty="0" smtClean="0"/>
          </a:p>
          <a:p>
            <a:pPr marL="342900" indent="-342900">
              <a:lnSpc>
                <a:spcPts val="2000"/>
              </a:lnSpc>
              <a:buFont typeface="Calibri" pitchFamily="34" charset="0"/>
              <a:buChar char="○"/>
            </a:pPr>
            <a:endParaRPr lang="en-US" altLang="ja-JP" dirty="0" smtClean="0"/>
          </a:p>
          <a:p>
            <a:pPr marL="342900" indent="-342900">
              <a:lnSpc>
                <a:spcPts val="2000"/>
              </a:lnSpc>
              <a:buFont typeface="Calibri" pitchFamily="34" charset="0"/>
              <a:buChar char="○"/>
            </a:pPr>
            <a:endParaRPr lang="en-US" altLang="ja-JP" dirty="0" smtClean="0"/>
          </a:p>
          <a:p>
            <a:pPr marL="800100" lvl="1" indent="-342900">
              <a:lnSpc>
                <a:spcPts val="2000"/>
              </a:lnSpc>
              <a:buFont typeface="Arial" pitchFamily="34" charset="0"/>
              <a:buChar char="•"/>
            </a:pPr>
            <a:r>
              <a:rPr lang="ja-JP" altLang="en-US" sz="1600" dirty="0" smtClean="0"/>
              <a:t>時刻</a:t>
            </a:r>
            <a:r>
              <a:rPr lang="en-US" altLang="ja-JP" sz="1600" dirty="0" smtClean="0"/>
              <a:t>t</a:t>
            </a:r>
            <a:r>
              <a:rPr lang="ja-JP" altLang="en-US" sz="1600" dirty="0" smtClean="0"/>
              <a:t>における各クエリ候補のスコアを、時系列モデルを使って予測</a:t>
            </a:r>
            <a:endParaRPr lang="en-US" altLang="ja-JP" sz="1600" dirty="0" smtClean="0"/>
          </a:p>
          <a:p>
            <a:pPr marL="800100" lvl="1" indent="-342900">
              <a:lnSpc>
                <a:spcPts val="2000"/>
              </a:lnSpc>
            </a:pPr>
            <a:endParaRPr lang="en-US" altLang="ja-JP" sz="1600" dirty="0" smtClean="0"/>
          </a:p>
          <a:p>
            <a:pPr marL="800100" lvl="1" indent="-342900">
              <a:lnSpc>
                <a:spcPts val="2000"/>
              </a:lnSpc>
            </a:pPr>
            <a:endParaRPr lang="en-US" altLang="ja-JP" sz="1600" dirty="0" smtClean="0"/>
          </a:p>
        </p:txBody>
      </p:sp>
      <p:pic>
        <p:nvPicPr>
          <p:cNvPr id="2050" name="Picture 2"/>
          <p:cNvPicPr>
            <a:picLocks noChangeAspect="1" noChangeArrowheads="1"/>
          </p:cNvPicPr>
          <p:nvPr/>
        </p:nvPicPr>
        <p:blipFill>
          <a:blip r:embed="rId4" cstate="print"/>
          <a:srcRect/>
          <a:stretch>
            <a:fillRect/>
          </a:stretch>
        </p:blipFill>
        <p:spPr bwMode="auto">
          <a:xfrm>
            <a:off x="1475656" y="4426793"/>
            <a:ext cx="5096228" cy="7166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1187624" y="1916832"/>
            <a:ext cx="4819650" cy="552450"/>
          </a:xfrm>
          <a:prstGeom prst="rect">
            <a:avLst/>
          </a:prstGeom>
          <a:noFill/>
          <a:ln w="9525">
            <a:noFill/>
            <a:miter lim="800000"/>
            <a:headEnd/>
            <a:tailEnd/>
          </a:ln>
        </p:spPr>
      </p:pic>
      <p:sp>
        <p:nvSpPr>
          <p:cNvPr id="2" name="タイトル 1"/>
          <p:cNvSpPr>
            <a:spLocks noGrp="1"/>
          </p:cNvSpPr>
          <p:nvPr>
            <p:ph type="title"/>
          </p:nvPr>
        </p:nvSpPr>
        <p:spPr>
          <a:xfrm>
            <a:off x="457200" y="418654"/>
            <a:ext cx="7467600" cy="634082"/>
          </a:xfrm>
        </p:spPr>
        <p:txBody>
          <a:bodyPr>
            <a:noAutofit/>
          </a:bodyPr>
          <a:lstStyle/>
          <a:p>
            <a:pPr algn="l"/>
            <a:r>
              <a:rPr lang="en-US" altLang="ja-JP" sz="2400" b="1" dirty="0" smtClean="0">
                <a:latin typeface="Corbel" pitchFamily="34" charset="0"/>
                <a:ea typeface="Tahoma" pitchFamily="34" charset="0"/>
                <a:cs typeface="Tahoma" pitchFamily="34" charset="0"/>
              </a:rPr>
              <a:t>Time-Sensitive </a:t>
            </a:r>
            <a:r>
              <a:rPr lang="en-US" altLang="ja-JP" sz="2400" b="1" dirty="0" smtClean="0">
                <a:latin typeface="Corbel" pitchFamily="34" charset="0"/>
                <a:ea typeface="Tahoma" pitchFamily="34" charset="0"/>
                <a:cs typeface="Tahoma" pitchFamily="34" charset="0"/>
              </a:rPr>
              <a:t>Query </a:t>
            </a:r>
            <a:r>
              <a:rPr lang="en-US" altLang="ja-JP" sz="2400" b="1" dirty="0" smtClean="0">
                <a:latin typeface="Corbel" pitchFamily="34" charset="0"/>
                <a:ea typeface="Tahoma" pitchFamily="34" charset="0"/>
                <a:cs typeface="Tahoma" pitchFamily="34" charset="0"/>
              </a:rPr>
              <a:t>Auto-Completion</a:t>
            </a:r>
            <a:endParaRPr kumimoji="1" lang="ja-JP" altLang="en-US" sz="3600" dirty="0">
              <a:latin typeface="HG丸ｺﾞｼｯｸM-PRO" pitchFamily="50" charset="-128"/>
              <a:ea typeface="HG丸ｺﾞｼｯｸM-PRO" pitchFamily="50" charset="-128"/>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pic>
        <p:nvPicPr>
          <p:cNvPr id="3075" name="Picture 3"/>
          <p:cNvPicPr>
            <a:picLocks noChangeAspect="1" noChangeArrowheads="1"/>
          </p:cNvPicPr>
          <p:nvPr/>
        </p:nvPicPr>
        <p:blipFill>
          <a:blip r:embed="rId4" cstate="print"/>
          <a:srcRect/>
          <a:stretch>
            <a:fillRect/>
          </a:stretch>
        </p:blipFill>
        <p:spPr bwMode="auto">
          <a:xfrm>
            <a:off x="1259632" y="2780928"/>
            <a:ext cx="5172075" cy="742950"/>
          </a:xfrm>
          <a:prstGeom prst="rect">
            <a:avLst/>
          </a:prstGeom>
          <a:noFill/>
          <a:ln w="9525">
            <a:noFill/>
            <a:miter lim="800000"/>
            <a:headEnd/>
            <a:tailEnd/>
          </a:ln>
        </p:spPr>
      </p:pic>
      <p:pic>
        <p:nvPicPr>
          <p:cNvPr id="3076" name="Picture 4"/>
          <p:cNvPicPr>
            <a:picLocks noChangeAspect="1" noChangeArrowheads="1"/>
          </p:cNvPicPr>
          <p:nvPr/>
        </p:nvPicPr>
        <p:blipFill>
          <a:blip r:embed="rId5" cstate="print"/>
          <a:srcRect/>
          <a:stretch>
            <a:fillRect/>
          </a:stretch>
        </p:blipFill>
        <p:spPr bwMode="auto">
          <a:xfrm>
            <a:off x="1259632" y="3789040"/>
            <a:ext cx="4629125" cy="1168971"/>
          </a:xfrm>
          <a:prstGeom prst="rect">
            <a:avLst/>
          </a:prstGeom>
          <a:noFill/>
          <a:ln w="9525">
            <a:noFill/>
            <a:miter lim="800000"/>
            <a:headEnd/>
            <a:tailEnd/>
          </a:ln>
        </p:spPr>
      </p:pic>
      <p:pic>
        <p:nvPicPr>
          <p:cNvPr id="3077" name="Picture 5"/>
          <p:cNvPicPr>
            <a:picLocks noChangeAspect="1" noChangeArrowheads="1"/>
          </p:cNvPicPr>
          <p:nvPr/>
        </p:nvPicPr>
        <p:blipFill>
          <a:blip r:embed="rId6" cstate="print"/>
          <a:srcRect/>
          <a:stretch>
            <a:fillRect/>
          </a:stretch>
        </p:blipFill>
        <p:spPr bwMode="auto">
          <a:xfrm>
            <a:off x="1403648" y="6089867"/>
            <a:ext cx="3816424" cy="363469"/>
          </a:xfrm>
          <a:prstGeom prst="rect">
            <a:avLst/>
          </a:prstGeom>
          <a:noFill/>
          <a:ln w="9525">
            <a:noFill/>
            <a:miter lim="800000"/>
            <a:headEnd/>
            <a:tailEnd/>
          </a:ln>
        </p:spPr>
      </p:pic>
      <p:sp>
        <p:nvSpPr>
          <p:cNvPr id="7" name="テキスト ボックス 6"/>
          <p:cNvSpPr txBox="1"/>
          <p:nvPr/>
        </p:nvSpPr>
        <p:spPr>
          <a:xfrm>
            <a:off x="395536" y="1196752"/>
            <a:ext cx="8496944" cy="5478423"/>
          </a:xfrm>
          <a:prstGeom prst="rect">
            <a:avLst/>
          </a:prstGeom>
          <a:noFill/>
        </p:spPr>
        <p:txBody>
          <a:bodyPr wrap="square" rtlCol="0">
            <a:spAutoFit/>
          </a:bodyPr>
          <a:lstStyle/>
          <a:p>
            <a:pPr marL="342900" indent="-342900">
              <a:lnSpc>
                <a:spcPts val="2000"/>
              </a:lnSpc>
            </a:pPr>
            <a:r>
              <a:rPr lang="en-US" altLang="ja-JP" u="sng" dirty="0" smtClean="0"/>
              <a:t>3.1. Time-Series Analysis &amp; Forecast</a:t>
            </a:r>
            <a:endParaRPr lang="en-US" altLang="ja-JP" sz="1600" dirty="0" smtClean="0"/>
          </a:p>
          <a:p>
            <a:pPr marL="342900" indent="-342900">
              <a:lnSpc>
                <a:spcPts val="2000"/>
              </a:lnSpc>
              <a:buFont typeface="Calibri" pitchFamily="34" charset="0"/>
              <a:buChar char="○"/>
            </a:pPr>
            <a:r>
              <a:rPr lang="ja-JP" altLang="en-US" dirty="0" smtClean="0"/>
              <a:t>予測に用いるのは</a:t>
            </a:r>
            <a:r>
              <a:rPr lang="en-US" altLang="ja-JP" dirty="0" smtClean="0"/>
              <a:t>3</a:t>
            </a:r>
            <a:r>
              <a:rPr lang="ja-JP" altLang="en-US" dirty="0" smtClean="0"/>
              <a:t>重の指数平滑化モデル</a:t>
            </a:r>
            <a:endParaRPr lang="en-US" altLang="ja-JP" dirty="0" smtClean="0"/>
          </a:p>
          <a:p>
            <a:pPr marL="800100" lvl="1" indent="-342900">
              <a:lnSpc>
                <a:spcPts val="2000"/>
              </a:lnSpc>
            </a:pPr>
            <a:r>
              <a:rPr lang="en-US" altLang="ja-JP" sz="1600" dirty="0" smtClean="0"/>
              <a:t>1</a:t>
            </a:r>
            <a:r>
              <a:rPr lang="ja-JP" altLang="en-US" sz="1600" dirty="0" smtClean="0"/>
              <a:t>重</a:t>
            </a:r>
            <a:r>
              <a:rPr lang="en-US" altLang="ja-JP" sz="1600" dirty="0" smtClean="0"/>
              <a:t> : 1</a:t>
            </a:r>
            <a:r>
              <a:rPr lang="ja-JP" altLang="en-US" sz="1600" dirty="0" smtClean="0"/>
              <a:t>ステップ前の時刻の値を用いて平滑化</a:t>
            </a:r>
            <a:endParaRPr lang="en-US" altLang="ja-JP" sz="1600" dirty="0" smtClean="0"/>
          </a:p>
          <a:p>
            <a:pPr marL="800100" lvl="1" indent="-342900">
              <a:lnSpc>
                <a:spcPts val="2000"/>
              </a:lnSpc>
            </a:pPr>
            <a:endParaRPr lang="en-US" altLang="ja-JP" sz="1600" dirty="0" smtClean="0"/>
          </a:p>
          <a:p>
            <a:pPr marL="800100" lvl="1" indent="-342900">
              <a:lnSpc>
                <a:spcPts val="2000"/>
              </a:lnSpc>
            </a:pPr>
            <a:endParaRPr lang="en-US" altLang="ja-JP" sz="1600" dirty="0" smtClean="0"/>
          </a:p>
          <a:p>
            <a:pPr marL="800100" lvl="1" indent="-342900">
              <a:lnSpc>
                <a:spcPts val="2000"/>
              </a:lnSpc>
            </a:pPr>
            <a:r>
              <a:rPr lang="en-US" altLang="ja-JP" sz="1600" dirty="0" smtClean="0"/>
              <a:t>2</a:t>
            </a:r>
            <a:r>
              <a:rPr lang="ja-JP" altLang="en-US" sz="1600" dirty="0" smtClean="0"/>
              <a:t>重 </a:t>
            </a:r>
            <a:r>
              <a:rPr lang="en-US" altLang="ja-JP" sz="1600" dirty="0" smtClean="0"/>
              <a:t>: </a:t>
            </a:r>
            <a:r>
              <a:rPr lang="ja-JP" altLang="en-US" sz="1600" dirty="0" smtClean="0"/>
              <a:t>トレンドを考慮（</a:t>
            </a:r>
            <a:r>
              <a:rPr lang="en-US" altLang="ja-JP" sz="1600" dirty="0" smtClean="0"/>
              <a:t>1</a:t>
            </a:r>
            <a:r>
              <a:rPr lang="ja-JP" altLang="en-US" sz="1600" dirty="0" smtClean="0"/>
              <a:t>ステップより前の値を考慮）</a:t>
            </a:r>
            <a:endParaRPr lang="en-US" altLang="ja-JP" sz="1600" dirty="0" smtClean="0"/>
          </a:p>
          <a:p>
            <a:pPr marL="800100" lvl="1" indent="-342900">
              <a:lnSpc>
                <a:spcPts val="2000"/>
              </a:lnSpc>
            </a:pPr>
            <a:endParaRPr lang="en-US" altLang="ja-JP" sz="1600" dirty="0" smtClean="0"/>
          </a:p>
          <a:p>
            <a:pPr marL="800100" lvl="1" indent="-342900">
              <a:lnSpc>
                <a:spcPts val="2000"/>
              </a:lnSpc>
            </a:pPr>
            <a:endParaRPr lang="en-US" altLang="ja-JP" sz="1600" dirty="0" smtClean="0"/>
          </a:p>
          <a:p>
            <a:pPr marL="800100" lvl="1" indent="-342900">
              <a:lnSpc>
                <a:spcPts val="2000"/>
              </a:lnSpc>
            </a:pPr>
            <a:endParaRPr lang="en-US" altLang="ja-JP" sz="1600" dirty="0" smtClean="0"/>
          </a:p>
          <a:p>
            <a:pPr marL="800100" lvl="1" indent="-342900">
              <a:lnSpc>
                <a:spcPts val="2000"/>
              </a:lnSpc>
            </a:pPr>
            <a:r>
              <a:rPr lang="en-US" altLang="ja-JP" sz="1600" dirty="0" smtClean="0"/>
              <a:t>3</a:t>
            </a:r>
            <a:r>
              <a:rPr lang="ja-JP" altLang="en-US" sz="1600" dirty="0" smtClean="0"/>
              <a:t>重 </a:t>
            </a:r>
            <a:r>
              <a:rPr lang="en-US" altLang="ja-JP" sz="1600" dirty="0" smtClean="0"/>
              <a:t>: </a:t>
            </a:r>
            <a:r>
              <a:rPr lang="ja-JP" altLang="en-US" sz="1600" dirty="0" smtClean="0"/>
              <a:t>周期性を考慮</a:t>
            </a:r>
            <a:endParaRPr lang="en-US" altLang="ja-JP" sz="1600" dirty="0" smtClean="0"/>
          </a:p>
          <a:p>
            <a:pPr marL="342900" indent="-342900">
              <a:lnSpc>
                <a:spcPts val="2000"/>
              </a:lnSpc>
            </a:pPr>
            <a:endParaRPr lang="en-US" altLang="ja-JP" dirty="0" smtClean="0"/>
          </a:p>
          <a:p>
            <a:pPr marL="800100" lvl="1" indent="-342900">
              <a:lnSpc>
                <a:spcPts val="2000"/>
              </a:lnSpc>
            </a:pPr>
            <a:endParaRPr lang="en-US" altLang="ja-JP" sz="1600" dirty="0" smtClean="0"/>
          </a:p>
          <a:p>
            <a:pPr marL="800100" lvl="1" indent="-342900">
              <a:lnSpc>
                <a:spcPts val="2000"/>
              </a:lnSpc>
            </a:pPr>
            <a:endParaRPr lang="en-US" altLang="ja-JP" sz="1600" dirty="0" smtClean="0"/>
          </a:p>
          <a:p>
            <a:pPr marL="800100" lvl="1" indent="-342900">
              <a:lnSpc>
                <a:spcPts val="2000"/>
              </a:lnSpc>
            </a:pPr>
            <a:endParaRPr lang="en-US" altLang="ja-JP" sz="1600" dirty="0" smtClean="0"/>
          </a:p>
          <a:p>
            <a:pPr marL="800100" lvl="1" indent="-342900">
              <a:lnSpc>
                <a:spcPts val="2000"/>
              </a:lnSpc>
            </a:pPr>
            <a:endParaRPr lang="en-US" altLang="ja-JP" sz="1600" dirty="0" smtClean="0"/>
          </a:p>
          <a:p>
            <a:pPr marL="342900" indent="-342900">
              <a:lnSpc>
                <a:spcPts val="2000"/>
              </a:lnSpc>
            </a:pPr>
            <a:r>
              <a:rPr lang="en-US" altLang="ja-JP" u="sng" dirty="0" smtClean="0"/>
              <a:t>3.2. Parameter Estimation and Forecasting</a:t>
            </a:r>
            <a:endParaRPr lang="en-US" altLang="ja-JP" sz="1600" dirty="0" smtClean="0"/>
          </a:p>
          <a:p>
            <a:pPr marL="342900" indent="-342900">
              <a:lnSpc>
                <a:spcPts val="2000"/>
              </a:lnSpc>
              <a:buFont typeface="Calibri" pitchFamily="34" charset="0"/>
              <a:buChar char="○"/>
            </a:pPr>
            <a:r>
              <a:rPr lang="ja-JP" altLang="en-US" dirty="0" smtClean="0"/>
              <a:t>パラメータ推定</a:t>
            </a:r>
            <a:endParaRPr lang="en-US" altLang="ja-JP" dirty="0" smtClean="0"/>
          </a:p>
          <a:p>
            <a:pPr marL="800100" lvl="2" indent="-342900">
              <a:lnSpc>
                <a:spcPts val="2000"/>
              </a:lnSpc>
              <a:buFont typeface="Calibri" pitchFamily="34" charset="0"/>
              <a:buChar char="•"/>
            </a:pPr>
            <a:r>
              <a:rPr lang="ja-JP" altLang="en-US" sz="1600" dirty="0" smtClean="0"/>
              <a:t>式の意味はよくわからないが、</a:t>
            </a:r>
            <a:r>
              <a:rPr lang="en-US" altLang="ja-JP" sz="1600" dirty="0" smtClean="0"/>
              <a:t>L-BFGS</a:t>
            </a:r>
            <a:r>
              <a:rPr lang="ja-JP" altLang="en-US" sz="1600" dirty="0" smtClean="0"/>
              <a:t>というメモリ節約できる方法で</a:t>
            </a:r>
            <a:endParaRPr lang="en-US" altLang="ja-JP" sz="1600" dirty="0" smtClean="0"/>
          </a:p>
          <a:p>
            <a:pPr marL="800100" lvl="2" indent="-342900">
              <a:lnSpc>
                <a:spcPts val="2000"/>
              </a:lnSpc>
            </a:pPr>
            <a:r>
              <a:rPr lang="en-US" altLang="ja-JP" sz="1600" dirty="0" smtClean="0"/>
              <a:t>	</a:t>
            </a:r>
            <a:r>
              <a:rPr lang="ja-JP" altLang="en-US" sz="1600" dirty="0" smtClean="0"/>
              <a:t>ニュートン法の式を解けば、パラメータが推定できる</a:t>
            </a:r>
            <a:endParaRPr lang="en-US" altLang="ja-JP" sz="1600" dirty="0" smtClean="0"/>
          </a:p>
          <a:p>
            <a:pPr marL="800100" lvl="2" indent="-342900">
              <a:lnSpc>
                <a:spcPts val="2000"/>
              </a:lnSpc>
              <a:buFont typeface="Calibri" pitchFamily="34" charset="0"/>
              <a:buChar char="•"/>
            </a:pPr>
            <a:endParaRPr lang="en-US" altLang="ja-JP" sz="1600" dirty="0" smtClean="0"/>
          </a:p>
          <a:p>
            <a:pPr marL="800100" lvl="2" indent="-342900">
              <a:lnSpc>
                <a:spcPts val="2000"/>
              </a:lnSpc>
              <a:buFont typeface="Calibri" pitchFamily="34" charset="0"/>
              <a:buChar char="•"/>
            </a:pPr>
            <a:endParaRPr lang="en-US" altLang="ja-JP" sz="16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18654"/>
            <a:ext cx="7467600" cy="634082"/>
          </a:xfrm>
        </p:spPr>
        <p:txBody>
          <a:bodyPr>
            <a:noAutofit/>
          </a:bodyPr>
          <a:lstStyle/>
          <a:p>
            <a:pPr algn="l"/>
            <a:r>
              <a:rPr lang="en-US" altLang="ja-JP" sz="2400" b="1" dirty="0" smtClean="0">
                <a:latin typeface="Corbel" pitchFamily="34" charset="0"/>
                <a:ea typeface="Tahoma" pitchFamily="34" charset="0"/>
                <a:cs typeface="Tahoma" pitchFamily="34" charset="0"/>
              </a:rPr>
              <a:t>Time-Sensitive </a:t>
            </a:r>
            <a:r>
              <a:rPr lang="en-US" altLang="ja-JP" sz="2400" b="1" dirty="0" smtClean="0">
                <a:latin typeface="Corbel" pitchFamily="34" charset="0"/>
                <a:ea typeface="Tahoma" pitchFamily="34" charset="0"/>
                <a:cs typeface="Tahoma" pitchFamily="34" charset="0"/>
              </a:rPr>
              <a:t>Query </a:t>
            </a:r>
            <a:r>
              <a:rPr lang="en-US" altLang="ja-JP" sz="2400" b="1" dirty="0" smtClean="0">
                <a:latin typeface="Corbel" pitchFamily="34" charset="0"/>
                <a:ea typeface="Tahoma" pitchFamily="34" charset="0"/>
                <a:cs typeface="Tahoma" pitchFamily="34" charset="0"/>
              </a:rPr>
              <a:t>Auto-Completion</a:t>
            </a:r>
            <a:endParaRPr kumimoji="1" lang="ja-JP" altLang="en-US" sz="3600" dirty="0">
              <a:latin typeface="HG丸ｺﾞｼｯｸM-PRO" pitchFamily="50" charset="-128"/>
              <a:ea typeface="HG丸ｺﾞｼｯｸM-PRO" pitchFamily="50" charset="-128"/>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8" name="グループ化 7"/>
          <p:cNvGrpSpPr/>
          <p:nvPr/>
        </p:nvGrpSpPr>
        <p:grpSpPr>
          <a:xfrm>
            <a:off x="395536" y="1352763"/>
            <a:ext cx="8496944" cy="4452501"/>
            <a:chOff x="395536" y="1196752"/>
            <a:chExt cx="8496944" cy="4452501"/>
          </a:xfrm>
        </p:grpSpPr>
        <p:pic>
          <p:nvPicPr>
            <p:cNvPr id="4099" name="Picture 3"/>
            <p:cNvPicPr>
              <a:picLocks noChangeAspect="1" noChangeArrowheads="1"/>
            </p:cNvPicPr>
            <p:nvPr/>
          </p:nvPicPr>
          <p:blipFill>
            <a:blip r:embed="rId3" cstate="print"/>
            <a:srcRect/>
            <a:stretch>
              <a:fillRect/>
            </a:stretch>
          </p:blipFill>
          <p:spPr bwMode="auto">
            <a:xfrm>
              <a:off x="1547664" y="4005064"/>
              <a:ext cx="4213802" cy="720080"/>
            </a:xfrm>
            <a:prstGeom prst="rect">
              <a:avLst/>
            </a:prstGeom>
            <a:noFill/>
            <a:ln w="9525">
              <a:no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1691680" y="2636912"/>
              <a:ext cx="4054734" cy="720080"/>
            </a:xfrm>
            <a:prstGeom prst="rect">
              <a:avLst/>
            </a:prstGeom>
            <a:noFill/>
            <a:ln w="9525">
              <a:noFill/>
              <a:miter lim="800000"/>
              <a:headEnd/>
              <a:tailEnd/>
            </a:ln>
          </p:spPr>
        </p:pic>
        <p:sp>
          <p:nvSpPr>
            <p:cNvPr id="7" name="テキスト ボックス 6"/>
            <p:cNvSpPr txBox="1"/>
            <p:nvPr/>
          </p:nvSpPr>
          <p:spPr>
            <a:xfrm>
              <a:off x="395536" y="1196752"/>
              <a:ext cx="8496944" cy="4452501"/>
            </a:xfrm>
            <a:prstGeom prst="rect">
              <a:avLst/>
            </a:prstGeom>
            <a:noFill/>
          </p:spPr>
          <p:txBody>
            <a:bodyPr wrap="square" rtlCol="0">
              <a:spAutoFit/>
            </a:bodyPr>
            <a:lstStyle/>
            <a:p>
              <a:pPr>
                <a:lnSpc>
                  <a:spcPts val="2000"/>
                </a:lnSpc>
              </a:pPr>
              <a:r>
                <a:rPr lang="en-US" altLang="ja-JP" u="sng" dirty="0" smtClean="0"/>
                <a:t>4</a:t>
              </a:r>
              <a:r>
                <a:rPr kumimoji="1" lang="en-US" altLang="ja-JP" u="sng" dirty="0" smtClean="0"/>
                <a:t>. EVALUATION</a:t>
              </a:r>
            </a:p>
            <a:p>
              <a:pPr>
                <a:lnSpc>
                  <a:spcPts val="2000"/>
                </a:lnSpc>
              </a:pPr>
              <a:endParaRPr kumimoji="1" lang="en-US" altLang="ja-JP" u="sng" dirty="0" smtClean="0"/>
            </a:p>
            <a:p>
              <a:pPr marL="342900" indent="-342900">
                <a:lnSpc>
                  <a:spcPts val="2000"/>
                </a:lnSpc>
                <a:buFont typeface="Calibri" pitchFamily="34" charset="0"/>
                <a:buChar char="○"/>
              </a:pPr>
              <a:r>
                <a:rPr lang="ja-JP" altLang="en-US" sz="1600" dirty="0" smtClean="0"/>
                <a:t>頻度予測精度</a:t>
              </a:r>
              <a:r>
                <a:rPr lang="ja-JP" altLang="en-US" sz="1600" dirty="0" smtClean="0"/>
                <a:t>を測る尺度</a:t>
              </a:r>
              <a:endParaRPr lang="en-US" altLang="ja-JP" sz="1600" dirty="0" smtClean="0"/>
            </a:p>
            <a:p>
              <a:pPr marL="800100" lvl="1" indent="-342900">
                <a:lnSpc>
                  <a:spcPts val="2000"/>
                </a:lnSpc>
                <a:buFont typeface="Arial" pitchFamily="34" charset="0"/>
                <a:buChar char="•"/>
              </a:pPr>
              <a:r>
                <a:rPr lang="en-US" altLang="ja-JP" sz="1600" u="heavy" dirty="0" smtClean="0">
                  <a:uFill>
                    <a:solidFill>
                      <a:srgbClr val="FF99CC"/>
                    </a:solidFill>
                  </a:uFill>
                </a:rPr>
                <a:t>MAR</a:t>
              </a:r>
              <a:r>
                <a:rPr lang="ja-JP" altLang="en-US" sz="1600" u="heavy" dirty="0" smtClean="0">
                  <a:uFill>
                    <a:solidFill>
                      <a:srgbClr val="FF99CC"/>
                    </a:solidFill>
                  </a:uFill>
                </a:rPr>
                <a:t>（</a:t>
              </a:r>
              <a:r>
                <a:rPr lang="en-US" altLang="ja-JP" sz="1600" u="heavy" dirty="0" smtClean="0">
                  <a:uFill>
                    <a:solidFill>
                      <a:srgbClr val="FF99CC"/>
                    </a:solidFill>
                  </a:uFill>
                </a:rPr>
                <a:t>Mean absolute error</a:t>
              </a:r>
              <a:r>
                <a:rPr lang="ja-JP" altLang="en-US" sz="1600" u="heavy" dirty="0" smtClean="0">
                  <a:uFill>
                    <a:solidFill>
                      <a:srgbClr val="FF99CC"/>
                    </a:solidFill>
                  </a:uFill>
                </a:rPr>
                <a:t>）</a:t>
              </a:r>
              <a:endParaRPr lang="en-US" altLang="ja-JP" sz="1600" u="heavy" dirty="0" smtClean="0">
                <a:uFill>
                  <a:solidFill>
                    <a:srgbClr val="FF99CC"/>
                  </a:solidFill>
                </a:uFill>
              </a:endParaRPr>
            </a:p>
            <a:p>
              <a:pPr marL="1257300" lvl="2" indent="-342900">
                <a:lnSpc>
                  <a:spcPts val="2000"/>
                </a:lnSpc>
                <a:buFont typeface="Calibri" pitchFamily="34" charset="0"/>
                <a:buChar char="˃"/>
              </a:pPr>
              <a:r>
                <a:rPr lang="ja-JP" altLang="en-US" sz="1600" dirty="0" smtClean="0"/>
                <a:t>予測値と真値との差の絶対値、の平均</a:t>
              </a:r>
              <a:endParaRPr lang="en-US" altLang="ja-JP" sz="1600" dirty="0" smtClean="0"/>
            </a:p>
            <a:p>
              <a:pPr marL="1257300" lvl="2" indent="-342900">
                <a:lnSpc>
                  <a:spcPts val="2000"/>
                </a:lnSpc>
                <a:buFont typeface="Calibri" pitchFamily="34" charset="0"/>
                <a:buChar char="˃"/>
              </a:pPr>
              <a:r>
                <a:rPr lang="ja-JP" altLang="en-US" sz="1600" dirty="0" smtClean="0"/>
                <a:t>外れ値に弱い</a:t>
              </a:r>
              <a:endParaRPr lang="en-US" altLang="ja-JP" sz="1600" dirty="0" smtClean="0"/>
            </a:p>
            <a:p>
              <a:pPr marL="1257300" lvl="2" indent="-342900">
                <a:lnSpc>
                  <a:spcPts val="2000"/>
                </a:lnSpc>
                <a:buFont typeface="Calibri" pitchFamily="34" charset="0"/>
                <a:buChar char="˃"/>
              </a:pPr>
              <a:endParaRPr lang="en-US" altLang="ja-JP" sz="1600" dirty="0" smtClean="0"/>
            </a:p>
            <a:p>
              <a:pPr marL="1257300" lvl="2" indent="-342900">
                <a:lnSpc>
                  <a:spcPts val="2000"/>
                </a:lnSpc>
                <a:buFont typeface="Calibri" pitchFamily="34" charset="0"/>
                <a:buChar char="˃"/>
              </a:pPr>
              <a:endParaRPr lang="en-US" altLang="ja-JP" sz="1600" dirty="0" smtClean="0"/>
            </a:p>
            <a:p>
              <a:pPr marL="800100" lvl="1" indent="-342900">
                <a:lnSpc>
                  <a:spcPts val="2000"/>
                </a:lnSpc>
                <a:buFont typeface="Arial" pitchFamily="34" charset="0"/>
                <a:buChar char="•"/>
              </a:pPr>
              <a:r>
                <a:rPr lang="en-US" altLang="ja-JP" sz="1600" u="heavy" dirty="0" smtClean="0">
                  <a:uFill>
                    <a:solidFill>
                      <a:srgbClr val="FF99CC"/>
                    </a:solidFill>
                  </a:uFill>
                </a:rPr>
                <a:t>SMAPE</a:t>
              </a:r>
              <a:r>
                <a:rPr lang="ja-JP" altLang="en-US" sz="1600" u="heavy" dirty="0" smtClean="0">
                  <a:uFill>
                    <a:solidFill>
                      <a:srgbClr val="FF99CC"/>
                    </a:solidFill>
                  </a:uFill>
                </a:rPr>
                <a:t>（</a:t>
              </a:r>
              <a:r>
                <a:rPr lang="en-US" altLang="ja-JP" sz="1600" u="heavy" dirty="0" smtClean="0">
                  <a:uFill>
                    <a:solidFill>
                      <a:srgbClr val="FF99CC"/>
                    </a:solidFill>
                  </a:uFill>
                </a:rPr>
                <a:t>Symmetric mean absolute percentage error</a:t>
              </a:r>
              <a:r>
                <a:rPr lang="ja-JP" altLang="en-US" sz="1600" u="heavy" dirty="0" smtClean="0">
                  <a:uFill>
                    <a:solidFill>
                      <a:srgbClr val="FF99CC"/>
                    </a:solidFill>
                  </a:uFill>
                </a:rPr>
                <a:t>）</a:t>
              </a:r>
              <a:endParaRPr lang="en-US" altLang="ja-JP" sz="1600" u="heavy" dirty="0" smtClean="0">
                <a:uFill>
                  <a:solidFill>
                    <a:srgbClr val="FF99CC"/>
                  </a:solidFill>
                </a:uFill>
              </a:endParaRPr>
            </a:p>
            <a:p>
              <a:pPr marL="1257300" lvl="2" indent="-342900">
                <a:lnSpc>
                  <a:spcPts val="2000"/>
                </a:lnSpc>
                <a:buFont typeface="Calibri" pitchFamily="34" charset="0"/>
                <a:buChar char="˃"/>
              </a:pPr>
              <a:r>
                <a:rPr lang="ja-JP" altLang="en-US" sz="1600" dirty="0" smtClean="0">
                  <a:uFill>
                    <a:solidFill>
                      <a:srgbClr val="FF99CC"/>
                    </a:solidFill>
                  </a:uFill>
                </a:rPr>
                <a:t>値の範囲は</a:t>
              </a:r>
              <a:r>
                <a:rPr lang="en-US" altLang="ja-JP" sz="1600" dirty="0" smtClean="0">
                  <a:uFill>
                    <a:solidFill>
                      <a:srgbClr val="FF99CC"/>
                    </a:solidFill>
                  </a:uFill>
                </a:rPr>
                <a:t>0</a:t>
              </a:r>
              <a:r>
                <a:rPr lang="ja-JP" altLang="en-US" sz="1600" dirty="0" smtClean="0">
                  <a:uFill>
                    <a:solidFill>
                      <a:srgbClr val="FF99CC"/>
                    </a:solidFill>
                  </a:uFill>
                </a:rPr>
                <a:t>～</a:t>
              </a:r>
              <a:r>
                <a:rPr lang="en-US" altLang="ja-JP" sz="1600" dirty="0" smtClean="0">
                  <a:uFill>
                    <a:solidFill>
                      <a:srgbClr val="FF99CC"/>
                    </a:solidFill>
                  </a:uFill>
                </a:rPr>
                <a:t>1</a:t>
              </a:r>
            </a:p>
            <a:p>
              <a:pPr marL="1257300" lvl="2" indent="-342900">
                <a:lnSpc>
                  <a:spcPts val="2000"/>
                </a:lnSpc>
                <a:buFont typeface="Calibri" pitchFamily="34" charset="0"/>
                <a:buChar char="˃"/>
              </a:pPr>
              <a:r>
                <a:rPr lang="ja-JP" altLang="en-US" sz="1600" dirty="0" smtClean="0">
                  <a:uFill>
                    <a:solidFill>
                      <a:srgbClr val="FF99CC"/>
                    </a:solidFill>
                  </a:uFill>
                </a:rPr>
                <a:t>過大評価にペナルティを課す</a:t>
              </a:r>
              <a:endParaRPr lang="en-US" altLang="ja-JP" sz="1600" dirty="0" smtClean="0">
                <a:uFill>
                  <a:solidFill>
                    <a:srgbClr val="FF99CC"/>
                  </a:solidFill>
                </a:uFill>
              </a:endParaRPr>
            </a:p>
            <a:p>
              <a:pPr marL="1257300" lvl="2" indent="-342900">
                <a:lnSpc>
                  <a:spcPts val="2000"/>
                </a:lnSpc>
                <a:buFont typeface="Calibri" pitchFamily="34" charset="0"/>
                <a:buChar char="˃"/>
              </a:pPr>
              <a:endParaRPr lang="en-US" altLang="ja-JP" sz="1600" dirty="0" smtClean="0">
                <a:uFill>
                  <a:solidFill>
                    <a:srgbClr val="FF99CC"/>
                  </a:solidFill>
                </a:uFill>
              </a:endParaRPr>
            </a:p>
            <a:p>
              <a:pPr marL="1257300" lvl="2" indent="-342900">
                <a:lnSpc>
                  <a:spcPts val="2000"/>
                </a:lnSpc>
                <a:buFont typeface="Calibri" pitchFamily="34" charset="0"/>
                <a:buChar char="˃"/>
              </a:pPr>
              <a:endParaRPr lang="en-US" altLang="ja-JP" sz="1600" dirty="0" smtClean="0">
                <a:uFill>
                  <a:solidFill>
                    <a:srgbClr val="FF99CC"/>
                  </a:solidFill>
                </a:uFill>
              </a:endParaRPr>
            </a:p>
            <a:p>
              <a:pPr marL="342900" indent="-342900">
                <a:lnSpc>
                  <a:spcPts val="2000"/>
                </a:lnSpc>
                <a:buFont typeface="Calibri" pitchFamily="34" charset="0"/>
                <a:buChar char="○"/>
              </a:pPr>
              <a:endParaRPr lang="en-US" altLang="ja-JP" dirty="0" smtClean="0">
                <a:uFill>
                  <a:solidFill>
                    <a:srgbClr val="FF99CC"/>
                  </a:solidFill>
                </a:uFill>
              </a:endParaRPr>
            </a:p>
            <a:p>
              <a:pPr marL="342900" indent="-342900">
                <a:lnSpc>
                  <a:spcPts val="2000"/>
                </a:lnSpc>
                <a:buFont typeface="Calibri" pitchFamily="34" charset="0"/>
                <a:buChar char="○"/>
              </a:pPr>
              <a:endParaRPr lang="en-US" altLang="ja-JP" dirty="0" smtClean="0">
                <a:uFill>
                  <a:solidFill>
                    <a:srgbClr val="FF99CC"/>
                  </a:solidFill>
                </a:uFill>
              </a:endParaRPr>
            </a:p>
            <a:p>
              <a:pPr marL="342900" indent="-342900">
                <a:lnSpc>
                  <a:spcPts val="2000"/>
                </a:lnSpc>
                <a:buFont typeface="Calibri" pitchFamily="34" charset="0"/>
                <a:buChar char="○"/>
              </a:pPr>
              <a:r>
                <a:rPr lang="en-US" altLang="ja-JP" sz="1600" dirty="0" smtClean="0">
                  <a:uFill>
                    <a:solidFill>
                      <a:srgbClr val="FF99CC"/>
                    </a:solidFill>
                  </a:uFill>
                </a:rPr>
                <a:t>QAC</a:t>
              </a:r>
              <a:r>
                <a:rPr lang="ja-JP" altLang="en-US" sz="1600" dirty="0" smtClean="0">
                  <a:uFill>
                    <a:solidFill>
                      <a:srgbClr val="FF99CC"/>
                    </a:solidFill>
                  </a:uFill>
                </a:rPr>
                <a:t>の質の評価</a:t>
              </a:r>
              <a:endParaRPr lang="en-US" altLang="ja-JP" sz="1600" dirty="0" smtClean="0"/>
            </a:p>
            <a:p>
              <a:pPr marL="800100" lvl="1" indent="-342900">
                <a:lnSpc>
                  <a:spcPts val="2000"/>
                </a:lnSpc>
                <a:buFont typeface="Arial" pitchFamily="34" charset="0"/>
                <a:buChar char="•"/>
              </a:pPr>
              <a:r>
                <a:rPr lang="ja-JP" altLang="en-US" sz="1600" dirty="0" smtClean="0"/>
                <a:t>スピアマンの順位相関係数 と </a:t>
              </a:r>
              <a:r>
                <a:rPr lang="en-US" altLang="ja-JP" sz="1600" dirty="0" smtClean="0"/>
                <a:t>MRR </a:t>
              </a:r>
              <a:r>
                <a:rPr lang="ja-JP" altLang="en-US" sz="1600" dirty="0" smtClean="0"/>
                <a:t>（平均逆順位）で評価</a:t>
              </a:r>
              <a:endParaRPr lang="en-US" altLang="ja-JP" sz="1600" dirty="0" smtClean="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18654"/>
            <a:ext cx="7467600" cy="634082"/>
          </a:xfrm>
        </p:spPr>
        <p:txBody>
          <a:bodyPr>
            <a:noAutofit/>
          </a:bodyPr>
          <a:lstStyle/>
          <a:p>
            <a:pPr algn="l"/>
            <a:r>
              <a:rPr lang="en-US" altLang="ja-JP" sz="2400" b="1" dirty="0" smtClean="0">
                <a:latin typeface="Corbel" pitchFamily="34" charset="0"/>
                <a:ea typeface="Tahoma" pitchFamily="34" charset="0"/>
                <a:cs typeface="Tahoma" pitchFamily="34" charset="0"/>
              </a:rPr>
              <a:t>Time-Sensitive </a:t>
            </a:r>
            <a:r>
              <a:rPr lang="en-US" altLang="ja-JP" sz="2400" b="1" dirty="0" smtClean="0">
                <a:latin typeface="Corbel" pitchFamily="34" charset="0"/>
                <a:ea typeface="Tahoma" pitchFamily="34" charset="0"/>
                <a:cs typeface="Tahoma" pitchFamily="34" charset="0"/>
              </a:rPr>
              <a:t>Query </a:t>
            </a:r>
            <a:r>
              <a:rPr lang="en-US" altLang="ja-JP" sz="2400" b="1" dirty="0" smtClean="0">
                <a:latin typeface="Corbel" pitchFamily="34" charset="0"/>
                <a:ea typeface="Tahoma" pitchFamily="34" charset="0"/>
                <a:cs typeface="Tahoma" pitchFamily="34" charset="0"/>
              </a:rPr>
              <a:t>Auto-Completion</a:t>
            </a:r>
            <a:endParaRPr kumimoji="1" lang="ja-JP" altLang="en-US" sz="3600" dirty="0">
              <a:latin typeface="HG丸ｺﾞｼｯｸM-PRO" pitchFamily="50" charset="-128"/>
              <a:ea typeface="HG丸ｺﾞｼｯｸM-PRO" pitchFamily="50" charset="-128"/>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395536" y="1196752"/>
            <a:ext cx="8496944" cy="5478423"/>
          </a:xfrm>
          <a:prstGeom prst="rect">
            <a:avLst/>
          </a:prstGeom>
          <a:noFill/>
        </p:spPr>
        <p:txBody>
          <a:bodyPr wrap="square" rtlCol="0">
            <a:spAutoFit/>
          </a:bodyPr>
          <a:lstStyle/>
          <a:p>
            <a:pPr>
              <a:lnSpc>
                <a:spcPts val="2000"/>
              </a:lnSpc>
            </a:pPr>
            <a:r>
              <a:rPr lang="en-US" altLang="ja-JP" u="sng" dirty="0" smtClean="0"/>
              <a:t>5</a:t>
            </a:r>
            <a:r>
              <a:rPr kumimoji="1" lang="en-US" altLang="ja-JP" u="sng" dirty="0" smtClean="0"/>
              <a:t>. </a:t>
            </a:r>
            <a:r>
              <a:rPr lang="en-US" altLang="ja-JP" u="sng" dirty="0" smtClean="0"/>
              <a:t>DATA</a:t>
            </a:r>
            <a:endParaRPr kumimoji="1" lang="en-US" altLang="ja-JP" u="sng" dirty="0" smtClean="0"/>
          </a:p>
          <a:p>
            <a:pPr>
              <a:lnSpc>
                <a:spcPts val="2000"/>
              </a:lnSpc>
            </a:pPr>
            <a:endParaRPr kumimoji="1" lang="en-US" altLang="ja-JP" u="sng" dirty="0" smtClean="0"/>
          </a:p>
          <a:p>
            <a:pPr marL="342900" indent="-342900">
              <a:lnSpc>
                <a:spcPts val="2000"/>
              </a:lnSpc>
              <a:buFont typeface="Calibri" pitchFamily="34" charset="0"/>
              <a:buChar char="○"/>
            </a:pPr>
            <a:r>
              <a:rPr lang="ja-JP" altLang="en-US" sz="1600" dirty="0" smtClean="0"/>
              <a:t>使用データ</a:t>
            </a:r>
            <a:endParaRPr lang="en-US" altLang="ja-JP" sz="1600" dirty="0" smtClean="0"/>
          </a:p>
          <a:p>
            <a:pPr marL="800100" lvl="1" indent="-342900">
              <a:lnSpc>
                <a:spcPts val="2000"/>
              </a:lnSpc>
              <a:buFont typeface="Arial" pitchFamily="34" charset="0"/>
              <a:buChar char="•"/>
            </a:pPr>
            <a:r>
              <a:rPr lang="en-US" altLang="ja-JP" sz="1600" dirty="0" smtClean="0">
                <a:uFill>
                  <a:solidFill>
                    <a:srgbClr val="FF99CC"/>
                  </a:solidFill>
                </a:uFill>
              </a:rPr>
              <a:t>Bing.com</a:t>
            </a:r>
            <a:r>
              <a:rPr lang="ja-JP" altLang="en-US" sz="1600" dirty="0" err="1" smtClean="0">
                <a:uFill>
                  <a:solidFill>
                    <a:srgbClr val="FF99CC"/>
                  </a:solidFill>
                </a:uFill>
              </a:rPr>
              <a:t>での</a:t>
            </a:r>
            <a:r>
              <a:rPr lang="ja-JP" altLang="en-US" sz="1600" dirty="0" smtClean="0">
                <a:uFill>
                  <a:solidFill>
                    <a:srgbClr val="FF99CC"/>
                  </a:solidFill>
                </a:uFill>
              </a:rPr>
              <a:t>検索クエリの履歴</a:t>
            </a:r>
            <a:endParaRPr lang="en-US" altLang="ja-JP" sz="1600" dirty="0" smtClean="0">
              <a:uFill>
                <a:solidFill>
                  <a:srgbClr val="FF99CC"/>
                </a:solidFill>
              </a:uFill>
            </a:endParaRPr>
          </a:p>
          <a:p>
            <a:pPr marL="800100" lvl="1" indent="-342900">
              <a:lnSpc>
                <a:spcPts val="2000"/>
              </a:lnSpc>
              <a:buFont typeface="Arial" pitchFamily="34" charset="0"/>
              <a:buChar char="•"/>
            </a:pPr>
            <a:r>
              <a:rPr lang="ja-JP" altLang="en-US" sz="1600" dirty="0" smtClean="0">
                <a:uFill>
                  <a:solidFill>
                    <a:srgbClr val="FF99CC"/>
                  </a:solidFill>
                </a:uFill>
              </a:rPr>
              <a:t>期間は</a:t>
            </a:r>
            <a:r>
              <a:rPr lang="en-US" altLang="ja-JP" sz="1600" dirty="0" smtClean="0">
                <a:uFill>
                  <a:solidFill>
                    <a:srgbClr val="FF99CC"/>
                  </a:solidFill>
                </a:uFill>
              </a:rPr>
              <a:t>2007</a:t>
            </a:r>
            <a:r>
              <a:rPr lang="ja-JP" altLang="en-US" sz="1600" dirty="0" smtClean="0">
                <a:uFill>
                  <a:solidFill>
                    <a:srgbClr val="FF99CC"/>
                  </a:solidFill>
                </a:uFill>
              </a:rPr>
              <a:t>年</a:t>
            </a:r>
            <a:r>
              <a:rPr lang="en-US" altLang="ja-JP" sz="1600" dirty="0" smtClean="0">
                <a:uFill>
                  <a:solidFill>
                    <a:srgbClr val="FF99CC"/>
                  </a:solidFill>
                </a:uFill>
              </a:rPr>
              <a:t>1</a:t>
            </a:r>
            <a:r>
              <a:rPr lang="ja-JP" altLang="en-US" sz="1600" dirty="0" smtClean="0">
                <a:uFill>
                  <a:solidFill>
                    <a:srgbClr val="FF99CC"/>
                  </a:solidFill>
                </a:uFill>
              </a:rPr>
              <a:t>月</a:t>
            </a:r>
            <a:r>
              <a:rPr lang="en-US" altLang="ja-JP" sz="1600" dirty="0" smtClean="0">
                <a:uFill>
                  <a:solidFill>
                    <a:srgbClr val="FF99CC"/>
                  </a:solidFill>
                </a:uFill>
              </a:rPr>
              <a:t>1</a:t>
            </a:r>
            <a:r>
              <a:rPr lang="ja-JP" altLang="en-US" sz="1600" dirty="0" smtClean="0">
                <a:uFill>
                  <a:solidFill>
                    <a:srgbClr val="FF99CC"/>
                  </a:solidFill>
                </a:uFill>
              </a:rPr>
              <a:t>日～</a:t>
            </a:r>
            <a:r>
              <a:rPr lang="en-US" altLang="ja-JP" sz="1600" dirty="0" smtClean="0">
                <a:uFill>
                  <a:solidFill>
                    <a:srgbClr val="FF99CC"/>
                  </a:solidFill>
                </a:uFill>
              </a:rPr>
              <a:t>2011</a:t>
            </a:r>
            <a:r>
              <a:rPr lang="ja-JP" altLang="en-US" sz="1600" dirty="0" smtClean="0">
                <a:uFill>
                  <a:solidFill>
                    <a:srgbClr val="FF99CC"/>
                  </a:solidFill>
                </a:uFill>
              </a:rPr>
              <a:t>年</a:t>
            </a:r>
            <a:r>
              <a:rPr lang="en-US" altLang="ja-JP" sz="1600" dirty="0" smtClean="0">
                <a:uFill>
                  <a:solidFill>
                    <a:srgbClr val="FF99CC"/>
                  </a:solidFill>
                </a:uFill>
              </a:rPr>
              <a:t>6</a:t>
            </a:r>
            <a:r>
              <a:rPr lang="ja-JP" altLang="en-US" sz="1600" dirty="0" smtClean="0">
                <a:uFill>
                  <a:solidFill>
                    <a:srgbClr val="FF99CC"/>
                  </a:solidFill>
                </a:uFill>
              </a:rPr>
              <a:t>月</a:t>
            </a:r>
            <a:r>
              <a:rPr lang="en-US" altLang="ja-JP" sz="1600" dirty="0" smtClean="0">
                <a:uFill>
                  <a:solidFill>
                    <a:srgbClr val="FF99CC"/>
                  </a:solidFill>
                </a:uFill>
              </a:rPr>
              <a:t>30</a:t>
            </a:r>
            <a:r>
              <a:rPr lang="ja-JP" altLang="en-US" sz="1600" dirty="0" smtClean="0">
                <a:uFill>
                  <a:solidFill>
                    <a:srgbClr val="FF99CC"/>
                  </a:solidFill>
                </a:uFill>
              </a:rPr>
              <a:t>日</a:t>
            </a:r>
            <a:endParaRPr lang="en-US" altLang="ja-JP" sz="1600" dirty="0" smtClean="0">
              <a:uFill>
                <a:solidFill>
                  <a:srgbClr val="FF99CC"/>
                </a:solidFill>
              </a:uFill>
            </a:endParaRPr>
          </a:p>
          <a:p>
            <a:pPr marL="800100" lvl="1" indent="-342900">
              <a:lnSpc>
                <a:spcPts val="2000"/>
              </a:lnSpc>
              <a:buFont typeface="Arial" pitchFamily="34" charset="0"/>
              <a:buChar char="•"/>
            </a:pPr>
            <a:r>
              <a:rPr lang="en-US" altLang="ja-JP" sz="1600" dirty="0" smtClean="0">
                <a:uFill>
                  <a:solidFill>
                    <a:srgbClr val="FF99CC"/>
                  </a:solidFill>
                </a:uFill>
              </a:rPr>
              <a:t>US</a:t>
            </a:r>
            <a:r>
              <a:rPr lang="ja-JP" altLang="en-US" sz="1600" dirty="0" smtClean="0">
                <a:uFill>
                  <a:solidFill>
                    <a:srgbClr val="FF99CC"/>
                  </a:solidFill>
                </a:uFill>
              </a:rPr>
              <a:t>の</a:t>
            </a:r>
            <a:r>
              <a:rPr lang="en-US" altLang="ja-JP" sz="1600" dirty="0" smtClean="0">
                <a:uFill>
                  <a:solidFill>
                    <a:srgbClr val="FF99CC"/>
                  </a:solidFill>
                </a:uFill>
              </a:rPr>
              <a:t>IP</a:t>
            </a:r>
            <a:r>
              <a:rPr lang="ja-JP" altLang="en-US" sz="1600" dirty="0" smtClean="0">
                <a:uFill>
                  <a:solidFill>
                    <a:srgbClr val="FF99CC"/>
                  </a:solidFill>
                </a:uFill>
              </a:rPr>
              <a:t>アドレスを持つユーザ</a:t>
            </a:r>
            <a:endParaRPr lang="en-US" altLang="ja-JP" sz="1600" dirty="0" smtClean="0">
              <a:uFill>
                <a:solidFill>
                  <a:srgbClr val="FF99CC"/>
                </a:solidFill>
              </a:uFill>
            </a:endParaRPr>
          </a:p>
          <a:p>
            <a:pPr marL="800100" lvl="1" indent="-342900">
              <a:lnSpc>
                <a:spcPts val="2000"/>
              </a:lnSpc>
              <a:buFont typeface="Arial" pitchFamily="34" charset="0"/>
              <a:buChar char="•"/>
            </a:pPr>
            <a:r>
              <a:rPr lang="ja-JP" altLang="en-US" sz="1600" dirty="0" smtClean="0">
                <a:uFill>
                  <a:solidFill>
                    <a:srgbClr val="FF99CC"/>
                  </a:solidFill>
                </a:uFill>
              </a:rPr>
              <a:t>期間中，少なくともひと月に</a:t>
            </a:r>
            <a:r>
              <a:rPr lang="en-US" altLang="ja-JP" sz="1600" dirty="0" smtClean="0">
                <a:uFill>
                  <a:solidFill>
                    <a:srgbClr val="FF99CC"/>
                  </a:solidFill>
                </a:uFill>
              </a:rPr>
              <a:t>28</a:t>
            </a:r>
            <a:r>
              <a:rPr lang="ja-JP" altLang="en-US" sz="1600" dirty="0" smtClean="0">
                <a:uFill>
                  <a:solidFill>
                    <a:srgbClr val="FF99CC"/>
                  </a:solidFill>
                </a:uFill>
              </a:rPr>
              <a:t>回以上登場した</a:t>
            </a:r>
            <a:r>
              <a:rPr lang="en-US" altLang="ja-JP" sz="1600" dirty="0" smtClean="0">
                <a:uFill>
                  <a:solidFill>
                    <a:srgbClr val="FF99CC"/>
                  </a:solidFill>
                </a:uFill>
              </a:rPr>
              <a:t>846,432</a:t>
            </a:r>
            <a:r>
              <a:rPr lang="ja-JP" altLang="en-US" sz="1600" dirty="0" smtClean="0">
                <a:uFill>
                  <a:solidFill>
                    <a:srgbClr val="FF99CC"/>
                  </a:solidFill>
                </a:uFill>
              </a:rPr>
              <a:t>のクエリと，</a:t>
            </a:r>
            <a:endParaRPr lang="en-US" altLang="ja-JP" sz="1600" dirty="0" smtClean="0">
              <a:uFill>
                <a:solidFill>
                  <a:srgbClr val="FF99CC"/>
                </a:solidFill>
              </a:uFill>
            </a:endParaRPr>
          </a:p>
          <a:p>
            <a:pPr marL="800100" lvl="1" indent="-342900">
              <a:lnSpc>
                <a:spcPts val="2000"/>
              </a:lnSpc>
            </a:pPr>
            <a:r>
              <a:rPr lang="en-US" altLang="ja-JP" sz="1600" dirty="0" smtClean="0">
                <a:uFill>
                  <a:solidFill>
                    <a:srgbClr val="FF99CC"/>
                  </a:solidFill>
                </a:uFill>
              </a:rPr>
              <a:t>	</a:t>
            </a:r>
            <a:r>
              <a:rPr lang="ja-JP" altLang="en-US" sz="1600" dirty="0" smtClean="0">
                <a:uFill>
                  <a:solidFill>
                    <a:srgbClr val="FF99CC"/>
                  </a:solidFill>
                </a:uFill>
              </a:rPr>
              <a:t>そのクエリの</a:t>
            </a:r>
            <a:r>
              <a:rPr lang="en-US" altLang="ja-JP" sz="1600" dirty="0" smtClean="0">
                <a:uFill>
                  <a:solidFill>
                    <a:srgbClr val="FF99CC"/>
                  </a:solidFill>
                </a:uFill>
              </a:rPr>
              <a:t>1</a:t>
            </a:r>
            <a:r>
              <a:rPr lang="ja-JP" altLang="en-US" sz="1600" dirty="0" smtClean="0">
                <a:uFill>
                  <a:solidFill>
                    <a:srgbClr val="FF99CC"/>
                  </a:solidFill>
                </a:uFill>
              </a:rPr>
              <a:t>日ごと</a:t>
            </a:r>
            <a:r>
              <a:rPr lang="ja-JP" altLang="en-US" sz="1600" dirty="0" smtClean="0">
                <a:uFill>
                  <a:solidFill>
                    <a:srgbClr val="FF99CC"/>
                  </a:solidFill>
                </a:uFill>
              </a:rPr>
              <a:t>の登場頻度</a:t>
            </a:r>
            <a:endParaRPr lang="en-US" altLang="ja-JP" dirty="0" smtClean="0">
              <a:uFill>
                <a:solidFill>
                  <a:srgbClr val="FF99CC"/>
                </a:solidFill>
              </a:uFill>
            </a:endParaRPr>
          </a:p>
          <a:p>
            <a:pPr marL="342900" indent="-342900">
              <a:lnSpc>
                <a:spcPts val="2000"/>
              </a:lnSpc>
              <a:buFont typeface="Calibri" pitchFamily="34" charset="0"/>
              <a:buChar char="○"/>
            </a:pPr>
            <a:endParaRPr lang="en-US" altLang="ja-JP" dirty="0" smtClean="0">
              <a:uFill>
                <a:solidFill>
                  <a:srgbClr val="FF99CC"/>
                </a:solidFill>
              </a:uFill>
            </a:endParaRPr>
          </a:p>
          <a:p>
            <a:pPr marL="342900" indent="-342900">
              <a:lnSpc>
                <a:spcPts val="2000"/>
              </a:lnSpc>
              <a:buFont typeface="Calibri" pitchFamily="34" charset="0"/>
              <a:buChar char="○"/>
            </a:pPr>
            <a:r>
              <a:rPr lang="en-US" altLang="ja-JP" sz="1600" dirty="0" err="1" smtClean="0">
                <a:uFill>
                  <a:solidFill>
                    <a:srgbClr val="FF99CC"/>
                  </a:solidFill>
                </a:uFill>
              </a:rPr>
              <a:t>testbeds</a:t>
            </a:r>
            <a:endParaRPr lang="en-US" altLang="ja-JP" sz="1600" dirty="0" smtClean="0"/>
          </a:p>
          <a:p>
            <a:pPr marL="800100" lvl="1" indent="-342900">
              <a:lnSpc>
                <a:spcPts val="2000"/>
              </a:lnSpc>
              <a:buFont typeface="Arial" pitchFamily="34" charset="0"/>
              <a:buChar char="•"/>
            </a:pPr>
            <a:r>
              <a:rPr lang="en-US" altLang="ja-JP" sz="1600" dirty="0" smtClean="0"/>
              <a:t>D-W</a:t>
            </a:r>
            <a:r>
              <a:rPr lang="ja-JP" altLang="en-US" sz="1600" dirty="0" smtClean="0"/>
              <a:t>（</a:t>
            </a:r>
            <a:r>
              <a:rPr lang="en-US" altLang="ja-JP" sz="1600" dirty="0" smtClean="0"/>
              <a:t>Daily buckets, weekly cycle</a:t>
            </a:r>
            <a:r>
              <a:rPr lang="ja-JP" altLang="en-US" sz="1600" dirty="0" smtClean="0"/>
              <a:t>）</a:t>
            </a:r>
            <a:endParaRPr lang="en-US" altLang="ja-JP" sz="1600" dirty="0" smtClean="0"/>
          </a:p>
          <a:p>
            <a:pPr marL="1257300" lvl="2" indent="-342900">
              <a:lnSpc>
                <a:spcPts val="2000"/>
              </a:lnSpc>
              <a:buFont typeface="Calibri" pitchFamily="34" charset="0"/>
              <a:buChar char="&gt;"/>
            </a:pPr>
            <a:r>
              <a:rPr lang="en-US" altLang="ja-JP" sz="1600" dirty="0" smtClean="0"/>
              <a:t>2011</a:t>
            </a:r>
            <a:r>
              <a:rPr lang="ja-JP" altLang="en-US" sz="1600" dirty="0" smtClean="0"/>
              <a:t>年</a:t>
            </a:r>
            <a:r>
              <a:rPr lang="en-US" altLang="ja-JP" sz="1600" dirty="0" smtClean="0"/>
              <a:t>1</a:t>
            </a:r>
            <a:r>
              <a:rPr lang="ja-JP" altLang="en-US" sz="1600" dirty="0" smtClean="0"/>
              <a:t>月</a:t>
            </a:r>
            <a:r>
              <a:rPr lang="en-US" altLang="ja-JP" sz="1600" dirty="0" smtClean="0"/>
              <a:t>2</a:t>
            </a:r>
            <a:r>
              <a:rPr lang="ja-JP" altLang="en-US" sz="1600" dirty="0" smtClean="0"/>
              <a:t>日～</a:t>
            </a:r>
            <a:r>
              <a:rPr lang="en-US" altLang="ja-JP" sz="1600" dirty="0" smtClean="0"/>
              <a:t>2011</a:t>
            </a:r>
            <a:r>
              <a:rPr lang="ja-JP" altLang="en-US" sz="1600" dirty="0" smtClean="0"/>
              <a:t>年</a:t>
            </a:r>
            <a:r>
              <a:rPr lang="en-US" altLang="ja-JP" sz="1600" dirty="0" smtClean="0"/>
              <a:t>6</a:t>
            </a:r>
            <a:r>
              <a:rPr lang="ja-JP" altLang="en-US" sz="1600" dirty="0" smtClean="0"/>
              <a:t>月</a:t>
            </a:r>
            <a:r>
              <a:rPr lang="en-US" altLang="ja-JP" sz="1600" dirty="0" smtClean="0"/>
              <a:t>30</a:t>
            </a:r>
            <a:r>
              <a:rPr lang="ja-JP" altLang="en-US" sz="1600" dirty="0" smtClean="0"/>
              <a:t>日の</a:t>
            </a:r>
            <a:r>
              <a:rPr lang="en-US" altLang="ja-JP" sz="1600" dirty="0" smtClean="0"/>
              <a:t>180</a:t>
            </a:r>
            <a:r>
              <a:rPr lang="ja-JP" altLang="en-US" sz="1600" dirty="0" smtClean="0"/>
              <a:t>日間</a:t>
            </a:r>
            <a:endParaRPr lang="en-US" altLang="ja-JP" sz="1600" dirty="0" smtClean="0"/>
          </a:p>
          <a:p>
            <a:pPr marL="1257300" lvl="2" indent="-342900">
              <a:lnSpc>
                <a:spcPts val="2000"/>
              </a:lnSpc>
              <a:buFont typeface="Calibri" pitchFamily="34" charset="0"/>
              <a:buChar char="&gt;"/>
            </a:pPr>
            <a:r>
              <a:rPr lang="en-US" altLang="ja-JP" sz="1600" dirty="0" smtClean="0"/>
              <a:t>1</a:t>
            </a:r>
            <a:r>
              <a:rPr lang="ja-JP" altLang="en-US" sz="1600" dirty="0" smtClean="0"/>
              <a:t>日ごと</a:t>
            </a:r>
            <a:r>
              <a:rPr lang="ja-JP" altLang="en-US" sz="1600" dirty="0" smtClean="0"/>
              <a:t>の登場頻度</a:t>
            </a:r>
            <a:endParaRPr lang="en-US" altLang="ja-JP" sz="1600" dirty="0" smtClean="0"/>
          </a:p>
          <a:p>
            <a:pPr marL="1257300" lvl="2" indent="-342900">
              <a:lnSpc>
                <a:spcPts val="2000"/>
              </a:lnSpc>
              <a:buFont typeface="Calibri" pitchFamily="34" charset="0"/>
              <a:buChar char="&gt;"/>
            </a:pPr>
            <a:r>
              <a:rPr lang="ja-JP" altLang="en-US" sz="1600" dirty="0" smtClean="0"/>
              <a:t>テスト期間は</a:t>
            </a:r>
            <a:r>
              <a:rPr lang="en-US" altLang="ja-JP" sz="1600" dirty="0" smtClean="0"/>
              <a:t>6</a:t>
            </a:r>
            <a:r>
              <a:rPr lang="ja-JP" altLang="en-US" sz="1600" dirty="0" smtClean="0"/>
              <a:t>月の</a:t>
            </a:r>
            <a:r>
              <a:rPr lang="en-US" altLang="ja-JP" sz="1600" dirty="0" smtClean="0"/>
              <a:t>30</a:t>
            </a:r>
            <a:r>
              <a:rPr lang="ja-JP" altLang="en-US" sz="1600" dirty="0" smtClean="0"/>
              <a:t>日間</a:t>
            </a:r>
            <a:endParaRPr lang="en-US" altLang="ja-JP" sz="1600" dirty="0" smtClean="0"/>
          </a:p>
          <a:p>
            <a:pPr marL="1257300" lvl="2" indent="-342900">
              <a:lnSpc>
                <a:spcPts val="2000"/>
              </a:lnSpc>
              <a:buFont typeface="Calibri" pitchFamily="34" charset="0"/>
              <a:buChar char="&gt;"/>
            </a:pPr>
            <a:r>
              <a:rPr lang="en-US" altLang="ja-JP" sz="1600" dirty="0" smtClean="0"/>
              <a:t>τ = 7 </a:t>
            </a:r>
            <a:r>
              <a:rPr lang="ja-JP" altLang="en-US" sz="1600" dirty="0" smtClean="0"/>
              <a:t>（</a:t>
            </a:r>
            <a:r>
              <a:rPr lang="en-US" altLang="ja-JP" sz="1600" dirty="0" smtClean="0"/>
              <a:t>1</a:t>
            </a:r>
            <a:r>
              <a:rPr lang="ja-JP" altLang="en-US" sz="1600" dirty="0" smtClean="0"/>
              <a:t>週間サイクル）</a:t>
            </a:r>
            <a:endParaRPr lang="en-US" altLang="ja-JP" sz="1600" dirty="0" smtClean="0"/>
          </a:p>
          <a:p>
            <a:pPr marL="800100" lvl="1" indent="-342900">
              <a:lnSpc>
                <a:spcPts val="2000"/>
              </a:lnSpc>
              <a:buFont typeface="Arial" pitchFamily="34" charset="0"/>
              <a:buChar char="•"/>
            </a:pPr>
            <a:endParaRPr lang="en-US" altLang="ja-JP" sz="1600" dirty="0" smtClean="0"/>
          </a:p>
          <a:p>
            <a:pPr marL="800100" lvl="1" indent="-342900">
              <a:lnSpc>
                <a:spcPts val="2000"/>
              </a:lnSpc>
              <a:buFont typeface="Arial" pitchFamily="34" charset="0"/>
              <a:buChar char="•"/>
            </a:pPr>
            <a:r>
              <a:rPr lang="en-US" altLang="ja-JP" sz="1600" dirty="0" smtClean="0"/>
              <a:t>M-A</a:t>
            </a:r>
            <a:r>
              <a:rPr lang="ja-JP" altLang="en-US" sz="1600" dirty="0" smtClean="0"/>
              <a:t>（</a:t>
            </a:r>
            <a:r>
              <a:rPr lang="en-US" altLang="ja-JP" sz="1600" dirty="0" smtClean="0"/>
              <a:t>Monthly buckets, annual cycle</a:t>
            </a:r>
            <a:r>
              <a:rPr lang="ja-JP" altLang="en-US" sz="1600" dirty="0" smtClean="0"/>
              <a:t>）</a:t>
            </a:r>
            <a:endParaRPr lang="en-US" altLang="ja-JP" sz="1600" dirty="0" smtClean="0"/>
          </a:p>
          <a:p>
            <a:pPr marL="1257300" lvl="2" indent="-342900">
              <a:lnSpc>
                <a:spcPts val="2000"/>
              </a:lnSpc>
              <a:buFont typeface="Calibri" pitchFamily="34" charset="0"/>
              <a:buChar char="&gt;"/>
            </a:pPr>
            <a:r>
              <a:rPr lang="en-US" altLang="ja-JP" sz="1600" dirty="0" smtClean="0"/>
              <a:t>2007</a:t>
            </a:r>
            <a:r>
              <a:rPr lang="ja-JP" altLang="en-US" sz="1600" dirty="0" smtClean="0"/>
              <a:t>年</a:t>
            </a:r>
            <a:r>
              <a:rPr lang="en-US" altLang="ja-JP" sz="1600" dirty="0" smtClean="0"/>
              <a:t>1</a:t>
            </a:r>
            <a:r>
              <a:rPr lang="ja-JP" altLang="en-US" sz="1600" dirty="0" smtClean="0"/>
              <a:t>月～</a:t>
            </a:r>
            <a:r>
              <a:rPr lang="en-US" altLang="ja-JP" sz="1600" dirty="0" smtClean="0"/>
              <a:t>2011</a:t>
            </a:r>
            <a:r>
              <a:rPr lang="ja-JP" altLang="en-US" sz="1600" dirty="0" smtClean="0"/>
              <a:t>年</a:t>
            </a:r>
            <a:r>
              <a:rPr lang="en-US" altLang="ja-JP" sz="1600" dirty="0" smtClean="0"/>
              <a:t>6</a:t>
            </a:r>
            <a:r>
              <a:rPr lang="ja-JP" altLang="en-US" sz="1600" dirty="0" smtClean="0"/>
              <a:t>月</a:t>
            </a:r>
            <a:endParaRPr lang="en-US" altLang="ja-JP" sz="1600" dirty="0" smtClean="0"/>
          </a:p>
          <a:p>
            <a:pPr marL="1257300" lvl="2" indent="-342900">
              <a:lnSpc>
                <a:spcPts val="2000"/>
              </a:lnSpc>
              <a:buFont typeface="Calibri" pitchFamily="34" charset="0"/>
              <a:buChar char="&gt;"/>
            </a:pPr>
            <a:r>
              <a:rPr lang="en-US" altLang="ja-JP" sz="1600" dirty="0" smtClean="0"/>
              <a:t>1</a:t>
            </a:r>
            <a:r>
              <a:rPr lang="ja-JP" altLang="en-US" sz="1600" dirty="0" smtClean="0"/>
              <a:t>日ごと</a:t>
            </a:r>
            <a:r>
              <a:rPr lang="ja-JP" altLang="en-US" sz="1600" dirty="0" smtClean="0"/>
              <a:t>の登場頻度を</a:t>
            </a:r>
            <a:r>
              <a:rPr lang="ja-JP" altLang="en-US" sz="1600" dirty="0" smtClean="0"/>
              <a:t>月ごとに集約，期間中の月の分</a:t>
            </a:r>
            <a:r>
              <a:rPr lang="en-US" altLang="ja-JP" sz="1600" dirty="0" smtClean="0"/>
              <a:t>54</a:t>
            </a:r>
            <a:r>
              <a:rPr lang="ja-JP" altLang="en-US" sz="1600" dirty="0" smtClean="0"/>
              <a:t>個のデータ点</a:t>
            </a:r>
            <a:endParaRPr lang="en-US" altLang="ja-JP" sz="1600" dirty="0" smtClean="0"/>
          </a:p>
          <a:p>
            <a:pPr marL="1257300" lvl="2" indent="-342900">
              <a:lnSpc>
                <a:spcPts val="2000"/>
              </a:lnSpc>
              <a:buFont typeface="Calibri" pitchFamily="34" charset="0"/>
              <a:buChar char="&gt;"/>
            </a:pPr>
            <a:r>
              <a:rPr lang="ja-JP" altLang="en-US" sz="1600" dirty="0" smtClean="0"/>
              <a:t>テスト期間は</a:t>
            </a:r>
            <a:r>
              <a:rPr lang="en-US" altLang="ja-JP" sz="1600" dirty="0" smtClean="0"/>
              <a:t>2011</a:t>
            </a:r>
            <a:r>
              <a:rPr lang="ja-JP" altLang="en-US" sz="1600" dirty="0" smtClean="0"/>
              <a:t>年上半期</a:t>
            </a:r>
            <a:r>
              <a:rPr lang="en-US" altLang="ja-JP" sz="1600" dirty="0" smtClean="0"/>
              <a:t>6</a:t>
            </a:r>
            <a:r>
              <a:rPr lang="ja-JP" altLang="en-US" sz="1600" dirty="0" smtClean="0"/>
              <a:t>ヶ月</a:t>
            </a:r>
            <a:endParaRPr lang="en-US" altLang="ja-JP" sz="1600" dirty="0" smtClean="0"/>
          </a:p>
          <a:p>
            <a:pPr marL="1257300" lvl="2" indent="-342900">
              <a:lnSpc>
                <a:spcPts val="2000"/>
              </a:lnSpc>
              <a:buFont typeface="Calibri" pitchFamily="34" charset="0"/>
              <a:buChar char="&gt;"/>
            </a:pPr>
            <a:r>
              <a:rPr lang="en-US" altLang="ja-JP" sz="1600" dirty="0" smtClean="0"/>
              <a:t>τ = 12 </a:t>
            </a:r>
            <a:r>
              <a:rPr lang="ja-JP" altLang="en-US" sz="1600" dirty="0" smtClean="0"/>
              <a:t>（年間サイクル）</a:t>
            </a:r>
            <a:endParaRPr lang="en-US" altLang="ja-JP" sz="1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1187624" y="3212976"/>
            <a:ext cx="6552728" cy="648072"/>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395536" y="1196752"/>
            <a:ext cx="8496944" cy="4196020"/>
          </a:xfrm>
          <a:prstGeom prst="rect">
            <a:avLst/>
          </a:prstGeom>
          <a:noFill/>
        </p:spPr>
        <p:txBody>
          <a:bodyPr wrap="square" rtlCol="0">
            <a:spAutoFit/>
          </a:bodyPr>
          <a:lstStyle/>
          <a:p>
            <a:pPr>
              <a:lnSpc>
                <a:spcPts val="2000"/>
              </a:lnSpc>
            </a:pPr>
            <a:r>
              <a:rPr lang="en-US" altLang="ja-JP" u="sng" dirty="0" smtClean="0"/>
              <a:t>6</a:t>
            </a:r>
            <a:r>
              <a:rPr kumimoji="1" lang="en-US" altLang="ja-JP" u="sng" dirty="0" smtClean="0"/>
              <a:t>. PREDICTION QUERY POPULARITY</a:t>
            </a:r>
          </a:p>
          <a:p>
            <a:pPr>
              <a:lnSpc>
                <a:spcPts val="2000"/>
              </a:lnSpc>
            </a:pPr>
            <a:endParaRPr kumimoji="1" lang="en-US" altLang="ja-JP" u="sng" dirty="0" smtClean="0"/>
          </a:p>
          <a:p>
            <a:pPr>
              <a:lnSpc>
                <a:spcPts val="2000"/>
              </a:lnSpc>
            </a:pPr>
            <a:endParaRPr kumimoji="1" lang="en-US" altLang="ja-JP" u="sng" dirty="0" smtClean="0"/>
          </a:p>
          <a:p>
            <a:pPr marL="342900" indent="-342900">
              <a:lnSpc>
                <a:spcPts val="2000"/>
              </a:lnSpc>
              <a:buFont typeface="Calibri" pitchFamily="34" charset="0"/>
              <a:buChar char="○"/>
            </a:pPr>
            <a:r>
              <a:rPr lang="ja-JP" altLang="en-US" sz="1600" dirty="0" smtClean="0"/>
              <a:t>予測の質（</a:t>
            </a:r>
            <a:r>
              <a:rPr lang="en-US" altLang="ja-JP" sz="1600" dirty="0" smtClean="0"/>
              <a:t>Forecast quality</a:t>
            </a:r>
            <a:r>
              <a:rPr lang="ja-JP" altLang="en-US" sz="1600" dirty="0" smtClean="0"/>
              <a:t>）</a:t>
            </a:r>
            <a:endParaRPr lang="en-US" altLang="ja-JP" sz="1600" dirty="0" smtClean="0"/>
          </a:p>
          <a:p>
            <a:pPr marL="1257300" lvl="2" indent="-342900">
              <a:lnSpc>
                <a:spcPts val="2000"/>
              </a:lnSpc>
            </a:pPr>
            <a:endParaRPr lang="en-US" altLang="ja-JP" sz="1600" dirty="0" smtClean="0">
              <a:uFill>
                <a:solidFill>
                  <a:srgbClr val="FF99CC"/>
                </a:solidFill>
              </a:uFill>
            </a:endParaRPr>
          </a:p>
          <a:p>
            <a:pPr marL="1257300" lvl="2" indent="-342900">
              <a:lnSpc>
                <a:spcPts val="2000"/>
              </a:lnSpc>
            </a:pPr>
            <a:endParaRPr lang="en-US" altLang="ja-JP" sz="1600" dirty="0" smtClean="0">
              <a:uFill>
                <a:solidFill>
                  <a:srgbClr val="FF99CC"/>
                </a:solidFill>
              </a:uFill>
            </a:endParaRPr>
          </a:p>
          <a:p>
            <a:pPr marL="800100" lvl="1" indent="-342900">
              <a:lnSpc>
                <a:spcPts val="2000"/>
              </a:lnSpc>
              <a:buFont typeface="Arial" pitchFamily="34" charset="0"/>
              <a:buChar char="•"/>
            </a:pPr>
            <a:r>
              <a:rPr lang="en-US" altLang="ja-JP" sz="1600" dirty="0" smtClean="0"/>
              <a:t>D-W</a:t>
            </a:r>
            <a:r>
              <a:rPr lang="ja-JP" altLang="en-US" sz="1600" dirty="0" smtClean="0"/>
              <a:t>における結果（</a:t>
            </a:r>
            <a:r>
              <a:rPr lang="en-US" altLang="ja-JP" sz="1600" dirty="0" smtClean="0"/>
              <a:t>Table1</a:t>
            </a:r>
            <a:r>
              <a:rPr lang="ja-JP" altLang="en-US" sz="1600" dirty="0" smtClean="0"/>
              <a:t>）</a:t>
            </a:r>
            <a:endParaRPr lang="en-US" altLang="ja-JP" sz="1600" dirty="0" smtClean="0"/>
          </a:p>
          <a:p>
            <a:pPr marL="800100" lvl="1" indent="-342900">
              <a:lnSpc>
                <a:spcPts val="2000"/>
              </a:lnSpc>
              <a:buFont typeface="Arial" pitchFamily="34" charset="0"/>
              <a:buChar char="•"/>
            </a:pPr>
            <a:endParaRPr lang="en-US" altLang="ja-JP" sz="800" dirty="0" smtClean="0"/>
          </a:p>
          <a:p>
            <a:pPr marL="1257300" lvl="2" indent="-342900">
              <a:lnSpc>
                <a:spcPts val="2000"/>
              </a:lnSpc>
            </a:pPr>
            <a:r>
              <a:rPr lang="en-US" altLang="ja-JP" sz="1600" dirty="0" smtClean="0">
                <a:uFill>
                  <a:solidFill>
                    <a:srgbClr val="FF99CC"/>
                  </a:solidFill>
                </a:uFill>
              </a:rPr>
              <a:t>MCP</a:t>
            </a:r>
            <a:r>
              <a:rPr lang="ja-JP" altLang="en-US" sz="1600" dirty="0" smtClean="0">
                <a:uFill>
                  <a:solidFill>
                    <a:srgbClr val="FF99CC"/>
                  </a:solidFill>
                </a:uFill>
              </a:rPr>
              <a:t>：　</a:t>
            </a:r>
            <a:r>
              <a:rPr lang="en-US" altLang="ja-JP" sz="1600" dirty="0" err="1" smtClean="0">
                <a:uFill>
                  <a:solidFill>
                    <a:srgbClr val="FF99CC"/>
                  </a:solidFill>
                </a:uFill>
              </a:rPr>
              <a:t>Pk</a:t>
            </a:r>
            <a:r>
              <a:rPr lang="ja-JP" altLang="en-US" sz="1600" dirty="0" smtClean="0">
                <a:uFill>
                  <a:solidFill>
                    <a:srgbClr val="FF99CC"/>
                  </a:solidFill>
                </a:uFill>
              </a:rPr>
              <a:t>－最新の</a:t>
            </a:r>
            <a:r>
              <a:rPr lang="en-US" altLang="ja-JP" sz="1600" dirty="0" smtClean="0">
                <a:uFill>
                  <a:solidFill>
                    <a:srgbClr val="FF99CC"/>
                  </a:solidFill>
                </a:uFill>
              </a:rPr>
              <a:t>k</a:t>
            </a:r>
            <a:r>
              <a:rPr lang="ja-JP" altLang="en-US" sz="1600" dirty="0" smtClean="0">
                <a:uFill>
                  <a:solidFill>
                    <a:srgbClr val="FF99CC"/>
                  </a:solidFill>
                </a:uFill>
              </a:rPr>
              <a:t>日間の回数の平均を使う，　</a:t>
            </a:r>
            <a:r>
              <a:rPr lang="en-US" altLang="ja-JP" sz="1600" dirty="0" smtClean="0">
                <a:uFill>
                  <a:solidFill>
                    <a:srgbClr val="FF99CC"/>
                  </a:solidFill>
                </a:uFill>
              </a:rPr>
              <a:t>Ph</a:t>
            </a:r>
            <a:r>
              <a:rPr lang="ja-JP" altLang="en-US" sz="1600" dirty="0" smtClean="0">
                <a:uFill>
                  <a:solidFill>
                    <a:srgbClr val="FF99CC"/>
                  </a:solidFill>
                </a:uFill>
              </a:rPr>
              <a:t>－履歴すべてを使う</a:t>
            </a:r>
            <a:endParaRPr lang="en-US" altLang="ja-JP" sz="1600" dirty="0" smtClean="0">
              <a:uFill>
                <a:solidFill>
                  <a:srgbClr val="FF99CC"/>
                </a:solidFill>
              </a:uFill>
            </a:endParaRPr>
          </a:p>
          <a:p>
            <a:pPr marL="1257300" lvl="2" indent="-342900">
              <a:lnSpc>
                <a:spcPts val="2000"/>
              </a:lnSpc>
            </a:pPr>
            <a:r>
              <a:rPr lang="en-US" altLang="ja-JP" sz="1600" dirty="0" smtClean="0">
                <a:uFill>
                  <a:solidFill>
                    <a:srgbClr val="FF99CC"/>
                  </a:solidFill>
                </a:uFill>
              </a:rPr>
              <a:t>TS</a:t>
            </a:r>
            <a:r>
              <a:rPr lang="ja-JP" altLang="en-US" sz="1600" dirty="0" smtClean="0">
                <a:uFill>
                  <a:solidFill>
                    <a:srgbClr val="FF99CC"/>
                  </a:solidFill>
                </a:uFill>
              </a:rPr>
              <a:t>：　提案手法．履歴すべてを使った</a:t>
            </a:r>
            <a:r>
              <a:rPr lang="en-US" altLang="ja-JP" sz="1600" dirty="0" smtClean="0">
                <a:uFill>
                  <a:solidFill>
                    <a:srgbClr val="FF99CC"/>
                  </a:solidFill>
                </a:uFill>
              </a:rPr>
              <a:t>3</a:t>
            </a:r>
            <a:r>
              <a:rPr lang="ja-JP" altLang="en-US" sz="1600" dirty="0" smtClean="0">
                <a:uFill>
                  <a:solidFill>
                    <a:srgbClr val="FF99CC"/>
                  </a:solidFill>
                </a:uFill>
              </a:rPr>
              <a:t>重平滑化（ </a:t>
            </a:r>
            <a:r>
              <a:rPr lang="en-US" altLang="ja-JP" sz="1600" dirty="0" smtClean="0">
                <a:uFill>
                  <a:solidFill>
                    <a:srgbClr val="FF99CC"/>
                  </a:solidFill>
                </a:uFill>
              </a:rPr>
              <a:t>τ</a:t>
            </a:r>
            <a:r>
              <a:rPr lang="ja-JP" altLang="en-US" sz="1600" dirty="0" smtClean="0">
                <a:uFill>
                  <a:solidFill>
                    <a:srgbClr val="FF99CC"/>
                  </a:solidFill>
                </a:uFill>
              </a:rPr>
              <a:t> </a:t>
            </a:r>
            <a:r>
              <a:rPr lang="en-US" altLang="ja-JP" sz="1600" dirty="0" smtClean="0">
                <a:uFill>
                  <a:solidFill>
                    <a:srgbClr val="FF99CC"/>
                  </a:solidFill>
                </a:uFill>
              </a:rPr>
              <a:t>= 7 </a:t>
            </a:r>
            <a:r>
              <a:rPr lang="ja-JP" altLang="en-US" sz="1600" dirty="0" smtClean="0">
                <a:uFill>
                  <a:solidFill>
                    <a:srgbClr val="FF99CC"/>
                  </a:solidFill>
                </a:uFill>
              </a:rPr>
              <a:t>）</a:t>
            </a:r>
            <a:endParaRPr lang="en-US" altLang="ja-JP" sz="1600" dirty="0" smtClean="0">
              <a:uFill>
                <a:solidFill>
                  <a:srgbClr val="FF99CC"/>
                </a:solidFill>
              </a:uFill>
            </a:endParaRPr>
          </a:p>
          <a:p>
            <a:pPr marL="800100" lvl="1" indent="-342900">
              <a:lnSpc>
                <a:spcPts val="2000"/>
              </a:lnSpc>
            </a:pPr>
            <a:endParaRPr lang="en-US" altLang="ja-JP" sz="1600" dirty="0" smtClean="0"/>
          </a:p>
          <a:p>
            <a:pPr marL="1257300" lvl="2" indent="-342900">
              <a:lnSpc>
                <a:spcPts val="2000"/>
              </a:lnSpc>
              <a:buFont typeface="Calibri" pitchFamily="34" charset="0"/>
              <a:buChar char="&gt;"/>
            </a:pPr>
            <a:r>
              <a:rPr lang="en-US" altLang="ja-JP" sz="1600" dirty="0" smtClean="0"/>
              <a:t>TS</a:t>
            </a:r>
            <a:r>
              <a:rPr lang="ja-JP" altLang="en-US" sz="1600" dirty="0" smtClean="0"/>
              <a:t>は</a:t>
            </a:r>
            <a:r>
              <a:rPr lang="en-US" altLang="ja-JP" sz="1600" dirty="0" smtClean="0"/>
              <a:t>MAE</a:t>
            </a:r>
            <a:r>
              <a:rPr lang="ja-JP" altLang="en-US" sz="1600" dirty="0" smtClean="0"/>
              <a:t>・</a:t>
            </a:r>
            <a:r>
              <a:rPr lang="en-US" altLang="ja-JP" sz="1600" dirty="0" smtClean="0"/>
              <a:t>SMAPE</a:t>
            </a:r>
            <a:r>
              <a:rPr lang="ja-JP" altLang="en-US" sz="1600" dirty="0" smtClean="0"/>
              <a:t>両方で</a:t>
            </a:r>
            <a:r>
              <a:rPr lang="en-US" altLang="ja-JP" sz="1600" dirty="0" smtClean="0"/>
              <a:t>MCP</a:t>
            </a:r>
            <a:r>
              <a:rPr lang="ja-JP" altLang="en-US" sz="1600" dirty="0" smtClean="0"/>
              <a:t>より優れている（</a:t>
            </a:r>
            <a:r>
              <a:rPr lang="en-US" altLang="ja-JP" sz="1600" dirty="0" smtClean="0"/>
              <a:t>t</a:t>
            </a:r>
            <a:r>
              <a:rPr lang="ja-JP" altLang="en-US" sz="1600" dirty="0" smtClean="0"/>
              <a:t>検定で有意差あり）</a:t>
            </a:r>
            <a:endParaRPr lang="en-US" altLang="ja-JP" sz="1600" dirty="0" smtClean="0"/>
          </a:p>
          <a:p>
            <a:pPr marL="1257300" lvl="2" indent="-342900">
              <a:lnSpc>
                <a:spcPts val="2000"/>
              </a:lnSpc>
              <a:buFont typeface="Calibri" pitchFamily="34" charset="0"/>
              <a:buChar char="&gt;"/>
            </a:pPr>
            <a:r>
              <a:rPr lang="en-US" altLang="ja-JP" sz="1600" dirty="0" smtClean="0"/>
              <a:t>MCP</a:t>
            </a:r>
            <a:r>
              <a:rPr lang="ja-JP" altLang="en-US" sz="1600" dirty="0" smtClean="0"/>
              <a:t>では，</a:t>
            </a:r>
            <a:r>
              <a:rPr lang="en-US" altLang="ja-JP" sz="1600" dirty="0" smtClean="0"/>
              <a:t>MAE</a:t>
            </a:r>
            <a:r>
              <a:rPr lang="ja-JP" altLang="en-US" sz="1600" dirty="0" smtClean="0"/>
              <a:t>で</a:t>
            </a:r>
            <a:r>
              <a:rPr lang="en-US" altLang="ja-JP" sz="1600" dirty="0" smtClean="0"/>
              <a:t>P</a:t>
            </a:r>
            <a:r>
              <a:rPr lang="en-US" altLang="ja-JP" sz="1200" dirty="0" smtClean="0"/>
              <a:t>1</a:t>
            </a:r>
            <a:r>
              <a:rPr lang="ja-JP" altLang="en-US" sz="1600" dirty="0" smtClean="0"/>
              <a:t>が最もよく，</a:t>
            </a:r>
            <a:r>
              <a:rPr lang="en-US" altLang="ja-JP" sz="1600" dirty="0" smtClean="0"/>
              <a:t>SMAPE</a:t>
            </a:r>
            <a:r>
              <a:rPr lang="ja-JP" altLang="en-US" sz="1600" dirty="0" smtClean="0"/>
              <a:t>で</a:t>
            </a:r>
            <a:r>
              <a:rPr lang="en-US" altLang="ja-JP" sz="1600" dirty="0" smtClean="0"/>
              <a:t>P</a:t>
            </a:r>
            <a:r>
              <a:rPr lang="en-US" altLang="ja-JP" sz="1200" dirty="0" smtClean="0"/>
              <a:t>h</a:t>
            </a:r>
            <a:r>
              <a:rPr lang="ja-JP" altLang="en-US" sz="1600" dirty="0" smtClean="0"/>
              <a:t>が最も良い</a:t>
            </a:r>
            <a:endParaRPr lang="en-US" altLang="ja-JP" sz="1600" dirty="0" smtClean="0"/>
          </a:p>
          <a:p>
            <a:pPr marL="1714500" lvl="3" indent="-342900">
              <a:lnSpc>
                <a:spcPts val="2000"/>
              </a:lnSpc>
              <a:buFont typeface="Calibri" pitchFamily="34" charset="0"/>
              <a:buChar char="»"/>
            </a:pPr>
            <a:r>
              <a:rPr lang="ja-JP" altLang="en-US" sz="1400" dirty="0" smtClean="0"/>
              <a:t>履歴全体の平均は，全体的にみるとロバストだが，外れ値の影響が大きい</a:t>
            </a:r>
            <a:endParaRPr lang="en-US" altLang="ja-JP" sz="1400" dirty="0" smtClean="0"/>
          </a:p>
          <a:p>
            <a:pPr marL="1257300" lvl="2" indent="-342900">
              <a:lnSpc>
                <a:spcPts val="2000"/>
              </a:lnSpc>
              <a:buFont typeface="Calibri" pitchFamily="34" charset="0"/>
              <a:buChar char="&gt;"/>
            </a:pPr>
            <a:r>
              <a:rPr lang="ja-JP" altLang="en-US" sz="1600" dirty="0" smtClean="0"/>
              <a:t>曜日によってエラー率に傾向がある（</a:t>
            </a:r>
            <a:r>
              <a:rPr lang="en-US" altLang="ja-JP" sz="1600" dirty="0" smtClean="0"/>
              <a:t>Figure5</a:t>
            </a:r>
            <a:r>
              <a:rPr lang="ja-JP" altLang="en-US" sz="1600" dirty="0" smtClean="0"/>
              <a:t>）</a:t>
            </a:r>
            <a:endParaRPr lang="en-US" altLang="ja-JP" sz="1600" dirty="0" smtClean="0"/>
          </a:p>
          <a:p>
            <a:pPr marL="1257300" lvl="2" indent="-342900">
              <a:lnSpc>
                <a:spcPts val="2000"/>
              </a:lnSpc>
              <a:buFont typeface="Calibri" pitchFamily="34" charset="0"/>
              <a:buChar char="&gt;"/>
            </a:pPr>
            <a:endParaRPr lang="en-US" altLang="ja-JP" sz="1600" dirty="0" smtClean="0"/>
          </a:p>
        </p:txBody>
      </p:sp>
      <p:sp>
        <p:nvSpPr>
          <p:cNvPr id="2" name="タイトル 1"/>
          <p:cNvSpPr>
            <a:spLocks noGrp="1"/>
          </p:cNvSpPr>
          <p:nvPr>
            <p:ph type="title"/>
          </p:nvPr>
        </p:nvSpPr>
        <p:spPr>
          <a:xfrm>
            <a:off x="457200" y="418654"/>
            <a:ext cx="7467600" cy="634082"/>
          </a:xfrm>
        </p:spPr>
        <p:txBody>
          <a:bodyPr>
            <a:noAutofit/>
          </a:bodyPr>
          <a:lstStyle/>
          <a:p>
            <a:pPr algn="l"/>
            <a:r>
              <a:rPr lang="en-US" altLang="ja-JP" sz="2400" b="1" dirty="0" smtClean="0">
                <a:latin typeface="Corbel" pitchFamily="34" charset="0"/>
                <a:ea typeface="Tahoma" pitchFamily="34" charset="0"/>
                <a:cs typeface="Tahoma" pitchFamily="34" charset="0"/>
              </a:rPr>
              <a:t>Time-Sensitive </a:t>
            </a:r>
            <a:r>
              <a:rPr lang="en-US" altLang="ja-JP" sz="2400" b="1" dirty="0" smtClean="0">
                <a:latin typeface="Corbel" pitchFamily="34" charset="0"/>
                <a:ea typeface="Tahoma" pitchFamily="34" charset="0"/>
                <a:cs typeface="Tahoma" pitchFamily="34" charset="0"/>
              </a:rPr>
              <a:t>Query </a:t>
            </a:r>
            <a:r>
              <a:rPr lang="en-US" altLang="ja-JP" sz="2400" b="1" dirty="0" smtClean="0">
                <a:latin typeface="Corbel" pitchFamily="34" charset="0"/>
                <a:ea typeface="Tahoma" pitchFamily="34" charset="0"/>
                <a:cs typeface="Tahoma" pitchFamily="34" charset="0"/>
              </a:rPr>
              <a:t>Auto-Completion</a:t>
            </a:r>
            <a:endParaRPr kumimoji="1" lang="ja-JP" altLang="en-US" sz="3600" dirty="0">
              <a:latin typeface="HG丸ｺﾞｼｯｸM-PRO" pitchFamily="50" charset="-128"/>
              <a:ea typeface="HG丸ｺﾞｼｯｸM-PRO" pitchFamily="50" charset="-128"/>
            </a:endParaRPr>
          </a:p>
        </p:txBody>
      </p:sp>
      <p:cxnSp>
        <p:nvCxnSpPr>
          <p:cNvPr id="6" name="直線コネクタ 5"/>
          <p:cNvCxnSpPr/>
          <p:nvPr/>
        </p:nvCxnSpPr>
        <p:spPr>
          <a:xfrm>
            <a:off x="467544" y="980728"/>
            <a:ext cx="7848872"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2725</TotalTime>
  <Words>887</Words>
  <Application>Microsoft Office PowerPoint</Application>
  <PresentationFormat>画面に合わせる (4:3)</PresentationFormat>
  <Paragraphs>280</Paragraphs>
  <Slides>16</Slides>
  <Notes>15</Notes>
  <HiddenSlides>0</HiddenSlides>
  <MMClips>0</MMClip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Office テーマ</vt:lpstr>
      <vt:lpstr>Time-Sensitive Query Auto-Completion まとめ</vt:lpstr>
      <vt:lpstr>Time-Sensitive Query Auto-Completion</vt:lpstr>
      <vt:lpstr>Time-Sensitive Query Auto-Completion</vt:lpstr>
      <vt:lpstr>Time-Sensitive Query Auto-Completion</vt:lpstr>
      <vt:lpstr>Time-Sensitive Query Auto-Completion</vt:lpstr>
      <vt:lpstr>Time-Sensitive Query Auto-Completion</vt:lpstr>
      <vt:lpstr>Time-Sensitive Query Auto-Completion</vt:lpstr>
      <vt:lpstr>Time-Sensitive Query Auto-Completion</vt:lpstr>
      <vt:lpstr>Time-Sensitive Query Auto-Completion</vt:lpstr>
      <vt:lpstr>「Time-Sensitive Query Auto-Completion</vt:lpstr>
      <vt:lpstr>Time-Sensitive Query Auto-Completion</vt:lpstr>
      <vt:lpstr>Time-Sensitive Query Auto-Completion</vt:lpstr>
      <vt:lpstr>Time-Sensitive Query Auto-Completion</vt:lpstr>
      <vt:lpstr>Time-Sensitive Query Auto-Completion</vt:lpstr>
      <vt:lpstr>Time-Sensitive Query Auto-Completion</vt:lpstr>
      <vt:lpstr>Time-Sensitive Query Auto-Completion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プログラム輪講</dc:title>
  <dc:creator>Windows ユーザー</dc:creator>
  <cp:lastModifiedBy>sayaka</cp:lastModifiedBy>
  <cp:revision>289</cp:revision>
  <dcterms:created xsi:type="dcterms:W3CDTF">2012-09-04T00:42:19Z</dcterms:created>
  <dcterms:modified xsi:type="dcterms:W3CDTF">2012-09-27T14:20:47Z</dcterms:modified>
</cp:coreProperties>
</file>