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6"/>
  </p:notesMasterIdLst>
  <p:sldIdLst>
    <p:sldId id="256" r:id="rId2"/>
    <p:sldId id="264" r:id="rId3"/>
    <p:sldId id="263" r:id="rId4"/>
    <p:sldId id="258" r:id="rId5"/>
    <p:sldId id="259" r:id="rId6"/>
    <p:sldId id="265" r:id="rId7"/>
    <p:sldId id="266" r:id="rId8"/>
    <p:sldId id="268" r:id="rId9"/>
    <p:sldId id="267" r:id="rId10"/>
    <p:sldId id="269" r:id="rId11"/>
    <p:sldId id="270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ka" initials="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EDAF1"/>
    <a:srgbClr val="CAE084"/>
    <a:srgbClr val="BBFFA3"/>
    <a:srgbClr val="FCE284"/>
    <a:srgbClr val="F98F8F"/>
    <a:srgbClr val="FDD9D9"/>
    <a:srgbClr val="FFE7FA"/>
    <a:srgbClr val="FEC6F3"/>
    <a:srgbClr val="FFCD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8" autoAdjust="0"/>
  </p:normalViewPr>
  <p:slideViewPr>
    <p:cSldViewPr>
      <p:cViewPr>
        <p:scale>
          <a:sx n="66" d="100"/>
          <a:sy n="66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56.909" idx="2">
    <p:pos x="4635" y="1542"/>
    <p:text>要修正．
分かり難いので，もっと分かりやすく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33.329" idx="3">
    <p:pos x="1462" y="2304"/>
    <p:text>要修正
あいまいなので，もっと具体的に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77EBD-21BE-42C4-A957-D1A0FBA081B8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8639-4C63-4054-9321-1F889DD300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38639-4C63-4054-9321-1F889DD300E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38639-4C63-4054-9321-1F889DD300E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38639-4C63-4054-9321-1F889DD300E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38639-4C63-4054-9321-1F889DD300E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38639-4C63-4054-9321-1F889DD300E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38639-4C63-4054-9321-1F889DD300E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38639-4C63-4054-9321-1F889DD300E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935C-7E0E-407F-8AA7-544CF16F0D60}" type="datetimeFigureOut">
              <a:rPr kumimoji="1" lang="ja-JP" altLang="en-US" smtClean="0"/>
              <a:pPr/>
              <a:t>2012/9/24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7644" y="1628800"/>
            <a:ext cx="6408712" cy="2448272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進捗報告資料</a:t>
            </a:r>
            <a:endParaRPr kumimoji="1" lang="ja-JP" altLang="en-US" sz="4000" cap="none" dirty="0">
              <a:latin typeface="Adobe Garamond Pro Bold" pitchFamily="18" charset="0"/>
              <a:ea typeface="HG丸ｺﾞｼｯｸM-PRO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5616624" cy="1371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2012/9/24</a:t>
            </a:r>
          </a:p>
          <a:p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北口 沙也香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ja-JP" altLang="en-US" sz="2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95536" y="1196752"/>
            <a:ext cx="84969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u="sng" dirty="0" smtClean="0"/>
              <a:t>5</a:t>
            </a:r>
            <a:r>
              <a:rPr kumimoji="1" lang="en-US" altLang="ja-JP" u="sng" dirty="0" smtClean="0"/>
              <a:t>. </a:t>
            </a:r>
            <a:r>
              <a:rPr lang="en-US" altLang="ja-JP" u="sng" dirty="0" smtClean="0"/>
              <a:t>DATA</a:t>
            </a:r>
            <a:endParaRPr kumimoji="1" lang="en-US" altLang="ja-JP" u="sng" dirty="0" smtClean="0"/>
          </a:p>
          <a:p>
            <a:pPr>
              <a:lnSpc>
                <a:spcPts val="2000"/>
              </a:lnSpc>
            </a:pPr>
            <a:endParaRPr kumimoji="1" lang="en-US" altLang="ja-JP" u="sng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sz="1600" dirty="0" smtClean="0"/>
              <a:t>使用データ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Bing.com</a:t>
            </a:r>
            <a:r>
              <a:rPr lang="ja-JP" altLang="en-US" sz="1600" dirty="0" err="1" smtClean="0">
                <a:uFill>
                  <a:solidFill>
                    <a:srgbClr val="FF99CC"/>
                  </a:solidFill>
                </a:uFill>
              </a:rPr>
              <a:t>での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検索クエリの履歴</a:t>
            </a:r>
            <a:endParaRPr lang="en-US" altLang="ja-JP" sz="1600" dirty="0" smtClean="0">
              <a:uFill>
                <a:solidFill>
                  <a:srgbClr val="FF99CC"/>
                </a:solidFill>
              </a:uFill>
            </a:endParaRPr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期間は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2007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年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1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月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1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日～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2011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年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6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月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30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日</a:t>
            </a:r>
            <a:endParaRPr lang="en-US" altLang="ja-JP" sz="1600" dirty="0" smtClean="0">
              <a:uFill>
                <a:solidFill>
                  <a:srgbClr val="FF99CC"/>
                </a:solidFill>
              </a:uFill>
            </a:endParaRPr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US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の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IP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アドレスを持つユーザ</a:t>
            </a:r>
            <a:endParaRPr lang="en-US" altLang="ja-JP" sz="1600" dirty="0" smtClean="0">
              <a:uFill>
                <a:solidFill>
                  <a:srgbClr val="FF99CC"/>
                </a:solidFill>
              </a:uFill>
            </a:endParaRPr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期間中，少なくともひと月に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28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回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以上登場した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846,432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のクエリと，</a:t>
            </a:r>
            <a:endParaRPr lang="en-US" altLang="ja-JP" sz="1600" dirty="0" smtClean="0">
              <a:uFill>
                <a:solidFill>
                  <a:srgbClr val="FF99CC"/>
                </a:solidFill>
              </a:uFill>
            </a:endParaRPr>
          </a:p>
          <a:p>
            <a:pPr marL="800100" lvl="1" indent="-342900">
              <a:lnSpc>
                <a:spcPts val="2000"/>
              </a:lnSpc>
            </a:pP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	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そのクエリの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1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日ごとの登場回数</a:t>
            </a:r>
            <a:endParaRPr lang="en-US" altLang="ja-JP" dirty="0" smtClean="0">
              <a:uFill>
                <a:solidFill>
                  <a:srgbClr val="FF99CC"/>
                </a:solidFill>
              </a:uFill>
            </a:endParaRPr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endParaRPr lang="en-US" altLang="ja-JP" dirty="0" smtClean="0">
              <a:uFill>
                <a:solidFill>
                  <a:srgbClr val="FF99CC"/>
                </a:solidFill>
              </a:uFill>
            </a:endParaRPr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en-US" altLang="ja-JP" sz="1600" dirty="0" err="1" smtClean="0">
                <a:uFill>
                  <a:solidFill>
                    <a:srgbClr val="FF99CC"/>
                  </a:solidFill>
                </a:uFill>
              </a:rPr>
              <a:t>testbeds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ja-JP" sz="1600" dirty="0" smtClean="0"/>
              <a:t>D-W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Daily buckets, weekly cycle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/>
              <a:t>2011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月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日～</a:t>
            </a:r>
            <a:r>
              <a:rPr lang="en-US" altLang="ja-JP" sz="1600" dirty="0" smtClean="0"/>
              <a:t>2011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6</a:t>
            </a:r>
            <a:r>
              <a:rPr lang="ja-JP" altLang="en-US" sz="1600" dirty="0" smtClean="0"/>
              <a:t>月</a:t>
            </a:r>
            <a:r>
              <a:rPr lang="en-US" altLang="ja-JP" sz="1600" dirty="0" smtClean="0"/>
              <a:t>30</a:t>
            </a:r>
            <a:r>
              <a:rPr lang="ja-JP" altLang="en-US" sz="1600" dirty="0" smtClean="0"/>
              <a:t>日の</a:t>
            </a:r>
            <a:r>
              <a:rPr lang="en-US" altLang="ja-JP" sz="1600" dirty="0" smtClean="0"/>
              <a:t>180</a:t>
            </a:r>
            <a:r>
              <a:rPr lang="ja-JP" altLang="en-US" sz="1600" dirty="0" smtClean="0"/>
              <a:t>日間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/>
              <a:t>1</a:t>
            </a:r>
            <a:r>
              <a:rPr lang="ja-JP" altLang="en-US" sz="1600" dirty="0" smtClean="0"/>
              <a:t>日ごとの登場回数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ja-JP" altLang="en-US" sz="1600" dirty="0" smtClean="0"/>
              <a:t>テスト期間</a:t>
            </a:r>
            <a:r>
              <a:rPr lang="ja-JP" altLang="en-US" sz="1600" dirty="0" smtClean="0"/>
              <a:t>は</a:t>
            </a:r>
            <a:r>
              <a:rPr lang="en-US" altLang="ja-JP" sz="1600" dirty="0" smtClean="0"/>
              <a:t>6</a:t>
            </a:r>
            <a:r>
              <a:rPr lang="ja-JP" altLang="en-US" sz="1600" dirty="0" smtClean="0"/>
              <a:t>月の</a:t>
            </a:r>
            <a:r>
              <a:rPr lang="en-US" altLang="ja-JP" sz="1600" dirty="0" smtClean="0"/>
              <a:t>30</a:t>
            </a:r>
            <a:r>
              <a:rPr lang="ja-JP" altLang="en-US" sz="1600" dirty="0" smtClean="0"/>
              <a:t>日間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/>
              <a:t>τ = 7 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週間サイクル）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ja-JP" sz="1600" dirty="0" smtClean="0"/>
              <a:t>M-A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Monthly buckets, annual cycle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/>
              <a:t>2007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月～</a:t>
            </a:r>
            <a:r>
              <a:rPr lang="en-US" altLang="ja-JP" sz="1600" dirty="0" smtClean="0"/>
              <a:t>2011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6</a:t>
            </a:r>
            <a:r>
              <a:rPr lang="ja-JP" altLang="en-US" sz="1600" dirty="0" smtClean="0"/>
              <a:t>月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/>
              <a:t>1</a:t>
            </a:r>
            <a:r>
              <a:rPr lang="ja-JP" altLang="en-US" sz="1600" dirty="0" smtClean="0"/>
              <a:t>日ごとの登場回数を月ごとに集約，期間中の月の分</a:t>
            </a:r>
            <a:r>
              <a:rPr lang="en-US" altLang="ja-JP" sz="1600" dirty="0" smtClean="0"/>
              <a:t>54</a:t>
            </a:r>
            <a:r>
              <a:rPr lang="ja-JP" altLang="en-US" sz="1600" dirty="0" smtClean="0"/>
              <a:t>個のデータ点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ja-JP" altLang="en-US" sz="1600" dirty="0" smtClean="0"/>
              <a:t>テスト期間</a:t>
            </a:r>
            <a:r>
              <a:rPr lang="ja-JP" altLang="en-US" sz="1600" dirty="0" smtClean="0"/>
              <a:t>は</a:t>
            </a:r>
            <a:r>
              <a:rPr lang="en-US" altLang="ja-JP" sz="1600" dirty="0" smtClean="0"/>
              <a:t>2011</a:t>
            </a:r>
            <a:r>
              <a:rPr lang="ja-JP" altLang="en-US" sz="1600" dirty="0" smtClean="0"/>
              <a:t>年上半期</a:t>
            </a:r>
            <a:r>
              <a:rPr lang="en-US" altLang="ja-JP" sz="1600" dirty="0" smtClean="0"/>
              <a:t>6</a:t>
            </a:r>
            <a:r>
              <a:rPr lang="ja-JP" altLang="en-US" sz="1600" dirty="0" smtClean="0"/>
              <a:t>ヶ月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/>
              <a:t>τ</a:t>
            </a:r>
            <a:r>
              <a:rPr lang="en-US" altLang="ja-JP" sz="1600" dirty="0" smtClean="0"/>
              <a:t> = 12 </a:t>
            </a:r>
            <a:r>
              <a:rPr lang="ja-JP" altLang="en-US" sz="1600" dirty="0" smtClean="0"/>
              <a:t>（年間サイクル）</a:t>
            </a: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95536" y="1196752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u="sng" dirty="0" smtClean="0"/>
              <a:t>6</a:t>
            </a:r>
            <a:r>
              <a:rPr kumimoji="1" lang="en-US" altLang="ja-JP" u="sng" dirty="0" smtClean="0"/>
              <a:t>. PREDICTION QUERY POPULARITY</a:t>
            </a:r>
          </a:p>
          <a:p>
            <a:pPr>
              <a:lnSpc>
                <a:spcPts val="2000"/>
              </a:lnSpc>
            </a:pPr>
            <a:endParaRPr kumimoji="1" lang="en-US" altLang="ja-JP" u="sng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sz="1600" dirty="0" smtClean="0"/>
              <a:t>予測の質（</a:t>
            </a:r>
            <a:r>
              <a:rPr lang="en-US" altLang="ja-JP" sz="1600" dirty="0" smtClean="0"/>
              <a:t>Forecast quality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手法について</a:t>
            </a:r>
            <a:endParaRPr lang="en-US" altLang="ja-JP" sz="1600" dirty="0" smtClean="0">
              <a:uFill>
                <a:solidFill>
                  <a:srgbClr val="FF99CC"/>
                </a:solidFill>
              </a:uFill>
            </a:endParaRPr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MCP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：　</a:t>
            </a:r>
            <a:r>
              <a:rPr lang="en-US" altLang="ja-JP" sz="1600" dirty="0" err="1" smtClean="0">
                <a:uFill>
                  <a:solidFill>
                    <a:srgbClr val="FF99CC"/>
                  </a:solidFill>
                </a:uFill>
              </a:rPr>
              <a:t>Pk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－最新の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k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日間の回数の平均を使う，　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Ph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－履歴すべてを使う</a:t>
            </a:r>
            <a:endParaRPr lang="en-US" altLang="ja-JP" sz="1600" dirty="0" smtClean="0">
              <a:uFill>
                <a:solidFill>
                  <a:srgbClr val="FF99CC"/>
                </a:solidFill>
              </a:uFill>
            </a:endParaRPr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TS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：　履歴すべてを使う，　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τ</a:t>
            </a:r>
            <a:r>
              <a:rPr lang="ja-JP" altLang="en-US" sz="1600" dirty="0" smtClean="0">
                <a:uFill>
                  <a:solidFill>
                    <a:srgbClr val="FF99CC"/>
                  </a:solidFill>
                </a:uFill>
              </a:rPr>
              <a:t> </a:t>
            </a:r>
            <a:r>
              <a:rPr lang="en-US" altLang="ja-JP" sz="1600" dirty="0" smtClean="0">
                <a:uFill>
                  <a:solidFill>
                    <a:srgbClr val="FF99CC"/>
                  </a:solidFill>
                </a:uFill>
              </a:rPr>
              <a:t>= 7</a:t>
            </a:r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endParaRPr lang="en-US" altLang="ja-JP" sz="1600" dirty="0" smtClean="0">
              <a:uFill>
                <a:solidFill>
                  <a:srgbClr val="FF99CC"/>
                </a:solidFill>
              </a:uFill>
            </a:endParaRPr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ja-JP" sz="1600" dirty="0" smtClean="0"/>
              <a:t>D-W</a:t>
            </a:r>
            <a:r>
              <a:rPr lang="ja-JP" altLang="en-US" sz="1600" dirty="0" smtClean="0"/>
              <a:t>における結果（</a:t>
            </a:r>
            <a:r>
              <a:rPr lang="en-US" altLang="ja-JP" sz="1600" dirty="0" smtClean="0"/>
              <a:t>Table1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/>
              <a:t>TS</a:t>
            </a:r>
            <a:r>
              <a:rPr lang="ja-JP" altLang="en-US" sz="1600" dirty="0" smtClean="0"/>
              <a:t>は</a:t>
            </a:r>
            <a:r>
              <a:rPr lang="en-US" altLang="ja-JP" sz="1600" dirty="0" smtClean="0"/>
              <a:t>MAE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SMAPE</a:t>
            </a:r>
            <a:r>
              <a:rPr lang="ja-JP" altLang="en-US" sz="1600" dirty="0" smtClean="0"/>
              <a:t>両方で</a:t>
            </a:r>
            <a:r>
              <a:rPr lang="en-US" altLang="ja-JP" sz="1600" dirty="0" smtClean="0"/>
              <a:t>MCP</a:t>
            </a:r>
            <a:r>
              <a:rPr lang="ja-JP" altLang="en-US" sz="1600" dirty="0" smtClean="0"/>
              <a:t>より優れている（</a:t>
            </a:r>
            <a:r>
              <a:rPr lang="en-US" altLang="ja-JP" sz="1600" dirty="0" smtClean="0"/>
              <a:t>t</a:t>
            </a:r>
            <a:r>
              <a:rPr lang="ja-JP" altLang="en-US" sz="1600" dirty="0" smtClean="0"/>
              <a:t>検定で有意差あり）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en-US" altLang="ja-JP" sz="1600" dirty="0" smtClean="0"/>
              <a:t>MCP</a:t>
            </a:r>
            <a:r>
              <a:rPr lang="ja-JP" altLang="en-US" sz="1600" dirty="0" smtClean="0"/>
              <a:t>では，</a:t>
            </a:r>
            <a:r>
              <a:rPr lang="en-US" altLang="ja-JP" sz="1600" dirty="0" smtClean="0"/>
              <a:t>MAE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P</a:t>
            </a:r>
            <a:r>
              <a:rPr lang="en-US" altLang="ja-JP" sz="1200" dirty="0" smtClean="0"/>
              <a:t>1</a:t>
            </a:r>
            <a:r>
              <a:rPr lang="ja-JP" altLang="en-US" sz="1600" dirty="0" smtClean="0"/>
              <a:t>が最もよく，</a:t>
            </a:r>
            <a:r>
              <a:rPr lang="en-US" altLang="ja-JP" sz="1600" dirty="0" smtClean="0"/>
              <a:t>SMAPE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P</a:t>
            </a:r>
            <a:r>
              <a:rPr lang="en-US" altLang="ja-JP" sz="1200" dirty="0" smtClean="0"/>
              <a:t>h</a:t>
            </a:r>
            <a:r>
              <a:rPr lang="ja-JP" altLang="en-US" sz="1600" dirty="0" smtClean="0"/>
              <a:t>が最も良い</a:t>
            </a:r>
            <a:endParaRPr lang="en-US" altLang="ja-JP" sz="1600" dirty="0" smtClean="0"/>
          </a:p>
          <a:p>
            <a:pPr marL="1714500" lvl="3" indent="-342900">
              <a:lnSpc>
                <a:spcPts val="2000"/>
              </a:lnSpc>
              <a:buFont typeface="Calibri" pitchFamily="34" charset="0"/>
              <a:buChar char="»"/>
            </a:pPr>
            <a:r>
              <a:rPr lang="ja-JP" altLang="en-US" sz="1400" dirty="0" smtClean="0"/>
              <a:t>履歴全体の平均は，全体的にみるとロバストだが，外れ値の影響が大きい</a:t>
            </a:r>
            <a:endParaRPr lang="en-US" altLang="ja-JP" sz="14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ja-JP" altLang="en-US" sz="1600" dirty="0" smtClean="0"/>
              <a:t>曜日に</a:t>
            </a:r>
            <a:r>
              <a:rPr lang="ja-JP" altLang="en-US" sz="1600" dirty="0" smtClean="0"/>
              <a:t>よってエラー率に傾向がある（</a:t>
            </a:r>
            <a:r>
              <a:rPr lang="en-US" altLang="ja-JP" sz="1600" dirty="0" smtClean="0"/>
              <a:t>Figure5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5616" y="537321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99CC"/>
                </a:solidFill>
              </a:rPr>
              <a:t>まとめの続きは，次回のミーティングまでに書</a:t>
            </a:r>
            <a:r>
              <a:rPr lang="ja-JP" altLang="en-US" b="1" dirty="0" smtClean="0">
                <a:solidFill>
                  <a:srgbClr val="FF99CC"/>
                </a:solidFill>
              </a:rPr>
              <a:t>きます</a:t>
            </a:r>
            <a:r>
              <a:rPr kumimoji="1" lang="ja-JP" altLang="en-US" b="1" dirty="0" smtClean="0">
                <a:solidFill>
                  <a:srgbClr val="FF99CC"/>
                </a:solidFill>
              </a:rPr>
              <a:t>．</a:t>
            </a:r>
            <a:endParaRPr kumimoji="1" lang="ja-JP" altLang="en-US" b="1" dirty="0">
              <a:solidFill>
                <a:srgbClr val="FF99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提案手法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600" dirty="0" err="1" smtClean="0">
                <a:latin typeface="HG丸ｺﾞｼｯｸM-PRO" pitchFamily="50" charset="-128"/>
                <a:ea typeface="HG丸ｺﾞｼｯｸM-PRO" pitchFamily="50" charset="-128"/>
              </a:rPr>
              <a:t>ToDo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67544" y="1340768"/>
            <a:ext cx="7467600" cy="470912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読んだ論文まとめ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論文「</a:t>
            </a:r>
            <a:r>
              <a:rPr lang="en-US" altLang="ja-JP" sz="2000" b="1" dirty="0" err="1" smtClean="0">
                <a:latin typeface="Corbel" pitchFamily="34" charset="0"/>
                <a:ea typeface="Tahoma" pitchFamily="34" charset="0"/>
                <a:cs typeface="Tahoma" pitchFamily="34" charset="0"/>
              </a:rPr>
              <a:t>AspecTiles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Tile-based 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Visualization of </a:t>
            </a:r>
            <a:r>
              <a:rPr lang="en-US" altLang="ja-JP" sz="2000" b="1" dirty="0" err="1" smtClean="0">
                <a:latin typeface="Corbel" pitchFamily="34" charset="0"/>
                <a:ea typeface="Tahoma" pitchFamily="34" charset="0"/>
                <a:cs typeface="Tahoma" pitchFamily="34" charset="0"/>
              </a:rPr>
              <a:t>Diversiﬁed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 Web Search Results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」を読む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研究背景の参考になりそうな論文を探す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評価方法の参考のための論文に目を通す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デモ作成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の時間ソート実装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検索結果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Result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クラスを複数保持できるようにする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2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段階目以上の検索結果表示実装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前の段階に戻る機能の実装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吹き出しの三角形の位置がクリックされた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の位置になるようにする</a:t>
            </a:r>
            <a:endParaRPr lang="en-US" altLang="ja-JP" sz="1600" dirty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スケジュール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7992888" cy="42219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552728"/>
                <a:gridCol w="1440160"/>
              </a:tblGrid>
              <a:tr h="3840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終了目標日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論文「</a:t>
                      </a:r>
                      <a:r>
                        <a:rPr lang="en-US" altLang="ja-JP" sz="1800" b="1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Time-Sensitive Query Auto-Completion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」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を読む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9/24</a:t>
                      </a:r>
                      <a:r>
                        <a:rPr kumimoji="1" lang="ja-JP" altLang="en-US" dirty="0" smtClean="0"/>
                        <a:t>（月）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論文「</a:t>
                      </a:r>
                      <a:r>
                        <a:rPr lang="en-US" altLang="ja-JP" sz="1800" b="1" dirty="0" err="1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AspecTiles</a:t>
                      </a:r>
                      <a:r>
                        <a:rPr lang="en-US" altLang="ja-JP" sz="1800" b="1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: Tile-based Visualization of</a:t>
                      </a:r>
                      <a:r>
                        <a:rPr lang="en-US" altLang="ja-JP" sz="1800" b="1" baseline="0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ja-JP" sz="1800" b="1" dirty="0" err="1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Diversiﬁed</a:t>
                      </a:r>
                      <a:r>
                        <a:rPr lang="en-US" altLang="ja-JP" sz="1800" b="1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 Web Search Results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」を読む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10/8</a:t>
                      </a:r>
                      <a:r>
                        <a:rPr kumimoji="1" lang="ja-JP" altLang="en-US" dirty="0" smtClean="0"/>
                        <a:t>（月）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研究背景・目的の推敲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関連論文を読む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デモシステム完成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評価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卒論執筆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39552" y="2348880"/>
            <a:ext cx="748883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96855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で発信される情報は，リアルタイム性と多様性に富んでいる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を利用することで，従来のマスメディアでは得にくかった，有益な情報を得られる可能性がある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例）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出来事や商品に対する人々の意見や感想，クチコミ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ニュースでは扱わないような，小規模な出来事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しかし，一般に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の信頼性は低いうえ，意味のない記事や重複した記事を多く含むために，目的の情報にたどりつくのは容易ではない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124744"/>
            <a:ext cx="8208912" cy="55446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誰もが簡単に，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から知りたい情報を得ることが出来れば，人々の生活をより豊かに出来ると考えられる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具体的にどう役に立つかというと，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一般ユーザレベル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興味のある物事に関する話題を効率よく知ることが出来る</a:t>
            </a:r>
            <a:endParaRPr lang="en-US" altLang="ja-JP" sz="1600" strike="sngStrike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現在の検索では目的の情報が得にくいというユーザの不満を解消できる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企業レベル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自社製品のクチコミを効率よく収集して，製品を改良する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キャンペーンの効果を確認して，マーケティングに生かす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社会全体で見たレベル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最新のニュースや，狭い地域の小規模な出来事を知れれば，緊急時に活用できる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人々が好きなように発信した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から，「話題」という目に見えないものが，生まれて遷移していく様子を可視化できたら，社会研究の役に立つ（？）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研究目的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63711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の検索結果を，話題の盛り上がりごとに要約して提示する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いつ・何が・どのくらい話題になったかが，一目で分かるようにする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関連する話題を容易に調べられるようにする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知りたい情報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を効率よく得る手助けをする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ユーザが興味のある話題を見つけるために，大量の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を読む手間を省く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95536" y="1412776"/>
            <a:ext cx="8496944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ja-JP" u="sng" dirty="0" smtClean="0"/>
              <a:t>ABSTRACT</a:t>
            </a:r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dirty="0" smtClean="0"/>
              <a:t>クエリのオートコンプリ－ション　（</a:t>
            </a:r>
            <a:r>
              <a:rPr lang="en-US" altLang="ja-JP" dirty="0" smtClean="0"/>
              <a:t>QAC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一般的には，候補のクエリの過去の注目度（検索された回数）でランク付けする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ja-JP" altLang="en-US" sz="1600" dirty="0" smtClean="0"/>
              <a:t>しかし，クエリの人気は時間に伴って変化する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時系列モデリングから，クエリ候補の未来の注目度を予測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ja-JP" altLang="en-US" sz="1600" dirty="0" smtClean="0"/>
              <a:t>過去の注目度だけを使うより，精度がよいことを示す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ja-JP" altLang="en-US" sz="1600" dirty="0" smtClean="0"/>
              <a:t>時系列モデリングを使う方法が，</a:t>
            </a:r>
            <a:r>
              <a:rPr lang="en-US" altLang="ja-JP" sz="1600" dirty="0" smtClean="0"/>
              <a:t>QAC</a:t>
            </a:r>
            <a:r>
              <a:rPr lang="ja-JP" altLang="en-US" sz="1600" dirty="0" smtClean="0"/>
              <a:t>ランク付けを向上させうることを示す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</a:pP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</a:pPr>
            <a:endParaRPr lang="en-US" altLang="ja-JP" sz="1600" dirty="0" smtClean="0"/>
          </a:p>
          <a:p>
            <a:pPr marL="342900" indent="-342900">
              <a:lnSpc>
                <a:spcPts val="2000"/>
              </a:lnSpc>
            </a:pPr>
            <a:r>
              <a:rPr lang="en-US" altLang="ja-JP" u="sng" dirty="0" smtClean="0"/>
              <a:t>1. INTRODUCTION</a:t>
            </a:r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en-US" altLang="ja-JP" dirty="0" smtClean="0"/>
              <a:t>QAC</a:t>
            </a:r>
            <a:r>
              <a:rPr lang="ja-JP" altLang="en-US" dirty="0" smtClean="0"/>
              <a:t>の目標</a:t>
            </a: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ユーザの入力の手間を省くこと</a:t>
            </a:r>
            <a:endParaRPr lang="en-US" altLang="ja-JP" sz="1600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dirty="0" smtClean="0"/>
              <a:t>一般的な方法の問題点</a:t>
            </a: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クエリの注目度には，時間的な傾向が見られることがある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検索数の単純な集計結果を使うと，この傾向が無視される</a:t>
            </a:r>
            <a:endParaRPr lang="en-US" altLang="ja-JP" sz="1600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dirty="0" smtClean="0"/>
              <a:t>この研究の貢献点</a:t>
            </a: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+mj-lt"/>
              <a:buAutoNum type="arabicPeriod"/>
            </a:pPr>
            <a:r>
              <a:rPr lang="ja-JP" altLang="en-US" sz="1600" dirty="0" smtClean="0"/>
              <a:t>長期間のデータよりも，短期間だが最新のデータを利用する方が正確だと示した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+mj-lt"/>
              <a:buAutoNum type="arabicPeriod"/>
            </a:pPr>
            <a:r>
              <a:rPr lang="ja-JP" altLang="en-US" sz="1600" dirty="0" smtClean="0"/>
              <a:t>時間に依存する</a:t>
            </a:r>
            <a:r>
              <a:rPr lang="en-US" altLang="ja-JP" sz="1600" dirty="0" smtClean="0"/>
              <a:t>QAC</a:t>
            </a:r>
            <a:r>
              <a:rPr lang="ja-JP" altLang="en-US" sz="1600" dirty="0" smtClean="0"/>
              <a:t>の紹介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+mj-lt"/>
              <a:buAutoNum type="arabicPeriod"/>
            </a:pPr>
            <a:r>
              <a:rPr lang="ja-JP" altLang="en-US" sz="1600" dirty="0" smtClean="0"/>
              <a:t>評価方法（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年半という長期間のデータを使用／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日および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ヶ月のインターバルで評価）</a:t>
            </a: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95536" y="1658605"/>
            <a:ext cx="84969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u="sng" dirty="0" smtClean="0"/>
              <a:t>2</a:t>
            </a:r>
            <a:r>
              <a:rPr kumimoji="1" lang="en-US" altLang="ja-JP" u="sng" dirty="0" smtClean="0"/>
              <a:t>. RELATED </a:t>
            </a:r>
            <a:r>
              <a:rPr kumimoji="1" lang="en-US" altLang="ja-JP" u="sng" dirty="0" smtClean="0"/>
              <a:t>WORK</a:t>
            </a:r>
          </a:p>
          <a:p>
            <a:pPr>
              <a:lnSpc>
                <a:spcPts val="2000"/>
              </a:lnSpc>
            </a:pPr>
            <a:endParaRPr kumimoji="1" lang="en-US" altLang="ja-JP" u="sng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en-US" altLang="ja-JP" dirty="0" smtClean="0"/>
              <a:t>Auto-completion</a:t>
            </a:r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先行研究は主に</a:t>
            </a:r>
            <a:r>
              <a:rPr lang="en-US" altLang="ja-JP" sz="1600" dirty="0" smtClean="0"/>
              <a:t>2</a:t>
            </a:r>
            <a:r>
              <a:rPr lang="ja-JP" altLang="en-US" sz="1600" dirty="0" err="1" smtClean="0"/>
              <a:t>つの</a:t>
            </a:r>
            <a:r>
              <a:rPr lang="ja-JP" altLang="en-US" sz="1600" dirty="0" smtClean="0"/>
              <a:t>カテゴリに分けられる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+mj-lt"/>
              <a:buAutoNum type="arabicPeriod"/>
            </a:pPr>
            <a:r>
              <a:rPr lang="en-US" altLang="ja-JP" sz="1600" dirty="0" smtClean="0"/>
              <a:t>IR</a:t>
            </a:r>
            <a:r>
              <a:rPr lang="ja-JP" altLang="en-US" sz="1600" dirty="0" smtClean="0"/>
              <a:t>と</a:t>
            </a:r>
            <a:r>
              <a:rPr lang="en-US" altLang="ja-JP" sz="1600" dirty="0" smtClean="0"/>
              <a:t>NLP</a:t>
            </a:r>
            <a:r>
              <a:rPr lang="ja-JP" altLang="en-US" sz="1600" dirty="0" smtClean="0"/>
              <a:t>の技術を使う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+mj-lt"/>
              <a:buAutoNum type="arabicPeriod"/>
            </a:pPr>
            <a:r>
              <a:rPr lang="ja-JP" altLang="en-US" sz="1600" dirty="0" smtClean="0"/>
              <a:t>候補を予め生成し、木やハッシュテーブルで効率的にアクセス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当研究</a:t>
            </a:r>
            <a:r>
              <a:rPr lang="en-US" altLang="ja-JP" sz="1600" dirty="0" smtClean="0"/>
              <a:t>)</a:t>
            </a:r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クエリの注目度でランク付けするのが一般的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ja-JP" sz="1600" u="heavy" dirty="0" err="1" smtClean="0">
                <a:uFill>
                  <a:solidFill>
                    <a:srgbClr val="FF99CC"/>
                  </a:solidFill>
                </a:uFill>
              </a:rPr>
              <a:t>MostPopularCompletiontext</a:t>
            </a:r>
            <a:r>
              <a:rPr lang="en-US" altLang="ja-JP" sz="1600" u="heavy" dirty="0" smtClean="0">
                <a:uFill>
                  <a:solidFill>
                    <a:srgbClr val="FF99CC"/>
                  </a:solidFill>
                </a:uFill>
              </a:rPr>
              <a:t>(MPC)</a:t>
            </a:r>
            <a:r>
              <a:rPr lang="ja-JP" altLang="en-US" sz="1600" u="heavy" dirty="0" smtClean="0">
                <a:uFill>
                  <a:solidFill>
                    <a:srgbClr val="FF99CC"/>
                  </a:solidFill>
                </a:uFill>
              </a:rPr>
              <a:t>をベースラインに</a:t>
            </a:r>
            <a:r>
              <a:rPr lang="ja-JP" altLang="en-US" sz="1600" u="heavy" dirty="0" smtClean="0">
                <a:uFill>
                  <a:solidFill>
                    <a:srgbClr val="FF99CC"/>
                  </a:solidFill>
                </a:uFill>
              </a:rPr>
              <a:t>採用</a:t>
            </a:r>
            <a:endParaRPr lang="en-US" altLang="ja-JP" sz="1600" u="heavy" dirty="0" smtClean="0">
              <a:uFill>
                <a:solidFill>
                  <a:srgbClr val="FF99CC"/>
                </a:solidFill>
              </a:uFill>
            </a:endParaRPr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endParaRPr lang="en-US" altLang="ja-JP" sz="1600" u="heavy" dirty="0" smtClean="0">
              <a:uFill>
                <a:solidFill>
                  <a:srgbClr val="FF99CC"/>
                </a:solidFill>
              </a:uFill>
            </a:endParaRPr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en-US" altLang="ja-JP" dirty="0" smtClean="0">
                <a:uFill>
                  <a:solidFill>
                    <a:srgbClr val="FF99CC"/>
                  </a:solidFill>
                </a:uFill>
              </a:rPr>
              <a:t>Time-sensitive search</a:t>
            </a:r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関連研究は色々ある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評価に使うデータが短いという問題を持つものがある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˃"/>
            </a:pPr>
            <a:r>
              <a:rPr lang="ja-JP" altLang="en-US" sz="1600" dirty="0" smtClean="0"/>
              <a:t>当研究では長期間にわたるデータで評価した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˃"/>
            </a:pP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</a:pP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204641"/>
            <a:ext cx="5260365" cy="85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95536" y="1568787"/>
            <a:ext cx="8496944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en-US" altLang="ja-JP" u="sng" dirty="0" smtClean="0"/>
              <a:t>3. TIME-SENSITIVE </a:t>
            </a:r>
            <a:r>
              <a:rPr lang="en-US" altLang="ja-JP" u="sng" dirty="0" smtClean="0"/>
              <a:t>AUTO-COMPLETION</a:t>
            </a:r>
          </a:p>
          <a:p>
            <a:pPr marL="342900" indent="-342900">
              <a:lnSpc>
                <a:spcPts val="2000"/>
              </a:lnSpc>
            </a:pPr>
            <a:endParaRPr lang="en-US" altLang="ja-JP" u="sng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en-US" altLang="ja-JP" dirty="0" smtClean="0"/>
              <a:t>MCP</a:t>
            </a:r>
            <a:r>
              <a:rPr lang="ja-JP" altLang="en-US" dirty="0" smtClean="0"/>
              <a:t>（ベースライン）</a:t>
            </a:r>
            <a:endParaRPr lang="en-US" altLang="ja-JP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endParaRPr lang="en-US" altLang="ja-JP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endParaRPr lang="en-US" altLang="ja-JP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ja-JP" sz="1600" dirty="0" smtClean="0"/>
              <a:t>MCP</a:t>
            </a:r>
            <a:r>
              <a:rPr lang="ja-JP" altLang="en-US" sz="1600" dirty="0" smtClean="0"/>
              <a:t>は</a:t>
            </a:r>
            <a:r>
              <a:rPr lang="en-US" altLang="ja-JP" sz="1600" dirty="0" smtClean="0"/>
              <a:t>Ρ</a:t>
            </a:r>
            <a:r>
              <a:rPr lang="ja-JP" altLang="en-US" sz="1600" dirty="0" smtClean="0"/>
              <a:t>で始まるクエリ候補</a:t>
            </a:r>
            <a:r>
              <a:rPr lang="en-US" altLang="ja-JP" sz="1600" dirty="0" smtClean="0"/>
              <a:t>C(P)</a:t>
            </a:r>
            <a:r>
              <a:rPr lang="ja-JP" altLang="en-US" sz="1600" dirty="0" smtClean="0"/>
              <a:t>の中で、今までに最も多く登場したクエリ</a:t>
            </a:r>
            <a:r>
              <a:rPr lang="en-US" altLang="ja-JP" sz="1600" dirty="0" smtClean="0"/>
              <a:t>q</a:t>
            </a:r>
            <a:r>
              <a:rPr lang="ja-JP" altLang="en-US" sz="1600" dirty="0" smtClean="0"/>
              <a:t>を選ぶ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endParaRPr lang="en-US" altLang="ja-JP" sz="1600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en-US" altLang="ja-JP" dirty="0" smtClean="0"/>
              <a:t>TS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Time-sensitive QAC ranking model</a:t>
            </a:r>
            <a:r>
              <a:rPr lang="ja-JP" altLang="en-US" dirty="0" smtClean="0"/>
              <a:t>）を</a:t>
            </a:r>
            <a:r>
              <a:rPr lang="ja-JP" altLang="en-US" dirty="0" smtClean="0"/>
              <a:t>提案</a:t>
            </a:r>
            <a:endParaRPr lang="en-US" altLang="ja-JP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endParaRPr lang="en-US" altLang="ja-JP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endParaRPr lang="en-US" altLang="ja-JP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時刻</a:t>
            </a:r>
            <a:r>
              <a:rPr lang="en-US" altLang="ja-JP" sz="1600" dirty="0" smtClean="0"/>
              <a:t>t</a:t>
            </a:r>
            <a:r>
              <a:rPr lang="ja-JP" altLang="en-US" sz="1600" dirty="0" smtClean="0"/>
              <a:t>における各クエリ候補のスコアを、時系列モデルを使って予測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26793"/>
            <a:ext cx="5096228" cy="71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4819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780928"/>
            <a:ext cx="51720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789040"/>
            <a:ext cx="4629125" cy="116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6089867"/>
            <a:ext cx="3816424" cy="36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395536" y="1196752"/>
            <a:ext cx="84969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en-US" altLang="ja-JP" u="sng" dirty="0" smtClean="0"/>
              <a:t>3.1</a:t>
            </a:r>
            <a:r>
              <a:rPr lang="en-US" altLang="ja-JP" u="sng" dirty="0" smtClean="0"/>
              <a:t>. Time-Series Analysis &amp; Forecast</a:t>
            </a:r>
            <a:endParaRPr lang="en-US" altLang="ja-JP" sz="1600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dirty="0" smtClean="0"/>
              <a:t>予測に用いるのは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重の指数平滑化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marL="800100" lvl="1" indent="-342900">
              <a:lnSpc>
                <a:spcPts val="2000"/>
              </a:lnSpc>
            </a:pPr>
            <a:r>
              <a:rPr lang="en-US" altLang="ja-JP" sz="1600" dirty="0" smtClean="0"/>
              <a:t>1</a:t>
            </a:r>
            <a:r>
              <a:rPr lang="ja-JP" altLang="en-US" sz="1600" dirty="0" smtClean="0"/>
              <a:t>重</a:t>
            </a:r>
            <a:r>
              <a:rPr lang="en-US" altLang="ja-JP" sz="1600" dirty="0" smtClean="0"/>
              <a:t> : 1</a:t>
            </a:r>
            <a:r>
              <a:rPr lang="ja-JP" altLang="en-US" sz="1600" dirty="0" smtClean="0"/>
              <a:t>ステップ前の時刻の値を用いて平滑化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r>
              <a:rPr lang="en-US" altLang="ja-JP" sz="1600" dirty="0" smtClean="0"/>
              <a:t>2</a:t>
            </a:r>
            <a:r>
              <a:rPr lang="ja-JP" altLang="en-US" sz="1600" dirty="0" smtClean="0"/>
              <a:t>重 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トレンドを</a:t>
            </a:r>
            <a:r>
              <a:rPr lang="ja-JP" altLang="en-US" sz="1600" dirty="0" smtClean="0"/>
              <a:t>考慮（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ステップより前の値を考慮）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r>
              <a:rPr lang="en-US" altLang="ja-JP" sz="1600" dirty="0" smtClean="0"/>
              <a:t>3</a:t>
            </a:r>
            <a:r>
              <a:rPr lang="ja-JP" altLang="en-US" sz="1600" dirty="0" smtClean="0"/>
              <a:t>重 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周期性を考慮</a:t>
            </a:r>
            <a:endParaRPr lang="en-US" altLang="ja-JP" sz="1600" dirty="0" smtClean="0"/>
          </a:p>
          <a:p>
            <a:pPr marL="342900" indent="-342900">
              <a:lnSpc>
                <a:spcPts val="2000"/>
              </a:lnSpc>
            </a:pPr>
            <a:endParaRPr lang="en-US" altLang="ja-JP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</a:pPr>
            <a:endParaRPr lang="en-US" altLang="ja-JP" sz="1600" dirty="0" smtClean="0"/>
          </a:p>
          <a:p>
            <a:pPr marL="342900" indent="-342900">
              <a:lnSpc>
                <a:spcPts val="2000"/>
              </a:lnSpc>
            </a:pPr>
            <a:r>
              <a:rPr lang="en-US" altLang="ja-JP" u="sng" dirty="0" smtClean="0"/>
              <a:t>3.2. Parameter Estimation and Forecasting</a:t>
            </a:r>
            <a:endParaRPr lang="en-US" altLang="ja-JP" sz="1600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dirty="0" smtClean="0"/>
              <a:t>パラメータ推定</a:t>
            </a:r>
            <a:endParaRPr lang="en-US" altLang="ja-JP" dirty="0" smtClean="0"/>
          </a:p>
          <a:p>
            <a:pPr marL="800100" lvl="2" indent="-342900">
              <a:lnSpc>
                <a:spcPts val="2000"/>
              </a:lnSpc>
              <a:buFont typeface="Calibri" pitchFamily="34" charset="0"/>
              <a:buChar char="•"/>
            </a:pPr>
            <a:r>
              <a:rPr lang="ja-JP" altLang="en-US" sz="1600" dirty="0" smtClean="0"/>
              <a:t>式の意味はよくわからないが、</a:t>
            </a:r>
            <a:r>
              <a:rPr lang="en-US" altLang="ja-JP" sz="1600" dirty="0" smtClean="0"/>
              <a:t>L-BFGS</a:t>
            </a:r>
            <a:r>
              <a:rPr lang="ja-JP" altLang="en-US" sz="1600" dirty="0" smtClean="0"/>
              <a:t>というメモリ節約できる方法</a:t>
            </a:r>
            <a:r>
              <a:rPr lang="ja-JP" altLang="en-US" sz="1600" dirty="0" smtClean="0"/>
              <a:t>で</a:t>
            </a:r>
            <a:endParaRPr lang="en-US" altLang="ja-JP" sz="1600" dirty="0" smtClean="0"/>
          </a:p>
          <a:p>
            <a:pPr marL="800100" lvl="2" indent="-342900">
              <a:lnSpc>
                <a:spcPts val="2000"/>
              </a:lnSpc>
            </a:pPr>
            <a:r>
              <a:rPr lang="en-US" altLang="ja-JP" sz="1600" dirty="0" smtClean="0"/>
              <a:t>	</a:t>
            </a:r>
            <a:r>
              <a:rPr lang="ja-JP" altLang="en-US" sz="1600" dirty="0" smtClean="0"/>
              <a:t>ニュートン法</a:t>
            </a:r>
            <a:r>
              <a:rPr lang="ja-JP" altLang="en-US" sz="1600" dirty="0" smtClean="0"/>
              <a:t>の式を解けば、パラメータが推定</a:t>
            </a:r>
            <a:r>
              <a:rPr lang="ja-JP" altLang="en-US" sz="1600" dirty="0" smtClean="0"/>
              <a:t>できる</a:t>
            </a:r>
            <a:endParaRPr lang="en-US" altLang="ja-JP" sz="1600" dirty="0" smtClean="0"/>
          </a:p>
          <a:p>
            <a:pPr marL="800100" lvl="2" indent="-342900">
              <a:lnSpc>
                <a:spcPts val="2000"/>
              </a:lnSpc>
              <a:buFont typeface="Calibri" pitchFamily="34" charset="0"/>
              <a:buChar char="•"/>
            </a:pPr>
            <a:endParaRPr lang="en-US" altLang="ja-JP" sz="1600" dirty="0" smtClean="0"/>
          </a:p>
          <a:p>
            <a:pPr marL="800100" lvl="2" indent="-342900">
              <a:lnSpc>
                <a:spcPts val="2000"/>
              </a:lnSpc>
              <a:buFont typeface="Calibri" pitchFamily="34" charset="0"/>
              <a:buChar char="•"/>
            </a:pP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395536" y="1352763"/>
            <a:ext cx="8496944" cy="4452501"/>
            <a:chOff x="395536" y="1196752"/>
            <a:chExt cx="8496944" cy="445250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4005064"/>
              <a:ext cx="4213802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2636912"/>
              <a:ext cx="4054734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395536" y="1196752"/>
              <a:ext cx="8496944" cy="4452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ja-JP" u="sng" dirty="0" smtClean="0"/>
                <a:t>4</a:t>
              </a:r>
              <a:r>
                <a:rPr kumimoji="1" lang="en-US" altLang="ja-JP" u="sng" dirty="0" smtClean="0"/>
                <a:t>. </a:t>
              </a:r>
              <a:r>
                <a:rPr kumimoji="1" lang="en-US" altLang="ja-JP" u="sng" dirty="0" smtClean="0"/>
                <a:t>EVALUATION</a:t>
              </a:r>
            </a:p>
            <a:p>
              <a:pPr>
                <a:lnSpc>
                  <a:spcPts val="2000"/>
                </a:lnSpc>
              </a:pPr>
              <a:endParaRPr kumimoji="1" lang="en-US" altLang="ja-JP" u="sng" dirty="0" smtClean="0"/>
            </a:p>
            <a:p>
              <a:pPr marL="342900" indent="-342900">
                <a:lnSpc>
                  <a:spcPts val="2000"/>
                </a:lnSpc>
                <a:buFont typeface="Calibri" pitchFamily="34" charset="0"/>
                <a:buChar char="○"/>
              </a:pPr>
              <a:r>
                <a:rPr lang="ja-JP" altLang="en-US" sz="1600" dirty="0" smtClean="0"/>
                <a:t>精度を測る尺度</a:t>
              </a:r>
              <a:endParaRPr lang="en-US" altLang="ja-JP" sz="1600" dirty="0" smtClean="0"/>
            </a:p>
            <a:p>
              <a:pPr marL="800100" lvl="1" indent="-342900">
                <a:lnSpc>
                  <a:spcPts val="2000"/>
                </a:lnSpc>
                <a:buFont typeface="Arial" pitchFamily="34" charset="0"/>
                <a:buChar char="•"/>
              </a:pPr>
              <a:r>
                <a:rPr lang="en-US" altLang="ja-JP" sz="1600" u="heavy" dirty="0" smtClean="0">
                  <a:uFill>
                    <a:solidFill>
                      <a:srgbClr val="FF99CC"/>
                    </a:solidFill>
                  </a:uFill>
                </a:rPr>
                <a:t>MAR</a:t>
              </a:r>
              <a:r>
                <a:rPr lang="ja-JP" altLang="en-US" sz="1600" u="heavy" dirty="0" smtClean="0">
                  <a:uFill>
                    <a:solidFill>
                      <a:srgbClr val="FF99CC"/>
                    </a:solidFill>
                  </a:uFill>
                </a:rPr>
                <a:t>（</a:t>
              </a:r>
              <a:r>
                <a:rPr lang="en-US" altLang="ja-JP" sz="1600" u="heavy" dirty="0" smtClean="0">
                  <a:uFill>
                    <a:solidFill>
                      <a:srgbClr val="FF99CC"/>
                    </a:solidFill>
                  </a:uFill>
                </a:rPr>
                <a:t>Mean absolute error</a:t>
              </a:r>
              <a:r>
                <a:rPr lang="ja-JP" altLang="en-US" sz="1600" u="heavy" dirty="0" smtClean="0">
                  <a:uFill>
                    <a:solidFill>
                      <a:srgbClr val="FF99CC"/>
                    </a:solidFill>
                  </a:uFill>
                </a:rPr>
                <a:t>）</a:t>
              </a:r>
              <a:endParaRPr lang="en-US" altLang="ja-JP" sz="1600" u="heavy" dirty="0" smtClean="0">
                <a:uFill>
                  <a:solidFill>
                    <a:srgbClr val="FF99CC"/>
                  </a:solidFill>
                </a:uFill>
              </a:endParaRPr>
            </a:p>
            <a:p>
              <a:pPr marL="1257300" lvl="2" indent="-342900">
                <a:lnSpc>
                  <a:spcPts val="2000"/>
                </a:lnSpc>
                <a:buFont typeface="Calibri" pitchFamily="34" charset="0"/>
                <a:buChar char="˃"/>
              </a:pPr>
              <a:r>
                <a:rPr lang="ja-JP" altLang="en-US" sz="1600" dirty="0" smtClean="0"/>
                <a:t>予測値と真値との差の絶対値、の平均</a:t>
              </a:r>
              <a:endParaRPr lang="en-US" altLang="ja-JP" sz="1600" dirty="0" smtClean="0"/>
            </a:p>
            <a:p>
              <a:pPr marL="1257300" lvl="2" indent="-342900">
                <a:lnSpc>
                  <a:spcPts val="2000"/>
                </a:lnSpc>
                <a:buFont typeface="Calibri" pitchFamily="34" charset="0"/>
                <a:buChar char="˃"/>
              </a:pPr>
              <a:r>
                <a:rPr lang="ja-JP" altLang="en-US" sz="1600" dirty="0" smtClean="0"/>
                <a:t>外れ値に弱い</a:t>
              </a:r>
              <a:endParaRPr lang="en-US" altLang="ja-JP" sz="1600" dirty="0" smtClean="0"/>
            </a:p>
            <a:p>
              <a:pPr marL="1257300" lvl="2" indent="-342900">
                <a:lnSpc>
                  <a:spcPts val="2000"/>
                </a:lnSpc>
                <a:buFont typeface="Calibri" pitchFamily="34" charset="0"/>
                <a:buChar char="˃"/>
              </a:pPr>
              <a:endParaRPr lang="en-US" altLang="ja-JP" sz="1600" dirty="0" smtClean="0"/>
            </a:p>
            <a:p>
              <a:pPr marL="1257300" lvl="2" indent="-342900">
                <a:lnSpc>
                  <a:spcPts val="2000"/>
                </a:lnSpc>
                <a:buFont typeface="Calibri" pitchFamily="34" charset="0"/>
                <a:buChar char="˃"/>
              </a:pPr>
              <a:endParaRPr lang="en-US" altLang="ja-JP" sz="1600" dirty="0" smtClean="0"/>
            </a:p>
            <a:p>
              <a:pPr marL="800100" lvl="1" indent="-342900">
                <a:lnSpc>
                  <a:spcPts val="2000"/>
                </a:lnSpc>
                <a:buFont typeface="Arial" pitchFamily="34" charset="0"/>
                <a:buChar char="•"/>
              </a:pPr>
              <a:r>
                <a:rPr lang="en-US" altLang="ja-JP" sz="1600" u="heavy" dirty="0" smtClean="0">
                  <a:uFill>
                    <a:solidFill>
                      <a:srgbClr val="FF99CC"/>
                    </a:solidFill>
                  </a:uFill>
                </a:rPr>
                <a:t>SMAPE</a:t>
              </a:r>
              <a:r>
                <a:rPr lang="ja-JP" altLang="en-US" sz="1600" u="heavy" dirty="0" smtClean="0">
                  <a:uFill>
                    <a:solidFill>
                      <a:srgbClr val="FF99CC"/>
                    </a:solidFill>
                  </a:uFill>
                </a:rPr>
                <a:t>（</a:t>
              </a:r>
              <a:r>
                <a:rPr lang="en-US" altLang="ja-JP" sz="1600" u="heavy" dirty="0" smtClean="0">
                  <a:uFill>
                    <a:solidFill>
                      <a:srgbClr val="FF99CC"/>
                    </a:solidFill>
                  </a:uFill>
                </a:rPr>
                <a:t>Symmetric mean absolute percentage error</a:t>
              </a:r>
              <a:r>
                <a:rPr lang="ja-JP" altLang="en-US" sz="1600" u="heavy" dirty="0" smtClean="0">
                  <a:uFill>
                    <a:solidFill>
                      <a:srgbClr val="FF99CC"/>
                    </a:solidFill>
                  </a:uFill>
                </a:rPr>
                <a:t>）</a:t>
              </a:r>
              <a:endParaRPr lang="en-US" altLang="ja-JP" sz="1600" u="heavy" dirty="0" smtClean="0">
                <a:uFill>
                  <a:solidFill>
                    <a:srgbClr val="FF99CC"/>
                  </a:solidFill>
                </a:uFill>
              </a:endParaRPr>
            </a:p>
            <a:p>
              <a:pPr marL="1257300" lvl="2" indent="-342900">
                <a:lnSpc>
                  <a:spcPts val="2000"/>
                </a:lnSpc>
                <a:buFont typeface="Calibri" pitchFamily="34" charset="0"/>
                <a:buChar char="˃"/>
              </a:pPr>
              <a:r>
                <a:rPr lang="ja-JP" altLang="en-US" sz="1600" dirty="0" smtClean="0">
                  <a:uFill>
                    <a:solidFill>
                      <a:srgbClr val="FF99CC"/>
                    </a:solidFill>
                  </a:uFill>
                </a:rPr>
                <a:t>値の範囲は</a:t>
              </a:r>
              <a:r>
                <a:rPr lang="en-US" altLang="ja-JP" sz="1600" dirty="0" smtClean="0">
                  <a:uFill>
                    <a:solidFill>
                      <a:srgbClr val="FF99CC"/>
                    </a:solidFill>
                  </a:uFill>
                </a:rPr>
                <a:t>0</a:t>
              </a:r>
              <a:r>
                <a:rPr lang="ja-JP" altLang="en-US" sz="1600" dirty="0" smtClean="0">
                  <a:uFill>
                    <a:solidFill>
                      <a:srgbClr val="FF99CC"/>
                    </a:solidFill>
                  </a:uFill>
                </a:rPr>
                <a:t>～</a:t>
              </a:r>
              <a:r>
                <a:rPr lang="en-US" altLang="ja-JP" sz="1600" dirty="0" smtClean="0">
                  <a:uFill>
                    <a:solidFill>
                      <a:srgbClr val="FF99CC"/>
                    </a:solidFill>
                  </a:uFill>
                </a:rPr>
                <a:t>1</a:t>
              </a:r>
            </a:p>
            <a:p>
              <a:pPr marL="1257300" lvl="2" indent="-342900">
                <a:lnSpc>
                  <a:spcPts val="2000"/>
                </a:lnSpc>
                <a:buFont typeface="Calibri" pitchFamily="34" charset="0"/>
                <a:buChar char="˃"/>
              </a:pPr>
              <a:r>
                <a:rPr lang="ja-JP" altLang="en-US" sz="1600" dirty="0" smtClean="0">
                  <a:uFill>
                    <a:solidFill>
                      <a:srgbClr val="FF99CC"/>
                    </a:solidFill>
                  </a:uFill>
                </a:rPr>
                <a:t>過大評価にペナルティを</a:t>
              </a:r>
              <a:r>
                <a:rPr lang="ja-JP" altLang="en-US" sz="1600" dirty="0" smtClean="0">
                  <a:uFill>
                    <a:solidFill>
                      <a:srgbClr val="FF99CC"/>
                    </a:solidFill>
                  </a:uFill>
                </a:rPr>
                <a:t>課す</a:t>
              </a:r>
              <a:endParaRPr lang="en-US" altLang="ja-JP" sz="1600" dirty="0" smtClean="0">
                <a:uFill>
                  <a:solidFill>
                    <a:srgbClr val="FF99CC"/>
                  </a:solidFill>
                </a:uFill>
              </a:endParaRPr>
            </a:p>
            <a:p>
              <a:pPr marL="1257300" lvl="2" indent="-342900">
                <a:lnSpc>
                  <a:spcPts val="2000"/>
                </a:lnSpc>
                <a:buFont typeface="Calibri" pitchFamily="34" charset="0"/>
                <a:buChar char="˃"/>
              </a:pPr>
              <a:endParaRPr lang="en-US" altLang="ja-JP" sz="1600" dirty="0" smtClean="0">
                <a:uFill>
                  <a:solidFill>
                    <a:srgbClr val="FF99CC"/>
                  </a:solidFill>
                </a:uFill>
              </a:endParaRPr>
            </a:p>
            <a:p>
              <a:pPr marL="1257300" lvl="2" indent="-342900">
                <a:lnSpc>
                  <a:spcPts val="2000"/>
                </a:lnSpc>
                <a:buFont typeface="Calibri" pitchFamily="34" charset="0"/>
                <a:buChar char="˃"/>
              </a:pPr>
              <a:endParaRPr lang="en-US" altLang="ja-JP" sz="1600" dirty="0" smtClean="0">
                <a:uFill>
                  <a:solidFill>
                    <a:srgbClr val="FF99CC"/>
                  </a:solidFill>
                </a:uFill>
              </a:endParaRPr>
            </a:p>
            <a:p>
              <a:pPr marL="342900" indent="-342900">
                <a:lnSpc>
                  <a:spcPts val="2000"/>
                </a:lnSpc>
                <a:buFont typeface="Calibri" pitchFamily="34" charset="0"/>
                <a:buChar char="○"/>
              </a:pPr>
              <a:endParaRPr lang="en-US" altLang="ja-JP" dirty="0" smtClean="0">
                <a:uFill>
                  <a:solidFill>
                    <a:srgbClr val="FF99CC"/>
                  </a:solidFill>
                </a:uFill>
              </a:endParaRPr>
            </a:p>
            <a:p>
              <a:pPr marL="342900" indent="-342900">
                <a:lnSpc>
                  <a:spcPts val="2000"/>
                </a:lnSpc>
                <a:buFont typeface="Calibri" pitchFamily="34" charset="0"/>
                <a:buChar char="○"/>
              </a:pPr>
              <a:endParaRPr lang="en-US" altLang="ja-JP" dirty="0" smtClean="0">
                <a:uFill>
                  <a:solidFill>
                    <a:srgbClr val="FF99CC"/>
                  </a:solidFill>
                </a:uFill>
              </a:endParaRPr>
            </a:p>
            <a:p>
              <a:pPr marL="342900" indent="-342900">
                <a:lnSpc>
                  <a:spcPts val="2000"/>
                </a:lnSpc>
                <a:buFont typeface="Calibri" pitchFamily="34" charset="0"/>
                <a:buChar char="○"/>
              </a:pPr>
              <a:r>
                <a:rPr lang="en-US" altLang="ja-JP" sz="1600" dirty="0" smtClean="0">
                  <a:uFill>
                    <a:solidFill>
                      <a:srgbClr val="FF99CC"/>
                    </a:solidFill>
                  </a:uFill>
                </a:rPr>
                <a:t>QAC</a:t>
              </a:r>
              <a:r>
                <a:rPr lang="ja-JP" altLang="en-US" sz="1600" dirty="0" smtClean="0">
                  <a:uFill>
                    <a:solidFill>
                      <a:srgbClr val="FF99CC"/>
                    </a:solidFill>
                  </a:uFill>
                </a:rPr>
                <a:t>の質の評価</a:t>
              </a:r>
              <a:endParaRPr lang="en-US" altLang="ja-JP" sz="1600" dirty="0" smtClean="0"/>
            </a:p>
            <a:p>
              <a:pPr marL="800100" lvl="1" indent="-342900">
                <a:lnSpc>
                  <a:spcPts val="2000"/>
                </a:lnSpc>
                <a:buFont typeface="Arial" pitchFamily="34" charset="0"/>
                <a:buChar char="•"/>
              </a:pPr>
              <a:r>
                <a:rPr lang="ja-JP" altLang="en-US" sz="1600" dirty="0" smtClean="0"/>
                <a:t>スピアマンの順位相関係数 と </a:t>
              </a:r>
              <a:r>
                <a:rPr lang="en-US" altLang="ja-JP" sz="1600" dirty="0" smtClean="0"/>
                <a:t>MRR </a:t>
              </a:r>
              <a:r>
                <a:rPr lang="ja-JP" altLang="en-US" sz="1600" dirty="0" smtClean="0"/>
                <a:t>（平均逆順位）で評価</a:t>
              </a:r>
              <a:endParaRPr lang="en-US" altLang="ja-JP" sz="16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</TotalTime>
  <Words>911</Words>
  <Application>Microsoft Office PowerPoint</Application>
  <PresentationFormat>画面に合わせる (4:3)</PresentationFormat>
  <Paragraphs>191</Paragraphs>
  <Slides>14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進捗報告資料</vt:lpstr>
      <vt:lpstr>背景</vt:lpstr>
      <vt:lpstr>背景</vt:lpstr>
      <vt:lpstr>研究目的</vt:lpstr>
      <vt:lpstr>読んだ論文「Time-Sensitive Query Auto-Completion」</vt:lpstr>
      <vt:lpstr>読んだ論文「Time-Sensitive Query Auto-Completion」</vt:lpstr>
      <vt:lpstr>読んだ論文「Time-Sensitive Query Auto-Completion」</vt:lpstr>
      <vt:lpstr>読んだ論文「Time-Sensitive Query Auto-Completion」</vt:lpstr>
      <vt:lpstr>読んだ論文「Time-Sensitive Query Auto-Completion」</vt:lpstr>
      <vt:lpstr>読んだ論文「Time-Sensitive Query Auto-Completion」</vt:lpstr>
      <vt:lpstr>読んだ論文「Time-Sensitive Query Auto-Completion」</vt:lpstr>
      <vt:lpstr>提案手法</vt:lpstr>
      <vt:lpstr>ToDo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プログラム輪講</dc:title>
  <dc:creator>Windows ユーザー</dc:creator>
  <cp:lastModifiedBy>sayaka</cp:lastModifiedBy>
  <cp:revision>221</cp:revision>
  <dcterms:created xsi:type="dcterms:W3CDTF">2012-09-04T00:42:19Z</dcterms:created>
  <dcterms:modified xsi:type="dcterms:W3CDTF">2012-09-24T16:02:33Z</dcterms:modified>
</cp:coreProperties>
</file>