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s/comment3.xml" ContentType="application/vnd.openxmlformats-officedocument.presentationml.comments+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11"/>
  </p:notesMasterIdLst>
  <p:sldIdLst>
    <p:sldId id="256" r:id="rId2"/>
    <p:sldId id="264" r:id="rId3"/>
    <p:sldId id="263" r:id="rId4"/>
    <p:sldId id="258" r:id="rId5"/>
    <p:sldId id="260" r:id="rId6"/>
    <p:sldId id="266" r:id="rId7"/>
    <p:sldId id="265" r:id="rId8"/>
    <p:sldId id="261" r:id="rId9"/>
    <p:sldId id="262"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yaka" initials="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F81BD"/>
    <a:srgbClr val="FF99CC"/>
    <a:srgbClr val="FEDAF1"/>
    <a:srgbClr val="CAE084"/>
    <a:srgbClr val="BBFFA3"/>
    <a:srgbClr val="FCE284"/>
    <a:srgbClr val="F98F8F"/>
    <a:srgbClr val="FDD9D9"/>
    <a:srgbClr val="FFE7FA"/>
    <a:srgbClr val="FEC6F3"/>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08" autoAdjust="0"/>
  </p:normalViewPr>
  <p:slideViewPr>
    <p:cSldViewPr>
      <p:cViewPr>
        <p:scale>
          <a:sx n="66" d="100"/>
          <a:sy n="66" d="100"/>
        </p:scale>
        <p:origin x="-168"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9-06T22:52:56.909" idx="2">
    <p:pos x="4635" y="1542"/>
    <p:text>要修正．
分かり難いので，もっと分かりやすく</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09-06T22:52:33.329" idx="3">
    <p:pos x="1462" y="2304"/>
    <p:text>要修正
あいまいなので，もっと具体的に</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09-27T23:14:06.386" idx="5">
    <p:pos x="5102" y="1673"/>
    <p:text>10/10に雑誌会を担当することになったので，期限を延ばしました</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577EBD-21BE-42C4-A957-D1A0FBA081B8}" type="datetimeFigureOut">
              <a:rPr kumimoji="1" lang="ja-JP" altLang="en-US" smtClean="0"/>
              <a:pPr/>
              <a:t>2012/9/27</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838639-4C63-4054-9321-1F889DD300E4}"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DB838639-4C63-4054-9321-1F889DD300E4}" type="slidenum">
              <a:rPr kumimoji="1" lang="ja-JP" altLang="en-US" smtClean="0"/>
              <a:pPr/>
              <a:t>6</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DB838639-4C63-4054-9321-1F889DD300E4}" type="slidenum">
              <a:rPr kumimoji="1" lang="ja-JP" altLang="en-US" smtClean="0"/>
              <a:pPr/>
              <a:t>7</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32E935C-7E0E-407F-8AA7-544CF16F0D60}" type="datetimeFigureOut">
              <a:rPr kumimoji="1" lang="ja-JP" altLang="en-US" smtClean="0"/>
              <a:pPr/>
              <a:t>2012/9/27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08740F60-A9F6-42DA-8BAA-DE8B14140D23}"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32E935C-7E0E-407F-8AA7-544CF16F0D60}" type="datetimeFigureOut">
              <a:rPr kumimoji="1" lang="ja-JP" altLang="en-US" smtClean="0"/>
              <a:pPr/>
              <a:t>2012/9/27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08740F60-A9F6-42DA-8BAA-DE8B14140D23}"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32E935C-7E0E-407F-8AA7-544CF16F0D60}" type="datetimeFigureOut">
              <a:rPr kumimoji="1" lang="ja-JP" altLang="en-US" smtClean="0"/>
              <a:pPr/>
              <a:t>2012/9/27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08740F60-A9F6-42DA-8BAA-DE8B14140D23}"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32E935C-7E0E-407F-8AA7-544CF16F0D60}" type="datetimeFigureOut">
              <a:rPr kumimoji="1" lang="ja-JP" altLang="en-US" smtClean="0"/>
              <a:pPr/>
              <a:t>2012/9/27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08740F60-A9F6-42DA-8BAA-DE8B14140D23}"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32E935C-7E0E-407F-8AA7-544CF16F0D60}" type="datetimeFigureOut">
              <a:rPr kumimoji="1" lang="ja-JP" altLang="en-US" smtClean="0"/>
              <a:pPr/>
              <a:t>2012/9/27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08740F60-A9F6-42DA-8BAA-DE8B14140D23}"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32E935C-7E0E-407F-8AA7-544CF16F0D60}" type="datetimeFigureOut">
              <a:rPr kumimoji="1" lang="ja-JP" altLang="en-US" smtClean="0"/>
              <a:pPr/>
              <a:t>2012/9/27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08740F60-A9F6-42DA-8BAA-DE8B14140D23}"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32E935C-7E0E-407F-8AA7-544CF16F0D60}" type="datetimeFigureOut">
              <a:rPr kumimoji="1" lang="ja-JP" altLang="en-US" smtClean="0"/>
              <a:pPr/>
              <a:t>2012/9/27</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08740F60-A9F6-42DA-8BAA-DE8B14140D23}"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32E935C-7E0E-407F-8AA7-544CF16F0D60}" type="datetimeFigureOut">
              <a:rPr kumimoji="1" lang="ja-JP" altLang="en-US" smtClean="0"/>
              <a:pPr/>
              <a:t>2012/9/27</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08740F60-A9F6-42DA-8BAA-DE8B14140D23}"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32E935C-7E0E-407F-8AA7-544CF16F0D60}" type="datetimeFigureOut">
              <a:rPr kumimoji="1" lang="ja-JP" altLang="en-US" smtClean="0"/>
              <a:pPr/>
              <a:t>2012/9/27</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08740F60-A9F6-42DA-8BAA-DE8B14140D23}"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32E935C-7E0E-407F-8AA7-544CF16F0D60}" type="datetimeFigureOut">
              <a:rPr kumimoji="1" lang="ja-JP" altLang="en-US" smtClean="0"/>
              <a:pPr/>
              <a:t>2012/9/27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08740F60-A9F6-42DA-8BAA-DE8B14140D23}"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32E935C-7E0E-407F-8AA7-544CF16F0D60}" type="datetimeFigureOut">
              <a:rPr kumimoji="1" lang="ja-JP" altLang="en-US" smtClean="0"/>
              <a:pPr/>
              <a:t>2012/9/27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08740F60-A9F6-42DA-8BAA-DE8B14140D23}"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E935C-7E0E-407F-8AA7-544CF16F0D60}" type="datetimeFigureOut">
              <a:rPr kumimoji="1" lang="ja-JP" altLang="en-US" smtClean="0"/>
              <a:pPr/>
              <a:t>2012/9/27</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40F60-A9F6-42DA-8BAA-DE8B14140D23}"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Read_paper/Time-Sensitive_Query_Auto-Completion.ppt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367644" y="1628800"/>
            <a:ext cx="6408712" cy="2448272"/>
          </a:xfrm>
        </p:spPr>
        <p:txBody>
          <a:bodyPr>
            <a:normAutofit/>
          </a:bodyPr>
          <a:lstStyle/>
          <a:p>
            <a:r>
              <a:rPr lang="ja-JP" altLang="en-US" sz="4000" dirty="0"/>
              <a:t>進捗報告資料</a:t>
            </a:r>
            <a:endParaRPr kumimoji="1" lang="ja-JP" altLang="en-US" sz="4000" cap="none" dirty="0">
              <a:latin typeface="Adobe Garamond Pro Bold" pitchFamily="18" charset="0"/>
              <a:ea typeface="HG丸ｺﾞｼｯｸM-PRO" pitchFamily="50" charset="-128"/>
            </a:endParaRPr>
          </a:p>
        </p:txBody>
      </p:sp>
      <p:sp>
        <p:nvSpPr>
          <p:cNvPr id="3" name="サブタイトル 2"/>
          <p:cNvSpPr>
            <a:spLocks noGrp="1"/>
          </p:cNvSpPr>
          <p:nvPr>
            <p:ph type="subTitle" idx="1"/>
          </p:nvPr>
        </p:nvSpPr>
        <p:spPr>
          <a:xfrm>
            <a:off x="1763688" y="3933056"/>
            <a:ext cx="5616624" cy="1371600"/>
          </a:xfrm>
        </p:spPr>
        <p:txBody>
          <a:bodyPr>
            <a:normAutofit/>
          </a:bodyPr>
          <a:lstStyle/>
          <a:p>
            <a:r>
              <a:rPr kumimoji="1" lang="en-US" altLang="ja-JP" sz="2400" smtClean="0">
                <a:latin typeface="HG丸ｺﾞｼｯｸM-PRO" pitchFamily="50" charset="-128"/>
                <a:ea typeface="HG丸ｺﾞｼｯｸM-PRO" pitchFamily="50" charset="-128"/>
              </a:rPr>
              <a:t>2012/9/27</a:t>
            </a:r>
            <a:endParaRPr kumimoji="1" lang="en-US" altLang="ja-JP" sz="2400" dirty="0" smtClean="0">
              <a:latin typeface="HG丸ｺﾞｼｯｸM-PRO" pitchFamily="50" charset="-128"/>
              <a:ea typeface="HG丸ｺﾞｼｯｸM-PRO" pitchFamily="50" charset="-128"/>
            </a:endParaRPr>
          </a:p>
          <a:p>
            <a:r>
              <a:rPr kumimoji="1" lang="ja-JP" altLang="en-US" sz="2400" dirty="0" smtClean="0">
                <a:latin typeface="HG丸ｺﾞｼｯｸM-PRO" pitchFamily="50" charset="-128"/>
                <a:ea typeface="HG丸ｺﾞｼｯｸM-PRO" pitchFamily="50" charset="-128"/>
              </a:rPr>
              <a:t>北口 沙也香</a:t>
            </a:r>
            <a:endParaRPr kumimoji="1" lang="en-US" altLang="ja-JP" sz="2400" dirty="0" smtClean="0">
              <a:latin typeface="HG丸ｺﾞｼｯｸM-PRO" pitchFamily="50" charset="-128"/>
              <a:ea typeface="HG丸ｺﾞｼｯｸM-PRO" pitchFamily="50" charset="-128"/>
            </a:endParaRPr>
          </a:p>
          <a:p>
            <a:endParaRPr kumimoji="1" lang="ja-JP" altLang="en-US" sz="2400" dirty="0">
              <a:latin typeface="HG丸ｺﾞｼｯｸM-PRO" pitchFamily="50" charset="-128"/>
              <a:ea typeface="HG丸ｺﾞｼｯｸM-PRO" pitchFamily="50"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7467600" cy="634082"/>
          </a:xfrm>
        </p:spPr>
        <p:txBody>
          <a:bodyPr>
            <a:noAutofit/>
          </a:bodyPr>
          <a:lstStyle/>
          <a:p>
            <a:pPr algn="l"/>
            <a:r>
              <a:rPr kumimoji="1" lang="ja-JP" altLang="en-US" sz="3600" dirty="0" smtClean="0">
                <a:latin typeface="HG丸ｺﾞｼｯｸM-PRO" pitchFamily="50" charset="-128"/>
                <a:ea typeface="HG丸ｺﾞｼｯｸM-PRO" pitchFamily="50" charset="-128"/>
              </a:rPr>
              <a:t>背景</a:t>
            </a:r>
            <a:endParaRPr kumimoji="1" lang="ja-JP" altLang="en-US" sz="3600" dirty="0">
              <a:latin typeface="HG丸ｺﾞｼｯｸM-PRO" pitchFamily="50" charset="-128"/>
              <a:ea typeface="HG丸ｺﾞｼｯｸM-PRO" pitchFamily="50" charset="-128"/>
            </a:endParaRPr>
          </a:p>
        </p:txBody>
      </p:sp>
      <p:sp>
        <p:nvSpPr>
          <p:cNvPr id="4" name="コンテンツ プレースホルダ 3"/>
          <p:cNvSpPr>
            <a:spLocks noGrp="1"/>
          </p:cNvSpPr>
          <p:nvPr>
            <p:ph idx="1"/>
          </p:nvPr>
        </p:nvSpPr>
        <p:spPr>
          <a:xfrm>
            <a:off x="323528" y="1412776"/>
            <a:ext cx="8496944" cy="4968552"/>
          </a:xfrm>
        </p:spPr>
        <p:txBody>
          <a:bodyPr anchor="t">
            <a:noAutofit/>
          </a:bodyPr>
          <a:lstStyle/>
          <a:p>
            <a:pPr>
              <a:lnSpc>
                <a:spcPct val="150000"/>
              </a:lnSpc>
              <a:buClr>
                <a:schemeClr val="accent5"/>
              </a:buClr>
              <a:buFont typeface="Wingdings" pitchFamily="2" charset="2"/>
              <a:buChar char="Ø"/>
            </a:pPr>
            <a:r>
              <a:rPr lang="en-US" altLang="ja-JP" sz="1800" dirty="0" smtClean="0">
                <a:latin typeface="ＭＳ Ｐゴシック" pitchFamily="50" charset="-128"/>
                <a:ea typeface="ＭＳ Ｐゴシック" pitchFamily="50" charset="-128"/>
                <a:cs typeface="Tahoma" pitchFamily="34" charset="0"/>
              </a:rPr>
              <a:t>Twitter</a:t>
            </a:r>
            <a:r>
              <a:rPr lang="ja-JP" altLang="en-US" sz="1800" dirty="0" smtClean="0">
                <a:latin typeface="ＭＳ Ｐゴシック" pitchFamily="50" charset="-128"/>
                <a:ea typeface="ＭＳ Ｐゴシック" pitchFamily="50" charset="-128"/>
                <a:cs typeface="Tahoma" pitchFamily="34" charset="0"/>
              </a:rPr>
              <a:t>で発信される情報は，リアルタイム性と多様性に富んでいる</a:t>
            </a:r>
            <a:endParaRPr lang="en-US" altLang="ja-JP" sz="1800" dirty="0" smtClean="0">
              <a:latin typeface="ＭＳ Ｐゴシック" pitchFamily="50" charset="-128"/>
              <a:ea typeface="ＭＳ Ｐゴシック" pitchFamily="50" charset="-128"/>
              <a:cs typeface="Tahoma" pitchFamily="34" charset="0"/>
            </a:endParaRPr>
          </a:p>
          <a:p>
            <a:pPr>
              <a:lnSpc>
                <a:spcPct val="150000"/>
              </a:lnSpc>
              <a:buClr>
                <a:schemeClr val="accent5"/>
              </a:buClr>
              <a:buFont typeface="Wingdings" pitchFamily="2" charset="2"/>
              <a:buChar char="Ø"/>
            </a:pPr>
            <a:endParaRPr lang="en-US" altLang="ja-JP" sz="800" dirty="0" smtClean="0">
              <a:latin typeface="ＭＳ Ｐゴシック" pitchFamily="50" charset="-128"/>
              <a:ea typeface="ＭＳ Ｐゴシック" pitchFamily="50" charset="-128"/>
              <a:cs typeface="Tahoma" pitchFamily="34" charset="0"/>
            </a:endParaRPr>
          </a:p>
          <a:p>
            <a:pPr>
              <a:lnSpc>
                <a:spcPct val="150000"/>
              </a:lnSpc>
              <a:buClr>
                <a:schemeClr val="accent5"/>
              </a:buClr>
              <a:buFont typeface="Wingdings" pitchFamily="2" charset="2"/>
              <a:buChar char="Ø"/>
            </a:pPr>
            <a:r>
              <a:rPr lang="en-US" altLang="ja-JP" sz="1800" dirty="0" smtClean="0">
                <a:latin typeface="ＭＳ Ｐゴシック" pitchFamily="50" charset="-128"/>
                <a:ea typeface="ＭＳ Ｐゴシック" pitchFamily="50" charset="-128"/>
                <a:cs typeface="Tahoma" pitchFamily="34" charset="0"/>
              </a:rPr>
              <a:t>Twitter</a:t>
            </a:r>
            <a:r>
              <a:rPr lang="ja-JP" altLang="en-US" sz="1800" dirty="0" smtClean="0">
                <a:latin typeface="ＭＳ Ｐゴシック" pitchFamily="50" charset="-128"/>
                <a:ea typeface="ＭＳ Ｐゴシック" pitchFamily="50" charset="-128"/>
                <a:cs typeface="Tahoma" pitchFamily="34" charset="0"/>
              </a:rPr>
              <a:t>を利用することで，従来のマスメディアでは得にくかった，有益な情報を得られる可能性がある</a:t>
            </a:r>
            <a:endParaRPr lang="en-US" altLang="ja-JP" sz="1800" dirty="0" smtClean="0">
              <a:latin typeface="ＭＳ Ｐゴシック" pitchFamily="50" charset="-128"/>
              <a:ea typeface="ＭＳ Ｐゴシック" pitchFamily="50" charset="-128"/>
              <a:cs typeface="Tahoma" pitchFamily="34" charset="0"/>
            </a:endParaRPr>
          </a:p>
          <a:p>
            <a:pPr lvl="1">
              <a:lnSpc>
                <a:spcPct val="150000"/>
              </a:lnSpc>
              <a:buClr>
                <a:schemeClr val="accent5"/>
              </a:buClr>
              <a:buNone/>
            </a:pPr>
            <a:r>
              <a:rPr lang="ja-JP" altLang="en-US" sz="1600" dirty="0" smtClean="0">
                <a:latin typeface="ＭＳ Ｐゴシック" pitchFamily="50" charset="-128"/>
                <a:ea typeface="ＭＳ Ｐゴシック" pitchFamily="50" charset="-128"/>
                <a:cs typeface="Tahoma" pitchFamily="34" charset="0"/>
              </a:rPr>
              <a:t>例）</a:t>
            </a:r>
            <a:endParaRPr lang="en-US" altLang="ja-JP" sz="1600" dirty="0" smtClean="0">
              <a:latin typeface="ＭＳ Ｐゴシック" pitchFamily="50" charset="-128"/>
              <a:ea typeface="ＭＳ Ｐゴシック" pitchFamily="50" charset="-128"/>
              <a:cs typeface="Tahoma" pitchFamily="34" charset="0"/>
            </a:endParaRPr>
          </a:p>
          <a:p>
            <a:pPr lvl="1">
              <a:lnSpc>
                <a:spcPct val="150000"/>
              </a:lnSpc>
              <a:buClr>
                <a:schemeClr val="accent5"/>
              </a:buClr>
              <a:buFont typeface="Wingdings" pitchFamily="2" charset="2"/>
              <a:buChar char="Ø"/>
            </a:pPr>
            <a:r>
              <a:rPr lang="ja-JP" altLang="en-US" sz="1600" dirty="0" smtClean="0">
                <a:latin typeface="ＭＳ Ｐゴシック" pitchFamily="50" charset="-128"/>
                <a:ea typeface="ＭＳ Ｐゴシック" pitchFamily="50" charset="-128"/>
                <a:cs typeface="Tahoma" pitchFamily="34" charset="0"/>
              </a:rPr>
              <a:t>出来事や商品に対する人々の意見や感想，クチコミ</a:t>
            </a:r>
            <a:endParaRPr lang="en-US" altLang="ja-JP" sz="1600" dirty="0" smtClean="0">
              <a:latin typeface="ＭＳ Ｐゴシック" pitchFamily="50" charset="-128"/>
              <a:ea typeface="ＭＳ Ｐゴシック" pitchFamily="50" charset="-128"/>
              <a:cs typeface="Tahoma" pitchFamily="34" charset="0"/>
            </a:endParaRPr>
          </a:p>
          <a:p>
            <a:pPr lvl="1">
              <a:lnSpc>
                <a:spcPct val="150000"/>
              </a:lnSpc>
              <a:buClr>
                <a:schemeClr val="accent5"/>
              </a:buClr>
              <a:buFont typeface="Wingdings" pitchFamily="2" charset="2"/>
              <a:buChar char="Ø"/>
            </a:pPr>
            <a:r>
              <a:rPr lang="ja-JP" altLang="en-US" sz="1600" dirty="0" smtClean="0">
                <a:latin typeface="ＭＳ Ｐゴシック" pitchFamily="50" charset="-128"/>
                <a:ea typeface="ＭＳ Ｐゴシック" pitchFamily="50" charset="-128"/>
                <a:cs typeface="Tahoma" pitchFamily="34" charset="0"/>
              </a:rPr>
              <a:t>ニュースでは扱わないような，小規模な出来事</a:t>
            </a:r>
            <a:endParaRPr lang="en-US" altLang="ja-JP" sz="1600" dirty="0" smtClean="0">
              <a:latin typeface="ＭＳ Ｐゴシック" pitchFamily="50" charset="-128"/>
              <a:ea typeface="ＭＳ Ｐゴシック" pitchFamily="50" charset="-128"/>
              <a:cs typeface="Tahoma" pitchFamily="34" charset="0"/>
            </a:endParaRPr>
          </a:p>
          <a:p>
            <a:pPr lvl="1">
              <a:lnSpc>
                <a:spcPct val="150000"/>
              </a:lnSpc>
              <a:buClr>
                <a:schemeClr val="accent5"/>
              </a:buClr>
              <a:buFont typeface="Wingdings" pitchFamily="2" charset="2"/>
              <a:buChar char="Ø"/>
            </a:pPr>
            <a:r>
              <a:rPr lang="ja-JP" altLang="en-US" sz="1600" dirty="0" smtClean="0">
                <a:latin typeface="ＭＳ Ｐゴシック" pitchFamily="50" charset="-128"/>
                <a:ea typeface="ＭＳ Ｐゴシック" pitchFamily="50" charset="-128"/>
                <a:cs typeface="Tahoma" pitchFamily="34" charset="0"/>
              </a:rPr>
              <a:t>最新のニュース</a:t>
            </a:r>
            <a:endParaRPr lang="en-US" altLang="ja-JP" sz="1600" dirty="0" smtClean="0">
              <a:latin typeface="ＭＳ Ｐゴシック" pitchFamily="50" charset="-128"/>
              <a:ea typeface="ＭＳ Ｐゴシック" pitchFamily="50" charset="-128"/>
              <a:cs typeface="Tahoma" pitchFamily="34" charset="0"/>
            </a:endParaRPr>
          </a:p>
          <a:p>
            <a:pPr>
              <a:lnSpc>
                <a:spcPct val="150000"/>
              </a:lnSpc>
              <a:buClr>
                <a:schemeClr val="accent5"/>
              </a:buClr>
              <a:buFont typeface="Wingdings" pitchFamily="2" charset="2"/>
              <a:buChar char="Ø"/>
            </a:pPr>
            <a:endParaRPr lang="en-US" altLang="ja-JP" sz="800" dirty="0" smtClean="0">
              <a:latin typeface="ＭＳ Ｐゴシック" pitchFamily="50" charset="-128"/>
              <a:ea typeface="ＭＳ Ｐゴシック" pitchFamily="50" charset="-128"/>
              <a:cs typeface="Tahoma" pitchFamily="34" charset="0"/>
            </a:endParaRPr>
          </a:p>
          <a:p>
            <a:pPr>
              <a:lnSpc>
                <a:spcPct val="150000"/>
              </a:lnSpc>
              <a:buClr>
                <a:schemeClr val="accent5"/>
              </a:buClr>
              <a:buFont typeface="Wingdings" pitchFamily="2" charset="2"/>
              <a:buChar char="Ø"/>
            </a:pPr>
            <a:r>
              <a:rPr lang="ja-JP" altLang="en-US" sz="1800" dirty="0" smtClean="0">
                <a:latin typeface="ＭＳ Ｐゴシック" pitchFamily="50" charset="-128"/>
                <a:ea typeface="ＭＳ Ｐゴシック" pitchFamily="50" charset="-128"/>
                <a:cs typeface="Tahoma" pitchFamily="34" charset="0"/>
              </a:rPr>
              <a:t>しかし，一般に</a:t>
            </a:r>
            <a:r>
              <a:rPr lang="en-US" altLang="ja-JP" sz="1800" dirty="0" smtClean="0">
                <a:latin typeface="ＭＳ Ｐゴシック" pitchFamily="50" charset="-128"/>
                <a:ea typeface="ＭＳ Ｐゴシック" pitchFamily="50" charset="-128"/>
                <a:cs typeface="Tahoma" pitchFamily="34" charset="0"/>
              </a:rPr>
              <a:t>tweet</a:t>
            </a:r>
            <a:r>
              <a:rPr lang="ja-JP" altLang="en-US" sz="1800" dirty="0" smtClean="0">
                <a:latin typeface="ＭＳ Ｐゴシック" pitchFamily="50" charset="-128"/>
                <a:ea typeface="ＭＳ Ｐゴシック" pitchFamily="50" charset="-128"/>
                <a:cs typeface="Tahoma" pitchFamily="34" charset="0"/>
              </a:rPr>
              <a:t>の信頼性は低いうえ，意味のない記事や重複した記事を多く含むために，目的の情報にたどりつくのは容易ではない</a:t>
            </a:r>
            <a:endParaRPr lang="en-US" altLang="ja-JP" sz="1800" dirty="0" smtClean="0">
              <a:latin typeface="ＭＳ Ｐゴシック" pitchFamily="50" charset="-128"/>
              <a:ea typeface="ＭＳ Ｐゴシック" pitchFamily="50" charset="-128"/>
              <a:cs typeface="Tahoma" pitchFamily="34" charset="0"/>
            </a:endParaRPr>
          </a:p>
        </p:txBody>
      </p:sp>
      <p:cxnSp>
        <p:nvCxnSpPr>
          <p:cNvPr id="6" name="直線コネクタ 5"/>
          <p:cNvCxnSpPr/>
          <p:nvPr/>
        </p:nvCxnSpPr>
        <p:spPr>
          <a:xfrm>
            <a:off x="467544" y="980728"/>
            <a:ext cx="7848872"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7467600" cy="634082"/>
          </a:xfrm>
        </p:spPr>
        <p:txBody>
          <a:bodyPr>
            <a:noAutofit/>
          </a:bodyPr>
          <a:lstStyle/>
          <a:p>
            <a:pPr algn="l"/>
            <a:r>
              <a:rPr kumimoji="1" lang="ja-JP" altLang="en-US" sz="3600" dirty="0" smtClean="0">
                <a:latin typeface="HG丸ｺﾞｼｯｸM-PRO" pitchFamily="50" charset="-128"/>
                <a:ea typeface="HG丸ｺﾞｼｯｸM-PRO" pitchFamily="50" charset="-128"/>
              </a:rPr>
              <a:t>背景</a:t>
            </a:r>
            <a:endParaRPr kumimoji="1" lang="ja-JP" altLang="en-US" sz="3600" dirty="0">
              <a:latin typeface="HG丸ｺﾞｼｯｸM-PRO" pitchFamily="50" charset="-128"/>
              <a:ea typeface="HG丸ｺﾞｼｯｸM-PRO" pitchFamily="50" charset="-128"/>
            </a:endParaRPr>
          </a:p>
        </p:txBody>
      </p:sp>
      <p:sp>
        <p:nvSpPr>
          <p:cNvPr id="4" name="コンテンツ プレースホルダ 3"/>
          <p:cNvSpPr>
            <a:spLocks noGrp="1"/>
          </p:cNvSpPr>
          <p:nvPr>
            <p:ph idx="1"/>
          </p:nvPr>
        </p:nvSpPr>
        <p:spPr>
          <a:xfrm>
            <a:off x="323528" y="1124744"/>
            <a:ext cx="8208912" cy="5544616"/>
          </a:xfrm>
        </p:spPr>
        <p:txBody>
          <a:bodyPr anchor="t">
            <a:noAutofit/>
          </a:bodyPr>
          <a:lstStyle/>
          <a:p>
            <a:pPr>
              <a:lnSpc>
                <a:spcPct val="150000"/>
              </a:lnSpc>
              <a:buClr>
                <a:schemeClr val="accent5"/>
              </a:buClr>
              <a:buFont typeface="Wingdings" pitchFamily="2" charset="2"/>
              <a:buChar char="Ø"/>
            </a:pPr>
            <a:r>
              <a:rPr lang="ja-JP" altLang="en-US" sz="1800" dirty="0" smtClean="0">
                <a:latin typeface="ＭＳ Ｐゴシック" pitchFamily="50" charset="-128"/>
                <a:ea typeface="ＭＳ Ｐゴシック" pitchFamily="50" charset="-128"/>
                <a:cs typeface="Tahoma" pitchFamily="34" charset="0"/>
              </a:rPr>
              <a:t>誰もが簡単に，</a:t>
            </a:r>
            <a:r>
              <a:rPr lang="en-US" altLang="ja-JP" sz="1800" dirty="0" smtClean="0">
                <a:latin typeface="ＭＳ Ｐゴシック" pitchFamily="50" charset="-128"/>
                <a:ea typeface="ＭＳ Ｐゴシック" pitchFamily="50" charset="-128"/>
                <a:cs typeface="Tahoma" pitchFamily="34" charset="0"/>
              </a:rPr>
              <a:t>Twitter</a:t>
            </a:r>
            <a:r>
              <a:rPr lang="ja-JP" altLang="en-US" sz="1800" dirty="0" smtClean="0">
                <a:latin typeface="ＭＳ Ｐゴシック" pitchFamily="50" charset="-128"/>
                <a:ea typeface="ＭＳ Ｐゴシック" pitchFamily="50" charset="-128"/>
                <a:cs typeface="Tahoma" pitchFamily="34" charset="0"/>
              </a:rPr>
              <a:t>から知りたい情報を得ることが出来れば，人々の生活をより豊かに出来ると考えられる</a:t>
            </a:r>
            <a:endParaRPr lang="en-US" altLang="ja-JP" sz="1800" dirty="0" smtClean="0">
              <a:latin typeface="ＭＳ Ｐゴシック" pitchFamily="50" charset="-128"/>
              <a:ea typeface="ＭＳ Ｐゴシック" pitchFamily="50" charset="-128"/>
              <a:cs typeface="Tahoma" pitchFamily="34" charset="0"/>
            </a:endParaRPr>
          </a:p>
          <a:p>
            <a:pPr>
              <a:lnSpc>
                <a:spcPct val="150000"/>
              </a:lnSpc>
              <a:buClr>
                <a:schemeClr val="accent5"/>
              </a:buClr>
              <a:buFont typeface="Wingdings" pitchFamily="2" charset="2"/>
              <a:buChar char="Ø"/>
            </a:pPr>
            <a:r>
              <a:rPr lang="ja-JP" altLang="en-US" sz="1800" dirty="0" smtClean="0">
                <a:latin typeface="ＭＳ Ｐゴシック" pitchFamily="50" charset="-128"/>
                <a:ea typeface="ＭＳ Ｐゴシック" pitchFamily="50" charset="-128"/>
                <a:cs typeface="Tahoma" pitchFamily="34" charset="0"/>
              </a:rPr>
              <a:t>具体的にどう役に立つかというと，</a:t>
            </a:r>
            <a:endParaRPr lang="en-US" altLang="ja-JP" sz="1800" dirty="0" smtClean="0">
              <a:latin typeface="ＭＳ Ｐゴシック" pitchFamily="50" charset="-128"/>
              <a:ea typeface="ＭＳ Ｐゴシック" pitchFamily="50" charset="-128"/>
              <a:cs typeface="Tahoma" pitchFamily="34" charset="0"/>
            </a:endParaRPr>
          </a:p>
          <a:p>
            <a:pPr>
              <a:lnSpc>
                <a:spcPct val="150000"/>
              </a:lnSpc>
              <a:buFont typeface="+mj-ea"/>
              <a:buAutoNum type="circleNumDbPlain"/>
            </a:pPr>
            <a:r>
              <a:rPr lang="ja-JP" altLang="en-US" sz="1800" dirty="0" smtClean="0">
                <a:latin typeface="ＭＳ Ｐゴシック" pitchFamily="50" charset="-128"/>
                <a:ea typeface="ＭＳ Ｐゴシック" pitchFamily="50" charset="-128"/>
                <a:cs typeface="Tahoma" pitchFamily="34" charset="0"/>
              </a:rPr>
              <a:t>一般ユーザレベル</a:t>
            </a:r>
            <a:endParaRPr lang="en-US" altLang="ja-JP" sz="1800" dirty="0" smtClean="0">
              <a:latin typeface="ＭＳ Ｐゴシック" pitchFamily="50" charset="-128"/>
              <a:ea typeface="ＭＳ Ｐゴシック" pitchFamily="50" charset="-128"/>
              <a:cs typeface="Tahoma" pitchFamily="34" charset="0"/>
            </a:endParaRPr>
          </a:p>
          <a:p>
            <a:pPr lvl="1">
              <a:lnSpc>
                <a:spcPct val="150000"/>
              </a:lnSpc>
            </a:pPr>
            <a:r>
              <a:rPr lang="ja-JP" altLang="en-US" sz="1600" strike="sngStrike" dirty="0" smtClean="0">
                <a:latin typeface="ＭＳ Ｐゴシック" pitchFamily="50" charset="-128"/>
                <a:ea typeface="ＭＳ Ｐゴシック" pitchFamily="50" charset="-128"/>
                <a:cs typeface="Tahoma" pitchFamily="34" charset="0"/>
              </a:rPr>
              <a:t>興味のある物事に関する話題を効率よく知ることが出来る</a:t>
            </a:r>
            <a:endParaRPr lang="en-US" altLang="ja-JP" sz="1600" strike="sngStrike" dirty="0" smtClean="0">
              <a:latin typeface="ＭＳ Ｐゴシック" pitchFamily="50" charset="-128"/>
              <a:ea typeface="ＭＳ Ｐゴシック" pitchFamily="50" charset="-128"/>
              <a:cs typeface="Tahoma" pitchFamily="34" charset="0"/>
            </a:endParaRPr>
          </a:p>
          <a:p>
            <a:pPr lvl="1">
              <a:lnSpc>
                <a:spcPct val="150000"/>
              </a:lnSpc>
            </a:pPr>
            <a:r>
              <a:rPr lang="ja-JP" altLang="en-US" sz="1600" dirty="0" smtClean="0">
                <a:latin typeface="ＭＳ Ｐゴシック" pitchFamily="50" charset="-128"/>
                <a:ea typeface="ＭＳ Ｐゴシック" pitchFamily="50" charset="-128"/>
                <a:cs typeface="Tahoma" pitchFamily="34" charset="0"/>
              </a:rPr>
              <a:t>現在の検索では目的の情報が得にくいというユーザの不満を解消できる</a:t>
            </a:r>
            <a:endParaRPr lang="en-US" altLang="ja-JP" sz="1600" dirty="0" smtClean="0">
              <a:latin typeface="ＭＳ Ｐゴシック" pitchFamily="50" charset="-128"/>
              <a:ea typeface="ＭＳ Ｐゴシック" pitchFamily="50" charset="-128"/>
              <a:cs typeface="Tahoma" pitchFamily="34" charset="0"/>
            </a:endParaRPr>
          </a:p>
          <a:p>
            <a:pPr>
              <a:lnSpc>
                <a:spcPct val="150000"/>
              </a:lnSpc>
              <a:buFont typeface="+mj-ea"/>
              <a:buAutoNum type="circleNumDbPlain"/>
            </a:pPr>
            <a:r>
              <a:rPr lang="ja-JP" altLang="en-US" sz="1800" dirty="0" smtClean="0">
                <a:latin typeface="ＭＳ Ｐゴシック" pitchFamily="50" charset="-128"/>
                <a:ea typeface="ＭＳ Ｐゴシック" pitchFamily="50" charset="-128"/>
                <a:cs typeface="Tahoma" pitchFamily="34" charset="0"/>
              </a:rPr>
              <a:t>企業レベル</a:t>
            </a:r>
            <a:endParaRPr lang="en-US" altLang="ja-JP" sz="1800" dirty="0" smtClean="0">
              <a:latin typeface="ＭＳ Ｐゴシック" pitchFamily="50" charset="-128"/>
              <a:ea typeface="ＭＳ Ｐゴシック" pitchFamily="50" charset="-128"/>
              <a:cs typeface="Tahoma" pitchFamily="34" charset="0"/>
            </a:endParaRPr>
          </a:p>
          <a:p>
            <a:pPr lvl="1">
              <a:lnSpc>
                <a:spcPct val="150000"/>
              </a:lnSpc>
            </a:pPr>
            <a:r>
              <a:rPr lang="ja-JP" altLang="en-US" sz="1600" dirty="0" smtClean="0">
                <a:latin typeface="ＭＳ Ｐゴシック" pitchFamily="50" charset="-128"/>
                <a:ea typeface="ＭＳ Ｐゴシック" pitchFamily="50" charset="-128"/>
                <a:cs typeface="Tahoma" pitchFamily="34" charset="0"/>
              </a:rPr>
              <a:t>自社製品のクチコミを効率よく収集して，製品を改良する</a:t>
            </a:r>
            <a:endParaRPr lang="en-US" altLang="ja-JP" sz="1600" dirty="0" smtClean="0">
              <a:latin typeface="ＭＳ Ｐゴシック" pitchFamily="50" charset="-128"/>
              <a:ea typeface="ＭＳ Ｐゴシック" pitchFamily="50" charset="-128"/>
              <a:cs typeface="Tahoma" pitchFamily="34" charset="0"/>
            </a:endParaRPr>
          </a:p>
          <a:p>
            <a:pPr lvl="1">
              <a:lnSpc>
                <a:spcPct val="150000"/>
              </a:lnSpc>
            </a:pPr>
            <a:r>
              <a:rPr lang="ja-JP" altLang="en-US" sz="1600" dirty="0" smtClean="0">
                <a:latin typeface="ＭＳ Ｐゴシック" pitchFamily="50" charset="-128"/>
                <a:ea typeface="ＭＳ Ｐゴシック" pitchFamily="50" charset="-128"/>
                <a:cs typeface="Tahoma" pitchFamily="34" charset="0"/>
              </a:rPr>
              <a:t>キャンペーンの効果を確認して，マーケティングに生かす</a:t>
            </a:r>
            <a:endParaRPr lang="en-US" altLang="ja-JP" sz="1600" dirty="0" smtClean="0">
              <a:latin typeface="ＭＳ Ｐゴシック" pitchFamily="50" charset="-128"/>
              <a:ea typeface="ＭＳ Ｐゴシック" pitchFamily="50" charset="-128"/>
              <a:cs typeface="Tahoma" pitchFamily="34" charset="0"/>
            </a:endParaRPr>
          </a:p>
          <a:p>
            <a:pPr>
              <a:lnSpc>
                <a:spcPct val="150000"/>
              </a:lnSpc>
              <a:buFont typeface="+mj-ea"/>
              <a:buAutoNum type="circleNumDbPlain"/>
            </a:pPr>
            <a:r>
              <a:rPr lang="ja-JP" altLang="en-US" sz="1800" dirty="0" smtClean="0">
                <a:latin typeface="ＭＳ Ｐゴシック" pitchFamily="50" charset="-128"/>
                <a:ea typeface="ＭＳ Ｐゴシック" pitchFamily="50" charset="-128"/>
                <a:cs typeface="Tahoma" pitchFamily="34" charset="0"/>
              </a:rPr>
              <a:t>社会全体で見たレベル</a:t>
            </a:r>
            <a:endParaRPr lang="en-US" altLang="ja-JP" sz="1800" dirty="0" smtClean="0">
              <a:latin typeface="ＭＳ Ｐゴシック" pitchFamily="50" charset="-128"/>
              <a:ea typeface="ＭＳ Ｐゴシック" pitchFamily="50" charset="-128"/>
              <a:cs typeface="Tahoma" pitchFamily="34" charset="0"/>
            </a:endParaRPr>
          </a:p>
          <a:p>
            <a:pPr lvl="1">
              <a:lnSpc>
                <a:spcPct val="150000"/>
              </a:lnSpc>
            </a:pPr>
            <a:r>
              <a:rPr lang="ja-JP" altLang="en-US" sz="1600" dirty="0" smtClean="0">
                <a:latin typeface="ＭＳ Ｐゴシック" pitchFamily="50" charset="-128"/>
                <a:ea typeface="ＭＳ Ｐゴシック" pitchFamily="50" charset="-128"/>
                <a:cs typeface="Tahoma" pitchFamily="34" charset="0"/>
              </a:rPr>
              <a:t>最新のニュースや，狭い地域の小規模な出来事を知れれば，緊急時に活用できる</a:t>
            </a:r>
            <a:endParaRPr lang="en-US" altLang="ja-JP" sz="1600" dirty="0" smtClean="0">
              <a:latin typeface="ＭＳ Ｐゴシック" pitchFamily="50" charset="-128"/>
              <a:ea typeface="ＭＳ Ｐゴシック" pitchFamily="50" charset="-128"/>
              <a:cs typeface="Tahoma" pitchFamily="34" charset="0"/>
            </a:endParaRPr>
          </a:p>
          <a:p>
            <a:pPr lvl="1">
              <a:lnSpc>
                <a:spcPct val="150000"/>
              </a:lnSpc>
            </a:pPr>
            <a:r>
              <a:rPr lang="ja-JP" altLang="en-US" sz="1600" dirty="0" smtClean="0">
                <a:latin typeface="ＭＳ Ｐゴシック" pitchFamily="50" charset="-128"/>
                <a:ea typeface="ＭＳ Ｐゴシック" pitchFamily="50" charset="-128"/>
                <a:cs typeface="Tahoma" pitchFamily="34" charset="0"/>
              </a:rPr>
              <a:t>人々が好きなように発信した</a:t>
            </a:r>
            <a:r>
              <a:rPr lang="en-US" altLang="ja-JP" sz="1600" dirty="0" smtClean="0">
                <a:latin typeface="ＭＳ Ｐゴシック" pitchFamily="50" charset="-128"/>
                <a:ea typeface="ＭＳ Ｐゴシック" pitchFamily="50" charset="-128"/>
                <a:cs typeface="Tahoma" pitchFamily="34" charset="0"/>
              </a:rPr>
              <a:t>tweet</a:t>
            </a:r>
            <a:r>
              <a:rPr lang="ja-JP" altLang="en-US" sz="1600" dirty="0" smtClean="0">
                <a:latin typeface="ＭＳ Ｐゴシック" pitchFamily="50" charset="-128"/>
                <a:ea typeface="ＭＳ Ｐゴシック" pitchFamily="50" charset="-128"/>
                <a:cs typeface="Tahoma" pitchFamily="34" charset="0"/>
              </a:rPr>
              <a:t>から，「話題」という目に見えないものが，生まれて遷移していく様子を可視化できたら，社会研究の役に立つ（？）</a:t>
            </a:r>
            <a:endParaRPr lang="en-US" altLang="ja-JP" sz="1600" dirty="0" smtClean="0">
              <a:latin typeface="ＭＳ Ｐゴシック" pitchFamily="50" charset="-128"/>
              <a:ea typeface="ＭＳ Ｐゴシック" pitchFamily="50" charset="-128"/>
              <a:cs typeface="Tahoma" pitchFamily="34" charset="0"/>
            </a:endParaRPr>
          </a:p>
          <a:p>
            <a:pPr lvl="1">
              <a:lnSpc>
                <a:spcPct val="150000"/>
              </a:lnSpc>
            </a:pPr>
            <a:endParaRPr lang="en-US" altLang="ja-JP" sz="1600" dirty="0" smtClean="0">
              <a:latin typeface="ＭＳ Ｐゴシック" pitchFamily="50" charset="-128"/>
              <a:ea typeface="ＭＳ Ｐゴシック" pitchFamily="50" charset="-128"/>
              <a:cs typeface="Tahoma" pitchFamily="34" charset="0"/>
            </a:endParaRPr>
          </a:p>
        </p:txBody>
      </p:sp>
      <p:cxnSp>
        <p:nvCxnSpPr>
          <p:cNvPr id="6" name="直線コネクタ 5"/>
          <p:cNvCxnSpPr/>
          <p:nvPr/>
        </p:nvCxnSpPr>
        <p:spPr>
          <a:xfrm>
            <a:off x="467544" y="980728"/>
            <a:ext cx="7848872"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7467600" cy="634082"/>
          </a:xfrm>
        </p:spPr>
        <p:txBody>
          <a:bodyPr>
            <a:noAutofit/>
          </a:bodyPr>
          <a:lstStyle/>
          <a:p>
            <a:pPr algn="l"/>
            <a:r>
              <a:rPr kumimoji="1" lang="ja-JP" altLang="en-US" sz="3600" dirty="0" smtClean="0">
                <a:latin typeface="HG丸ｺﾞｼｯｸM-PRO" pitchFamily="50" charset="-128"/>
                <a:ea typeface="HG丸ｺﾞｼｯｸM-PRO" pitchFamily="50" charset="-128"/>
              </a:rPr>
              <a:t>研究目的</a:t>
            </a:r>
            <a:endParaRPr kumimoji="1" lang="ja-JP" altLang="en-US" sz="3600" dirty="0">
              <a:latin typeface="HG丸ｺﾞｼｯｸM-PRO" pitchFamily="50" charset="-128"/>
              <a:ea typeface="HG丸ｺﾞｼｯｸM-PRO" pitchFamily="50" charset="-128"/>
            </a:endParaRPr>
          </a:p>
        </p:txBody>
      </p:sp>
      <p:sp>
        <p:nvSpPr>
          <p:cNvPr id="4" name="コンテンツ プレースホルダ 3"/>
          <p:cNvSpPr>
            <a:spLocks noGrp="1"/>
          </p:cNvSpPr>
          <p:nvPr>
            <p:ph idx="1"/>
          </p:nvPr>
        </p:nvSpPr>
        <p:spPr>
          <a:xfrm>
            <a:off x="457200" y="1600200"/>
            <a:ext cx="7859216" cy="4637112"/>
          </a:xfrm>
        </p:spPr>
        <p:txBody>
          <a:bodyPr anchor="t">
            <a:noAutofit/>
          </a:bodyPr>
          <a:lstStyle/>
          <a:p>
            <a:pPr>
              <a:lnSpc>
                <a:spcPct val="150000"/>
              </a:lnSpc>
              <a:buClr>
                <a:schemeClr val="accent5"/>
              </a:buClr>
              <a:buFont typeface="Wingdings" pitchFamily="2" charset="2"/>
              <a:buChar char="Ø"/>
            </a:pPr>
            <a:r>
              <a:rPr lang="en-US" altLang="ja-JP" sz="2000" dirty="0" smtClean="0">
                <a:latin typeface="ＭＳ Ｐゴシック" pitchFamily="50" charset="-128"/>
                <a:ea typeface="ＭＳ Ｐゴシック" pitchFamily="50" charset="-128"/>
                <a:cs typeface="Tahoma" pitchFamily="34" charset="0"/>
              </a:rPr>
              <a:t>Twitter</a:t>
            </a:r>
            <a:r>
              <a:rPr lang="ja-JP" altLang="en-US" sz="2000" dirty="0" smtClean="0">
                <a:latin typeface="ＭＳ Ｐゴシック" pitchFamily="50" charset="-128"/>
                <a:ea typeface="ＭＳ Ｐゴシック" pitchFamily="50" charset="-128"/>
                <a:cs typeface="Tahoma" pitchFamily="34" charset="0"/>
              </a:rPr>
              <a:t>の検索結果を，話題の盛り上がりごとに要約して提示する</a:t>
            </a:r>
            <a:endParaRPr lang="en-US" altLang="ja-JP" sz="2000" dirty="0" smtClean="0">
              <a:latin typeface="ＭＳ Ｐゴシック" pitchFamily="50" charset="-128"/>
              <a:ea typeface="ＭＳ Ｐゴシック" pitchFamily="50" charset="-128"/>
              <a:cs typeface="Tahoma" pitchFamily="34" charset="0"/>
            </a:endParaRPr>
          </a:p>
          <a:p>
            <a:pPr>
              <a:lnSpc>
                <a:spcPct val="150000"/>
              </a:lnSpc>
              <a:buClr>
                <a:schemeClr val="accent5"/>
              </a:buClr>
              <a:buFont typeface="Wingdings" pitchFamily="2" charset="2"/>
              <a:buChar char="Ø"/>
            </a:pPr>
            <a:r>
              <a:rPr lang="ja-JP" altLang="en-US" sz="2000" dirty="0" smtClean="0">
                <a:latin typeface="ＭＳ Ｐゴシック" pitchFamily="50" charset="-128"/>
                <a:ea typeface="ＭＳ Ｐゴシック" pitchFamily="50" charset="-128"/>
                <a:cs typeface="Tahoma" pitchFamily="34" charset="0"/>
              </a:rPr>
              <a:t>いつ・何が・どのくらい話題になったかが，一目で分かるようにする</a:t>
            </a:r>
            <a:endParaRPr lang="en-US" altLang="ja-JP" sz="2000" dirty="0" smtClean="0">
              <a:latin typeface="ＭＳ Ｐゴシック" pitchFamily="50" charset="-128"/>
              <a:ea typeface="ＭＳ Ｐゴシック" pitchFamily="50" charset="-128"/>
              <a:cs typeface="Tahoma" pitchFamily="34" charset="0"/>
            </a:endParaRPr>
          </a:p>
          <a:p>
            <a:pPr>
              <a:lnSpc>
                <a:spcPct val="150000"/>
              </a:lnSpc>
              <a:buClr>
                <a:schemeClr val="accent5"/>
              </a:buClr>
              <a:buFont typeface="Wingdings" pitchFamily="2" charset="2"/>
              <a:buChar char="Ø"/>
            </a:pPr>
            <a:r>
              <a:rPr lang="ja-JP" altLang="en-US" sz="2000" dirty="0" smtClean="0">
                <a:latin typeface="ＭＳ Ｐゴシック" pitchFamily="50" charset="-128"/>
                <a:ea typeface="ＭＳ Ｐゴシック" pitchFamily="50" charset="-128"/>
                <a:cs typeface="Tahoma" pitchFamily="34" charset="0"/>
              </a:rPr>
              <a:t>関連する話題を容易に調べられるようにする</a:t>
            </a:r>
            <a:endParaRPr lang="en-US" altLang="ja-JP" sz="2000" dirty="0" smtClean="0">
              <a:latin typeface="ＭＳ Ｐゴシック" pitchFamily="50" charset="-128"/>
              <a:ea typeface="ＭＳ Ｐゴシック" pitchFamily="50" charset="-128"/>
              <a:cs typeface="Tahoma" pitchFamily="34" charset="0"/>
            </a:endParaRPr>
          </a:p>
          <a:p>
            <a:pPr>
              <a:lnSpc>
                <a:spcPct val="150000"/>
              </a:lnSpc>
              <a:buClr>
                <a:schemeClr val="accent5"/>
              </a:buClr>
              <a:buFont typeface="Wingdings" pitchFamily="2" charset="2"/>
              <a:buChar char="Ø"/>
            </a:pPr>
            <a:endParaRPr lang="en-US" altLang="ja-JP" sz="2000" dirty="0" smtClean="0">
              <a:latin typeface="ＭＳ Ｐゴシック" pitchFamily="50" charset="-128"/>
              <a:ea typeface="ＭＳ Ｐゴシック" pitchFamily="50" charset="-128"/>
              <a:cs typeface="Tahoma" pitchFamily="34" charset="0"/>
            </a:endParaRPr>
          </a:p>
          <a:p>
            <a:pPr>
              <a:lnSpc>
                <a:spcPct val="150000"/>
              </a:lnSpc>
              <a:buClr>
                <a:schemeClr val="accent5"/>
              </a:buClr>
              <a:buFont typeface="Wingdings" pitchFamily="2" charset="2"/>
              <a:buChar char="Ø"/>
            </a:pPr>
            <a:r>
              <a:rPr lang="ja-JP" altLang="en-US" sz="2000" strike="sngStrike" dirty="0" smtClean="0">
                <a:latin typeface="ＭＳ Ｐゴシック" pitchFamily="50" charset="-128"/>
                <a:ea typeface="ＭＳ Ｐゴシック" pitchFamily="50" charset="-128"/>
                <a:cs typeface="Tahoma" pitchFamily="34" charset="0"/>
              </a:rPr>
              <a:t>知りたい情報</a:t>
            </a:r>
            <a:r>
              <a:rPr lang="ja-JP" altLang="en-US" sz="2000" dirty="0" smtClean="0">
                <a:latin typeface="ＭＳ Ｐゴシック" pitchFamily="50" charset="-128"/>
                <a:ea typeface="ＭＳ Ｐゴシック" pitchFamily="50" charset="-128"/>
                <a:cs typeface="Tahoma" pitchFamily="34" charset="0"/>
              </a:rPr>
              <a:t>を効率よく得る手助けをする</a:t>
            </a:r>
            <a:endParaRPr lang="en-US" altLang="ja-JP" sz="2000" dirty="0" smtClean="0">
              <a:latin typeface="ＭＳ Ｐゴシック" pitchFamily="50" charset="-128"/>
              <a:ea typeface="ＭＳ Ｐゴシック" pitchFamily="50" charset="-128"/>
              <a:cs typeface="Tahoma" pitchFamily="34" charset="0"/>
            </a:endParaRPr>
          </a:p>
          <a:p>
            <a:pPr>
              <a:lnSpc>
                <a:spcPct val="150000"/>
              </a:lnSpc>
              <a:buClr>
                <a:schemeClr val="accent5"/>
              </a:buClr>
              <a:buFont typeface="Wingdings" pitchFamily="2" charset="2"/>
              <a:buChar char="Ø"/>
            </a:pPr>
            <a:r>
              <a:rPr lang="ja-JP" altLang="en-US" sz="2000" dirty="0" smtClean="0">
                <a:latin typeface="ＭＳ Ｐゴシック" pitchFamily="50" charset="-128"/>
                <a:ea typeface="ＭＳ Ｐゴシック" pitchFamily="50" charset="-128"/>
                <a:cs typeface="Tahoma" pitchFamily="34" charset="0"/>
              </a:rPr>
              <a:t>ユーザが興味のある話題を見つけるために，大量の</a:t>
            </a:r>
            <a:r>
              <a:rPr lang="en-US" altLang="ja-JP" sz="2000" dirty="0" smtClean="0">
                <a:latin typeface="ＭＳ Ｐゴシック" pitchFamily="50" charset="-128"/>
                <a:ea typeface="ＭＳ Ｐゴシック" pitchFamily="50" charset="-128"/>
                <a:cs typeface="Tahoma" pitchFamily="34" charset="0"/>
              </a:rPr>
              <a:t>tweet</a:t>
            </a:r>
            <a:r>
              <a:rPr lang="ja-JP" altLang="en-US" sz="2000" dirty="0" smtClean="0">
                <a:latin typeface="ＭＳ Ｐゴシック" pitchFamily="50" charset="-128"/>
                <a:ea typeface="ＭＳ Ｐゴシック" pitchFamily="50" charset="-128"/>
                <a:cs typeface="Tahoma" pitchFamily="34" charset="0"/>
              </a:rPr>
              <a:t>を読む手間を省く</a:t>
            </a:r>
            <a:endParaRPr lang="en-US" altLang="ja-JP" sz="2000" dirty="0" smtClean="0">
              <a:latin typeface="ＭＳ Ｐゴシック" pitchFamily="50" charset="-128"/>
              <a:ea typeface="ＭＳ Ｐゴシック" pitchFamily="50" charset="-128"/>
              <a:cs typeface="Tahoma" pitchFamily="34" charset="0"/>
            </a:endParaRPr>
          </a:p>
        </p:txBody>
      </p:sp>
      <p:cxnSp>
        <p:nvCxnSpPr>
          <p:cNvPr id="6" name="直線コネクタ 5"/>
          <p:cNvCxnSpPr/>
          <p:nvPr/>
        </p:nvCxnSpPr>
        <p:spPr>
          <a:xfrm>
            <a:off x="467544" y="980728"/>
            <a:ext cx="7848872"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7467600" cy="634082"/>
          </a:xfrm>
        </p:spPr>
        <p:txBody>
          <a:bodyPr>
            <a:noAutofit/>
          </a:bodyPr>
          <a:lstStyle/>
          <a:p>
            <a:pPr algn="l"/>
            <a:r>
              <a:rPr kumimoji="1" lang="ja-JP" altLang="en-US" sz="3600" dirty="0" smtClean="0">
                <a:latin typeface="HG丸ｺﾞｼｯｸM-PRO" pitchFamily="50" charset="-128"/>
                <a:ea typeface="HG丸ｺﾞｼｯｸM-PRO" pitchFamily="50" charset="-128"/>
              </a:rPr>
              <a:t>提案手法</a:t>
            </a:r>
            <a:endParaRPr kumimoji="1" lang="ja-JP" altLang="en-US" sz="3600" dirty="0">
              <a:latin typeface="HG丸ｺﾞｼｯｸM-PRO" pitchFamily="50" charset="-128"/>
              <a:ea typeface="HG丸ｺﾞｼｯｸM-PRO" pitchFamily="50" charset="-128"/>
            </a:endParaRPr>
          </a:p>
        </p:txBody>
      </p:sp>
      <p:sp>
        <p:nvSpPr>
          <p:cNvPr id="4" name="コンテンツ プレースホルダ 3"/>
          <p:cNvSpPr>
            <a:spLocks noGrp="1"/>
          </p:cNvSpPr>
          <p:nvPr>
            <p:ph idx="1"/>
          </p:nvPr>
        </p:nvSpPr>
        <p:spPr>
          <a:xfrm>
            <a:off x="457200" y="1600200"/>
            <a:ext cx="7467600" cy="4349080"/>
          </a:xfrm>
        </p:spPr>
        <p:txBody>
          <a:bodyPr anchor="ctr">
            <a:noAutofit/>
          </a:bodyPr>
          <a:lstStyle/>
          <a:p>
            <a:pPr>
              <a:lnSpc>
                <a:spcPct val="150000"/>
              </a:lnSpc>
            </a:pPr>
            <a:endParaRPr lang="en-US" altLang="ja-JP" sz="2800" dirty="0" smtClean="0">
              <a:latin typeface="ＭＳ Ｐゴシック" pitchFamily="50" charset="-128"/>
              <a:ea typeface="ＭＳ Ｐゴシック" pitchFamily="50" charset="-128"/>
              <a:cs typeface="Tahoma" pitchFamily="34" charset="0"/>
            </a:endParaRPr>
          </a:p>
        </p:txBody>
      </p:sp>
      <p:cxnSp>
        <p:nvCxnSpPr>
          <p:cNvPr id="6" name="直線コネクタ 5"/>
          <p:cNvCxnSpPr/>
          <p:nvPr/>
        </p:nvCxnSpPr>
        <p:spPr>
          <a:xfrm>
            <a:off x="467544" y="980728"/>
            <a:ext cx="7848872"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6632"/>
            <a:ext cx="7467600" cy="634082"/>
          </a:xfrm>
        </p:spPr>
        <p:txBody>
          <a:bodyPr>
            <a:noAutofit/>
          </a:bodyPr>
          <a:lstStyle/>
          <a:p>
            <a:pPr algn="l"/>
            <a:r>
              <a:rPr lang="ja-JP" altLang="en-US" sz="2400" dirty="0" smtClean="0">
                <a:latin typeface="HG丸ｺﾞｼｯｸM-PRO" pitchFamily="50" charset="-128"/>
                <a:ea typeface="HG丸ｺﾞｼｯｸM-PRO" pitchFamily="50" charset="-128"/>
              </a:rPr>
              <a:t>読んだ論文</a:t>
            </a:r>
            <a:r>
              <a:rPr lang="ja-JP" altLang="en-US" sz="2400" dirty="0" smtClean="0">
                <a:latin typeface="ＭＳ Ｐゴシック" pitchFamily="50" charset="-128"/>
                <a:ea typeface="ＭＳ Ｐゴシック" pitchFamily="50" charset="-128"/>
                <a:cs typeface="Tahoma" pitchFamily="34" charset="0"/>
              </a:rPr>
              <a:t>「</a:t>
            </a:r>
            <a:r>
              <a:rPr lang="en-US" altLang="ja-JP" sz="2400" b="1" dirty="0" smtClean="0">
                <a:latin typeface="Corbel" pitchFamily="34" charset="0"/>
                <a:ea typeface="Tahoma" pitchFamily="34" charset="0"/>
                <a:cs typeface="Tahoma" pitchFamily="34" charset="0"/>
              </a:rPr>
              <a:t>Time-Sensitive Query Auto-Completion</a:t>
            </a:r>
            <a:r>
              <a:rPr lang="ja-JP" altLang="en-US" sz="2400" dirty="0" smtClean="0">
                <a:latin typeface="ＭＳ Ｐゴシック" pitchFamily="50" charset="-128"/>
                <a:ea typeface="ＭＳ Ｐゴシック" pitchFamily="50" charset="-128"/>
                <a:cs typeface="Tahoma" pitchFamily="34" charset="0"/>
              </a:rPr>
              <a:t>」</a:t>
            </a:r>
            <a:endParaRPr kumimoji="1" lang="ja-JP" altLang="en-US" sz="3600" dirty="0">
              <a:latin typeface="HG丸ｺﾞｼｯｸM-PRO" pitchFamily="50" charset="-128"/>
              <a:ea typeface="HG丸ｺﾞｼｯｸM-PRO" pitchFamily="50" charset="-128"/>
            </a:endParaRPr>
          </a:p>
        </p:txBody>
      </p:sp>
      <p:cxnSp>
        <p:nvCxnSpPr>
          <p:cNvPr id="6" name="直線コネクタ 5"/>
          <p:cNvCxnSpPr/>
          <p:nvPr/>
        </p:nvCxnSpPr>
        <p:spPr>
          <a:xfrm>
            <a:off x="467544" y="678706"/>
            <a:ext cx="7848872"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テキスト ボックス 6"/>
          <p:cNvSpPr txBox="1"/>
          <p:nvPr/>
        </p:nvSpPr>
        <p:spPr>
          <a:xfrm>
            <a:off x="395536" y="1124744"/>
            <a:ext cx="8496944" cy="5478423"/>
          </a:xfrm>
          <a:prstGeom prst="rect">
            <a:avLst/>
          </a:prstGeom>
          <a:noFill/>
        </p:spPr>
        <p:txBody>
          <a:bodyPr wrap="square" rtlCol="0">
            <a:spAutoFit/>
          </a:bodyPr>
          <a:lstStyle/>
          <a:p>
            <a:pPr>
              <a:lnSpc>
                <a:spcPts val="2000"/>
              </a:lnSpc>
            </a:pPr>
            <a:r>
              <a:rPr lang="ja-JP" altLang="en-US" u="sng" dirty="0" smtClean="0"/>
              <a:t>概要</a:t>
            </a:r>
            <a:endParaRPr kumimoji="1" lang="en-US" altLang="ja-JP" u="sng" dirty="0" smtClean="0"/>
          </a:p>
          <a:p>
            <a:pPr>
              <a:lnSpc>
                <a:spcPts val="2000"/>
              </a:lnSpc>
            </a:pPr>
            <a:endParaRPr kumimoji="1" lang="en-US" altLang="ja-JP" u="sng" dirty="0" smtClean="0"/>
          </a:p>
          <a:p>
            <a:pPr>
              <a:lnSpc>
                <a:spcPts val="2000"/>
              </a:lnSpc>
            </a:pPr>
            <a:r>
              <a:rPr lang="en-US" altLang="ja-JP" sz="1600" dirty="0" smtClean="0"/>
              <a:t>【</a:t>
            </a:r>
            <a:r>
              <a:rPr lang="ja-JP" altLang="en-US" sz="1600" dirty="0" smtClean="0"/>
              <a:t>提案手法</a:t>
            </a:r>
            <a:r>
              <a:rPr lang="en-US" altLang="ja-JP" sz="1600" dirty="0" smtClean="0"/>
              <a:t>】</a:t>
            </a:r>
            <a:endParaRPr kumimoji="1" lang="en-US" altLang="ja-JP" sz="1600" dirty="0" smtClean="0"/>
          </a:p>
          <a:p>
            <a:pPr marL="342900" indent="-342900">
              <a:lnSpc>
                <a:spcPts val="2000"/>
              </a:lnSpc>
              <a:buFont typeface="Arial" pitchFamily="34" charset="0"/>
              <a:buChar char="•"/>
            </a:pPr>
            <a:r>
              <a:rPr lang="ja-JP" altLang="en-US" sz="1600" dirty="0" smtClean="0"/>
              <a:t>時系列解析モデル（</a:t>
            </a:r>
            <a:r>
              <a:rPr lang="en-US" altLang="ja-JP" sz="1600" dirty="0" smtClean="0"/>
              <a:t>3</a:t>
            </a:r>
            <a:r>
              <a:rPr lang="ja-JP" altLang="en-US" sz="1600" dirty="0" smtClean="0"/>
              <a:t>重指数平滑化）を使って，クエリログから現在のクエリの頻度を予測</a:t>
            </a:r>
            <a:endParaRPr lang="en-US" altLang="ja-JP" sz="1600" dirty="0" smtClean="0"/>
          </a:p>
          <a:p>
            <a:pPr marL="342900" indent="-342900">
              <a:lnSpc>
                <a:spcPts val="2000"/>
              </a:lnSpc>
              <a:buFont typeface="Arial" pitchFamily="34" charset="0"/>
              <a:buChar char="•"/>
            </a:pPr>
            <a:r>
              <a:rPr lang="ja-JP" altLang="en-US" sz="1600" dirty="0" smtClean="0"/>
              <a:t>予測した頻度に従ってクエリを順位付けして，クエリ自動補完の候補を提案</a:t>
            </a:r>
            <a:endParaRPr lang="en-US" altLang="ja-JP" sz="1600" dirty="0" smtClean="0"/>
          </a:p>
          <a:p>
            <a:pPr marL="342900" indent="-342900">
              <a:lnSpc>
                <a:spcPts val="2000"/>
              </a:lnSpc>
              <a:buFont typeface="Arial" pitchFamily="34" charset="0"/>
              <a:buChar char="•"/>
            </a:pPr>
            <a:r>
              <a:rPr lang="ja-JP" altLang="en-US" sz="1600" dirty="0" smtClean="0"/>
              <a:t>動的に予測モデルを選ぶ</a:t>
            </a:r>
            <a:endParaRPr lang="en-US" altLang="ja-JP" sz="1600" dirty="0" smtClean="0"/>
          </a:p>
          <a:p>
            <a:pPr marL="342900" indent="-342900">
              <a:lnSpc>
                <a:spcPts val="2000"/>
              </a:lnSpc>
              <a:buFont typeface="Arial" pitchFamily="34" charset="0"/>
              <a:buChar char="•"/>
            </a:pPr>
            <a:endParaRPr lang="en-US" altLang="ja-JP" sz="1600" dirty="0" smtClean="0"/>
          </a:p>
          <a:p>
            <a:pPr marL="342900" indent="-342900">
              <a:lnSpc>
                <a:spcPts val="2000"/>
              </a:lnSpc>
            </a:pPr>
            <a:r>
              <a:rPr lang="en-US" altLang="ja-JP" sz="1600" dirty="0" smtClean="0"/>
              <a:t>【</a:t>
            </a:r>
            <a:r>
              <a:rPr lang="ja-JP" altLang="en-US" sz="1600" dirty="0" smtClean="0"/>
              <a:t>既存手法</a:t>
            </a:r>
            <a:r>
              <a:rPr lang="en-US" altLang="ja-JP" sz="1600" dirty="0" smtClean="0"/>
              <a:t>】</a:t>
            </a:r>
          </a:p>
          <a:p>
            <a:pPr marL="342900" indent="-342900">
              <a:lnSpc>
                <a:spcPts val="2000"/>
              </a:lnSpc>
              <a:buFont typeface="Arial" pitchFamily="34" charset="0"/>
              <a:buChar char="•"/>
            </a:pPr>
            <a:r>
              <a:rPr lang="ja-JP" altLang="en-US" sz="1600" dirty="0" smtClean="0"/>
              <a:t>ログの頻度を現在の頻度とする手法</a:t>
            </a:r>
            <a:r>
              <a:rPr lang="en-US" altLang="ja-JP" sz="1600" dirty="0" smtClean="0"/>
              <a:t>MCP</a:t>
            </a:r>
          </a:p>
          <a:p>
            <a:pPr marL="342900" indent="-342900">
              <a:lnSpc>
                <a:spcPts val="2000"/>
              </a:lnSpc>
              <a:buFont typeface="Arial" pitchFamily="34" charset="0"/>
              <a:buChar char="•"/>
            </a:pPr>
            <a:endParaRPr lang="en-US" altLang="ja-JP" sz="1600" dirty="0" smtClean="0"/>
          </a:p>
          <a:p>
            <a:pPr marL="342900" indent="-342900">
              <a:lnSpc>
                <a:spcPts val="2000"/>
              </a:lnSpc>
            </a:pPr>
            <a:r>
              <a:rPr lang="en-US" altLang="ja-JP" sz="1600" dirty="0" smtClean="0"/>
              <a:t>【</a:t>
            </a:r>
            <a:r>
              <a:rPr lang="ja-JP" altLang="en-US" sz="1600" dirty="0" smtClean="0"/>
              <a:t>評価方法</a:t>
            </a:r>
            <a:r>
              <a:rPr lang="en-US" altLang="ja-JP" sz="1600" dirty="0" smtClean="0"/>
              <a:t>】</a:t>
            </a:r>
          </a:p>
          <a:p>
            <a:pPr marL="342900" indent="-342900">
              <a:lnSpc>
                <a:spcPts val="2000"/>
              </a:lnSpc>
              <a:buFont typeface="Arial" pitchFamily="34" charset="0"/>
              <a:buChar char="•"/>
            </a:pPr>
            <a:r>
              <a:rPr lang="en-US" altLang="ja-JP" sz="1600" dirty="0" smtClean="0"/>
              <a:t>MAR</a:t>
            </a:r>
            <a:r>
              <a:rPr lang="ja-JP" altLang="en-US" sz="1600" dirty="0" smtClean="0"/>
              <a:t>  </a:t>
            </a:r>
            <a:r>
              <a:rPr lang="en-US" altLang="ja-JP" sz="1600" dirty="0" smtClean="0"/>
              <a:t>/  SMAPE</a:t>
            </a:r>
            <a:r>
              <a:rPr lang="ja-JP" altLang="en-US" sz="1600" dirty="0" smtClean="0"/>
              <a:t>　（頻度予測精度）</a:t>
            </a:r>
            <a:endParaRPr lang="en-US" altLang="ja-JP" sz="1600" dirty="0" smtClean="0"/>
          </a:p>
          <a:p>
            <a:pPr marL="342900" lvl="1" indent="-342900">
              <a:lnSpc>
                <a:spcPts val="2000"/>
              </a:lnSpc>
              <a:buFont typeface="Arial" pitchFamily="34" charset="0"/>
              <a:buChar char="•"/>
            </a:pPr>
            <a:r>
              <a:rPr lang="ja-JP" altLang="en-US" sz="1600" dirty="0" smtClean="0"/>
              <a:t>スピアマンの順位相関係数  </a:t>
            </a:r>
            <a:r>
              <a:rPr lang="en-US" altLang="ja-JP" sz="1600" dirty="0" smtClean="0"/>
              <a:t>/  MRR</a:t>
            </a:r>
            <a:r>
              <a:rPr lang="ja-JP" altLang="en-US" sz="1600" dirty="0" smtClean="0"/>
              <a:t>　（</a:t>
            </a:r>
            <a:r>
              <a:rPr lang="en-US" altLang="ja-JP" sz="1600" dirty="0" smtClean="0"/>
              <a:t>QAC</a:t>
            </a:r>
            <a:r>
              <a:rPr lang="ja-JP" altLang="en-US" sz="1600" dirty="0" smtClean="0"/>
              <a:t>の質）</a:t>
            </a:r>
            <a:endParaRPr lang="en-US" altLang="ja-JP" sz="1600" dirty="0" smtClean="0"/>
          </a:p>
          <a:p>
            <a:pPr marL="342900" indent="-342900">
              <a:lnSpc>
                <a:spcPts val="2000"/>
              </a:lnSpc>
              <a:buFont typeface="Arial" pitchFamily="34" charset="0"/>
              <a:buChar char="•"/>
            </a:pPr>
            <a:r>
              <a:rPr lang="en-US" altLang="ja-JP" sz="1600" dirty="0" smtClean="0"/>
              <a:t>4</a:t>
            </a:r>
            <a:r>
              <a:rPr lang="ja-JP" altLang="en-US" sz="1600" dirty="0" smtClean="0"/>
              <a:t>年半という長期間のデータを使用</a:t>
            </a:r>
            <a:endParaRPr lang="en-US" altLang="ja-JP" sz="1600" dirty="0" smtClean="0"/>
          </a:p>
          <a:p>
            <a:pPr marL="342900" indent="-342900">
              <a:lnSpc>
                <a:spcPts val="2000"/>
              </a:lnSpc>
              <a:buFont typeface="Arial" pitchFamily="34" charset="0"/>
              <a:buChar char="•"/>
            </a:pPr>
            <a:r>
              <a:rPr lang="en-US" altLang="ja-JP" sz="1600" dirty="0" smtClean="0"/>
              <a:t>1</a:t>
            </a:r>
            <a:r>
              <a:rPr lang="ja-JP" altLang="en-US" sz="1600" dirty="0" smtClean="0"/>
              <a:t>日および</a:t>
            </a:r>
            <a:r>
              <a:rPr lang="en-US" altLang="ja-JP" sz="1600" dirty="0" smtClean="0"/>
              <a:t>1</a:t>
            </a:r>
            <a:r>
              <a:rPr lang="ja-JP" altLang="en-US" sz="1600" dirty="0" smtClean="0"/>
              <a:t>ヶ月のインターバルで評価</a:t>
            </a:r>
            <a:endParaRPr lang="en-US" altLang="ja-JP" sz="1600" dirty="0" smtClean="0"/>
          </a:p>
          <a:p>
            <a:pPr marL="342900" indent="-342900">
              <a:lnSpc>
                <a:spcPts val="2000"/>
              </a:lnSpc>
              <a:buFont typeface="Arial" pitchFamily="34" charset="0"/>
              <a:buChar char="•"/>
            </a:pPr>
            <a:endParaRPr lang="en-US" altLang="ja-JP" sz="1600" dirty="0" smtClean="0"/>
          </a:p>
          <a:p>
            <a:pPr marL="342900" indent="-342900">
              <a:lnSpc>
                <a:spcPts val="2000"/>
              </a:lnSpc>
            </a:pPr>
            <a:r>
              <a:rPr lang="en-US" altLang="ja-JP" sz="1600" dirty="0" smtClean="0"/>
              <a:t>【</a:t>
            </a:r>
            <a:r>
              <a:rPr lang="ja-JP" altLang="en-US" sz="1600" dirty="0" smtClean="0"/>
              <a:t>実験結果</a:t>
            </a:r>
            <a:r>
              <a:rPr lang="en-US" altLang="ja-JP" sz="1600" dirty="0" smtClean="0"/>
              <a:t>】</a:t>
            </a:r>
          </a:p>
          <a:p>
            <a:pPr marL="342900" indent="-342900">
              <a:lnSpc>
                <a:spcPts val="2000"/>
              </a:lnSpc>
              <a:buFont typeface="Arial" pitchFamily="34" charset="0"/>
              <a:buChar char="•"/>
            </a:pPr>
            <a:r>
              <a:rPr lang="ja-JP" altLang="en-US" sz="1600" dirty="0" smtClean="0"/>
              <a:t>提案手法は既存手法より精度がよい</a:t>
            </a:r>
            <a:endParaRPr lang="en-US" altLang="ja-JP" sz="1600" dirty="0" smtClean="0"/>
          </a:p>
          <a:p>
            <a:pPr marL="342900" indent="-342900">
              <a:lnSpc>
                <a:spcPts val="2000"/>
              </a:lnSpc>
              <a:buFont typeface="Arial" pitchFamily="34" charset="0"/>
              <a:buChar char="•"/>
            </a:pPr>
            <a:r>
              <a:rPr lang="ja-JP" altLang="en-US" sz="1600" dirty="0" smtClean="0"/>
              <a:t>特に，周期的に頻度が変化するクエリに有効</a:t>
            </a:r>
            <a:endParaRPr lang="en-US" altLang="ja-JP" sz="1600" dirty="0" smtClean="0"/>
          </a:p>
          <a:p>
            <a:pPr marL="342900" indent="-342900">
              <a:lnSpc>
                <a:spcPts val="2000"/>
              </a:lnSpc>
              <a:buFont typeface="Arial" pitchFamily="34" charset="0"/>
              <a:buChar char="•"/>
            </a:pPr>
            <a:r>
              <a:rPr lang="ja-JP" altLang="en-US" sz="1600" dirty="0" smtClean="0"/>
              <a:t>突発的に頻度が変化するクエリには有効でない</a:t>
            </a:r>
            <a:endParaRPr lang="en-US" altLang="ja-JP" sz="1600" dirty="0" smtClean="0"/>
          </a:p>
          <a:p>
            <a:pPr marL="342900" indent="-342900">
              <a:lnSpc>
                <a:spcPts val="2000"/>
              </a:lnSpc>
              <a:buFont typeface="Arial" pitchFamily="34" charset="0"/>
              <a:buChar char="•"/>
            </a:pPr>
            <a:r>
              <a:rPr lang="ja-JP" altLang="en-US" sz="1600" dirty="0" smtClean="0"/>
              <a:t>既存手法では，長期間のログより最新・短期間のログを使った方が精度が良い</a:t>
            </a:r>
            <a:endParaRPr lang="en-US" altLang="ja-JP" sz="1600" dirty="0" smtClean="0"/>
          </a:p>
        </p:txBody>
      </p:sp>
      <p:sp>
        <p:nvSpPr>
          <p:cNvPr id="8" name="角丸四角形 7">
            <a:hlinkClick r:id="rId3" action="ppaction://hlinkpres?slideindex=1&amp;slidetitle="/>
          </p:cNvPr>
          <p:cNvSpPr/>
          <p:nvPr/>
        </p:nvSpPr>
        <p:spPr>
          <a:xfrm>
            <a:off x="1835696" y="836712"/>
            <a:ext cx="6912768" cy="93610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kumimoji="1" lang="ja-JP" altLang="en-US" sz="1600" dirty="0" smtClean="0">
                <a:latin typeface="メイリオ" pitchFamily="50" charset="-128"/>
                <a:ea typeface="メイリオ" pitchFamily="50" charset="-128"/>
                <a:cs typeface="メイリオ" pitchFamily="50" charset="-128"/>
              </a:rPr>
              <a:t>まとめ</a:t>
            </a:r>
            <a:r>
              <a:rPr kumimoji="1" lang="en-US" altLang="ja-JP" sz="1600" dirty="0" err="1" smtClean="0">
                <a:latin typeface="メイリオ" pitchFamily="50" charset="-128"/>
                <a:ea typeface="メイリオ" pitchFamily="50" charset="-128"/>
                <a:cs typeface="メイリオ" pitchFamily="50" charset="-128"/>
              </a:rPr>
              <a:t>pptx</a:t>
            </a:r>
            <a:endParaRPr lang="en-US" altLang="ja-JP" sz="1600" dirty="0" smtClean="0">
              <a:latin typeface="メイリオ" pitchFamily="50" charset="-128"/>
              <a:ea typeface="メイリオ" pitchFamily="50" charset="-128"/>
              <a:cs typeface="メイリオ" pitchFamily="50" charset="-128"/>
            </a:endParaRPr>
          </a:p>
          <a:p>
            <a:r>
              <a:rPr lang="en-US" altLang="ja-JP" sz="1600" dirty="0" err="1" smtClean="0">
                <a:latin typeface="メイリオ" pitchFamily="50" charset="-128"/>
                <a:ea typeface="メイリオ" pitchFamily="50" charset="-128"/>
                <a:cs typeface="メイリオ" pitchFamily="50" charset="-128"/>
              </a:rPr>
              <a:t>Dropbox</a:t>
            </a:r>
            <a:r>
              <a:rPr lang="en-US" altLang="ja-JP" sz="1600" dirty="0" smtClean="0">
                <a:latin typeface="メイリオ" pitchFamily="50" charset="-128"/>
                <a:ea typeface="メイリオ" pitchFamily="50" charset="-128"/>
                <a:cs typeface="メイリオ" pitchFamily="50" charset="-128"/>
              </a:rPr>
              <a:t>\</a:t>
            </a:r>
            <a:r>
              <a:rPr lang="en-US" altLang="ja-JP" sz="1600" dirty="0" err="1" smtClean="0">
                <a:latin typeface="メイリオ" pitchFamily="50" charset="-128"/>
                <a:ea typeface="メイリオ" pitchFamily="50" charset="-128"/>
                <a:cs typeface="メイリオ" pitchFamily="50" charset="-128"/>
              </a:rPr>
              <a:t>Progress_Report</a:t>
            </a:r>
            <a:r>
              <a:rPr lang="en-US" altLang="ja-JP" sz="1600" dirty="0" smtClean="0">
                <a:latin typeface="メイリオ" pitchFamily="50" charset="-128"/>
                <a:ea typeface="メイリオ" pitchFamily="50" charset="-128"/>
                <a:cs typeface="メイリオ" pitchFamily="50" charset="-128"/>
              </a:rPr>
              <a:t>\</a:t>
            </a:r>
            <a:r>
              <a:rPr lang="en-US" altLang="ja-JP" sz="1600" dirty="0" err="1" smtClean="0">
                <a:latin typeface="メイリオ" pitchFamily="50" charset="-128"/>
                <a:ea typeface="メイリオ" pitchFamily="50" charset="-128"/>
                <a:cs typeface="メイリオ" pitchFamily="50" charset="-128"/>
              </a:rPr>
              <a:t>kitaguchi</a:t>
            </a:r>
            <a:r>
              <a:rPr lang="en-US" altLang="ja-JP" sz="1600" dirty="0" smtClean="0">
                <a:latin typeface="メイリオ" pitchFamily="50" charset="-128"/>
                <a:ea typeface="メイリオ" pitchFamily="50" charset="-128"/>
                <a:cs typeface="メイリオ" pitchFamily="50" charset="-128"/>
              </a:rPr>
              <a:t>\</a:t>
            </a:r>
            <a:r>
              <a:rPr lang="en-US" altLang="ja-JP" sz="1600" dirty="0" err="1" smtClean="0">
                <a:latin typeface="メイリオ" pitchFamily="50" charset="-128"/>
                <a:ea typeface="メイリオ" pitchFamily="50" charset="-128"/>
                <a:cs typeface="メイリオ" pitchFamily="50" charset="-128"/>
              </a:rPr>
              <a:t>Read_paper</a:t>
            </a:r>
            <a:r>
              <a:rPr lang="en-US" altLang="ja-JP" sz="1600" dirty="0" smtClean="0">
                <a:latin typeface="メイリオ" pitchFamily="50" charset="-128"/>
                <a:ea typeface="メイリオ" pitchFamily="50" charset="-128"/>
                <a:cs typeface="メイリオ" pitchFamily="50" charset="-128"/>
              </a:rPr>
              <a:t>\Time-Sensitive_Query_Auto-Completion.pptx</a:t>
            </a:r>
            <a:endParaRPr kumimoji="1" lang="ja-JP" altLang="en-US" sz="1600" dirty="0">
              <a:latin typeface="メイリオ" pitchFamily="50" charset="-128"/>
              <a:ea typeface="メイリオ" pitchFamily="50" charset="-128"/>
              <a:cs typeface="メイリオ" pitchFamily="50" charset="-128"/>
            </a:endParaRPr>
          </a:p>
        </p:txBody>
      </p:sp>
      <p:sp>
        <p:nvSpPr>
          <p:cNvPr id="9" name="角丸四角形吹き出し 8"/>
          <p:cNvSpPr/>
          <p:nvPr/>
        </p:nvSpPr>
        <p:spPr>
          <a:xfrm>
            <a:off x="5580112" y="3429000"/>
            <a:ext cx="3312368" cy="1440160"/>
          </a:xfrm>
          <a:prstGeom prst="wedgeRoundRectCallout">
            <a:avLst>
              <a:gd name="adj1" fmla="val 40396"/>
              <a:gd name="adj2" fmla="val -150151"/>
              <a:gd name="adj3" fmla="val 16667"/>
            </a:avLst>
          </a:prstGeom>
          <a:solidFill>
            <a:srgbClr val="4F81BD">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まとめ</a:t>
            </a:r>
            <a:r>
              <a:rPr lang="ja-JP" altLang="en-US" dirty="0" smtClean="0">
                <a:solidFill>
                  <a:schemeClr val="tx1"/>
                </a:solidFill>
              </a:rPr>
              <a:t>が長くなったので，</a:t>
            </a:r>
            <a:endParaRPr lang="en-US" altLang="ja-JP" dirty="0" smtClean="0">
              <a:solidFill>
                <a:schemeClr val="tx1"/>
              </a:solidFill>
            </a:endParaRPr>
          </a:p>
          <a:p>
            <a:pPr algn="ctr"/>
            <a:r>
              <a:rPr lang="ja-JP" altLang="en-US" dirty="0" smtClean="0">
                <a:solidFill>
                  <a:schemeClr val="tx1"/>
                </a:solidFill>
              </a:rPr>
              <a:t>別の</a:t>
            </a:r>
            <a:r>
              <a:rPr lang="ja-JP" altLang="en-US" dirty="0" smtClean="0">
                <a:solidFill>
                  <a:schemeClr val="tx1"/>
                </a:solidFill>
              </a:rPr>
              <a:t>ファイルにしました．</a:t>
            </a:r>
            <a:endParaRPr lang="en-US" altLang="ja-JP" dirty="0" smtClean="0">
              <a:solidFill>
                <a:schemeClr val="tx1"/>
              </a:solidFill>
            </a:endParaRPr>
          </a:p>
          <a:p>
            <a:pPr algn="ctr"/>
            <a:r>
              <a:rPr kumimoji="1" lang="ja-JP" altLang="en-US" sz="1400" dirty="0" smtClean="0">
                <a:solidFill>
                  <a:schemeClr val="tx1"/>
                </a:solidFill>
              </a:rPr>
              <a:t>ちなみに</a:t>
            </a:r>
            <a:r>
              <a:rPr kumimoji="1" lang="ja-JP" altLang="en-US" sz="1400" dirty="0" smtClean="0">
                <a:solidFill>
                  <a:schemeClr val="tx1"/>
                </a:solidFill>
              </a:rPr>
              <a:t>，次々回</a:t>
            </a:r>
            <a:r>
              <a:rPr kumimoji="1" lang="en-US" altLang="ja-JP" sz="1400" dirty="0" smtClean="0">
                <a:solidFill>
                  <a:schemeClr val="tx1"/>
                </a:solidFill>
              </a:rPr>
              <a:t>(10/10)</a:t>
            </a:r>
            <a:r>
              <a:rPr kumimoji="1" lang="ja-JP" altLang="en-US" sz="1400" dirty="0" smtClean="0">
                <a:solidFill>
                  <a:schemeClr val="tx1"/>
                </a:solidFill>
              </a:rPr>
              <a:t>の雑誌会で</a:t>
            </a:r>
            <a:endParaRPr lang="en-US" altLang="ja-JP" sz="1400" dirty="0" smtClean="0">
              <a:solidFill>
                <a:schemeClr val="tx1"/>
              </a:solidFill>
            </a:endParaRPr>
          </a:p>
          <a:p>
            <a:pPr algn="ctr"/>
            <a:r>
              <a:rPr kumimoji="1" lang="ja-JP" altLang="en-US" sz="1400" dirty="0" smtClean="0">
                <a:solidFill>
                  <a:schemeClr val="tx1"/>
                </a:solidFill>
              </a:rPr>
              <a:t>この論文を発表することになりました</a:t>
            </a:r>
            <a:r>
              <a:rPr kumimoji="1" lang="en-US" altLang="ja-JP" sz="1400" dirty="0" smtClean="0">
                <a:solidFill>
                  <a:schemeClr val="tx1"/>
                </a:solidFill>
              </a:rPr>
              <a:t>…</a:t>
            </a:r>
            <a:endParaRPr kumimoji="1" lang="ja-JP" altLang="en-US" sz="1400" dirty="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6632"/>
            <a:ext cx="7467600" cy="634082"/>
          </a:xfrm>
        </p:spPr>
        <p:txBody>
          <a:bodyPr>
            <a:noAutofit/>
          </a:bodyPr>
          <a:lstStyle/>
          <a:p>
            <a:pPr algn="l"/>
            <a:r>
              <a:rPr kumimoji="1" lang="ja-JP" altLang="en-US" sz="2400" dirty="0" smtClean="0">
                <a:latin typeface="HG丸ｺﾞｼｯｸM-PRO" pitchFamily="50" charset="-128"/>
                <a:ea typeface="HG丸ｺﾞｼｯｸM-PRO" pitchFamily="50" charset="-128"/>
              </a:rPr>
              <a:t>読んだ論文</a:t>
            </a:r>
            <a:r>
              <a:rPr lang="ja-JP" altLang="en-US" sz="2400" dirty="0" smtClean="0">
                <a:latin typeface="ＭＳ Ｐゴシック" pitchFamily="50" charset="-128"/>
                <a:ea typeface="ＭＳ Ｐゴシック" pitchFamily="50" charset="-128"/>
                <a:cs typeface="Tahoma" pitchFamily="34" charset="0"/>
              </a:rPr>
              <a:t>「</a:t>
            </a:r>
            <a:r>
              <a:rPr lang="en-US" altLang="ja-JP" sz="2400" b="1" dirty="0" smtClean="0">
                <a:latin typeface="Corbel" pitchFamily="34" charset="0"/>
                <a:ea typeface="Tahoma" pitchFamily="34" charset="0"/>
                <a:cs typeface="Tahoma" pitchFamily="34" charset="0"/>
              </a:rPr>
              <a:t>Time-Sensitive Query Auto-Completion</a:t>
            </a:r>
            <a:r>
              <a:rPr lang="ja-JP" altLang="en-US" sz="2400" dirty="0" smtClean="0">
                <a:latin typeface="ＭＳ Ｐゴシック" pitchFamily="50" charset="-128"/>
                <a:ea typeface="ＭＳ Ｐゴシック" pitchFamily="50" charset="-128"/>
                <a:cs typeface="Tahoma" pitchFamily="34" charset="0"/>
              </a:rPr>
              <a:t>」</a:t>
            </a:r>
            <a:endParaRPr kumimoji="1" lang="ja-JP" altLang="en-US" sz="3600" dirty="0">
              <a:latin typeface="HG丸ｺﾞｼｯｸM-PRO" pitchFamily="50" charset="-128"/>
              <a:ea typeface="HG丸ｺﾞｼｯｸM-PRO" pitchFamily="50" charset="-128"/>
            </a:endParaRPr>
          </a:p>
        </p:txBody>
      </p:sp>
      <p:cxnSp>
        <p:nvCxnSpPr>
          <p:cNvPr id="6" name="直線コネクタ 5"/>
          <p:cNvCxnSpPr/>
          <p:nvPr/>
        </p:nvCxnSpPr>
        <p:spPr>
          <a:xfrm>
            <a:off x="467544" y="678706"/>
            <a:ext cx="7848872"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テキスト ボックス 6"/>
          <p:cNvSpPr txBox="1"/>
          <p:nvPr/>
        </p:nvSpPr>
        <p:spPr>
          <a:xfrm>
            <a:off x="395536" y="1196752"/>
            <a:ext cx="8208912" cy="5478423"/>
          </a:xfrm>
          <a:prstGeom prst="rect">
            <a:avLst/>
          </a:prstGeom>
          <a:noFill/>
        </p:spPr>
        <p:txBody>
          <a:bodyPr wrap="square" rtlCol="0">
            <a:spAutoFit/>
          </a:bodyPr>
          <a:lstStyle/>
          <a:p>
            <a:pPr>
              <a:lnSpc>
                <a:spcPts val="2000"/>
              </a:lnSpc>
            </a:pPr>
            <a:r>
              <a:rPr lang="ja-JP" altLang="en-US" u="sng" dirty="0" smtClean="0"/>
              <a:t>感想</a:t>
            </a:r>
            <a:endParaRPr kumimoji="1" lang="en-US" altLang="ja-JP" u="sng" dirty="0" smtClean="0"/>
          </a:p>
          <a:p>
            <a:pPr marL="342900" indent="-342900">
              <a:lnSpc>
                <a:spcPts val="2000"/>
              </a:lnSpc>
            </a:pPr>
            <a:endParaRPr lang="en-US" altLang="ja-JP" dirty="0" smtClean="0"/>
          </a:p>
          <a:p>
            <a:pPr marL="342900" indent="-342900">
              <a:lnSpc>
                <a:spcPts val="2000"/>
              </a:lnSpc>
              <a:buFont typeface="Arial" pitchFamily="34" charset="0"/>
              <a:buChar char="•"/>
            </a:pPr>
            <a:r>
              <a:rPr lang="ja-JP" altLang="en-US" dirty="0" smtClean="0"/>
              <a:t>既存手法と比較して，周期性をよく予測できている点がすごい</a:t>
            </a:r>
            <a:endParaRPr lang="en-US" altLang="ja-JP" dirty="0" smtClean="0"/>
          </a:p>
          <a:p>
            <a:pPr marL="342900" indent="-342900">
              <a:lnSpc>
                <a:spcPts val="2000"/>
              </a:lnSpc>
              <a:buFont typeface="Arial" pitchFamily="34" charset="0"/>
              <a:buChar char="•"/>
            </a:pPr>
            <a:endParaRPr lang="en-US" altLang="ja-JP" dirty="0" smtClean="0"/>
          </a:p>
          <a:p>
            <a:pPr marL="342900" indent="-342900">
              <a:lnSpc>
                <a:spcPts val="2000"/>
              </a:lnSpc>
              <a:buFont typeface="Arial" pitchFamily="34" charset="0"/>
              <a:buChar char="•"/>
            </a:pPr>
            <a:r>
              <a:rPr lang="en-US" altLang="ja-JP" dirty="0" smtClean="0"/>
              <a:t>TMS</a:t>
            </a:r>
            <a:r>
              <a:rPr lang="ja-JP" altLang="en-US" dirty="0" smtClean="0"/>
              <a:t>を用いたとしても，突発的に頻度が変化するクエリには対応しずらいので，</a:t>
            </a:r>
            <a:endParaRPr lang="en-US" altLang="ja-JP" dirty="0" smtClean="0"/>
          </a:p>
          <a:p>
            <a:pPr marL="342900" indent="-342900">
              <a:lnSpc>
                <a:spcPts val="2000"/>
              </a:lnSpc>
            </a:pPr>
            <a:r>
              <a:rPr lang="en-US" altLang="ja-JP" dirty="0" smtClean="0"/>
              <a:t>	</a:t>
            </a:r>
            <a:r>
              <a:rPr lang="ja-JP" altLang="en-US" dirty="0" smtClean="0"/>
              <a:t>そのようなクエリには別のモデルを割り当てる必要がありそう</a:t>
            </a:r>
            <a:endParaRPr lang="en-US" altLang="ja-JP" dirty="0" smtClean="0"/>
          </a:p>
          <a:p>
            <a:pPr marL="342900" indent="-342900">
              <a:lnSpc>
                <a:spcPts val="2000"/>
              </a:lnSpc>
              <a:buFont typeface="Arial" pitchFamily="34" charset="0"/>
              <a:buChar char="•"/>
            </a:pPr>
            <a:endParaRPr lang="en-US" altLang="ja-JP" dirty="0" smtClean="0"/>
          </a:p>
          <a:p>
            <a:pPr marL="342900" indent="-342900">
              <a:lnSpc>
                <a:spcPts val="2000"/>
              </a:lnSpc>
              <a:buFont typeface="Arial" pitchFamily="34" charset="0"/>
              <a:buChar char="•"/>
            </a:pPr>
            <a:r>
              <a:rPr lang="ja-JP" altLang="en-US" dirty="0" smtClean="0"/>
              <a:t>評価方法（</a:t>
            </a:r>
            <a:r>
              <a:rPr lang="en-US" altLang="ja-JP" dirty="0" smtClean="0"/>
              <a:t>MAR</a:t>
            </a:r>
            <a:r>
              <a:rPr lang="ja-JP" altLang="en-US" dirty="0" err="1" smtClean="0"/>
              <a:t>，</a:t>
            </a:r>
            <a:r>
              <a:rPr lang="ja-JP" altLang="en-US" dirty="0" smtClean="0"/>
              <a:t>スピアマンの順位相関係数，</a:t>
            </a:r>
            <a:r>
              <a:rPr lang="en-US" altLang="ja-JP" dirty="0" smtClean="0"/>
              <a:t>etc</a:t>
            </a:r>
            <a:r>
              <a:rPr lang="ja-JP" altLang="en-US" dirty="0" smtClean="0"/>
              <a:t>）を知ることができて，</a:t>
            </a:r>
            <a:endParaRPr lang="en-US" altLang="ja-JP" dirty="0" smtClean="0"/>
          </a:p>
          <a:p>
            <a:pPr marL="342900" indent="-342900">
              <a:lnSpc>
                <a:spcPts val="2000"/>
              </a:lnSpc>
            </a:pPr>
            <a:r>
              <a:rPr lang="en-US" altLang="ja-JP" dirty="0" smtClean="0"/>
              <a:t>	</a:t>
            </a:r>
            <a:r>
              <a:rPr lang="ja-JP" altLang="en-US" dirty="0" smtClean="0"/>
              <a:t>ためになった</a:t>
            </a:r>
            <a:endParaRPr lang="en-US" altLang="ja-JP" dirty="0" smtClean="0"/>
          </a:p>
          <a:p>
            <a:pPr marL="342900" indent="-342900">
              <a:lnSpc>
                <a:spcPts val="2000"/>
              </a:lnSpc>
              <a:buFont typeface="Arial" pitchFamily="34" charset="0"/>
              <a:buChar char="•"/>
            </a:pPr>
            <a:endParaRPr lang="en-US" altLang="ja-JP" dirty="0" smtClean="0"/>
          </a:p>
          <a:p>
            <a:pPr marL="342900" indent="-342900">
              <a:lnSpc>
                <a:spcPts val="2000"/>
              </a:lnSpc>
              <a:buFont typeface="Arial" pitchFamily="34" charset="0"/>
              <a:buChar char="•"/>
            </a:pPr>
            <a:r>
              <a:rPr lang="ja-JP" altLang="en-US" dirty="0" smtClean="0"/>
              <a:t>知らないことばかりだったので，これから研究を進めるにあたって，</a:t>
            </a:r>
            <a:endParaRPr lang="en-US" altLang="ja-JP" dirty="0" smtClean="0"/>
          </a:p>
          <a:p>
            <a:pPr marL="342900" indent="-342900">
              <a:lnSpc>
                <a:spcPts val="2000"/>
              </a:lnSpc>
            </a:pPr>
            <a:r>
              <a:rPr lang="en-US" altLang="ja-JP" dirty="0" smtClean="0"/>
              <a:t>	</a:t>
            </a:r>
            <a:r>
              <a:rPr lang="ja-JP" altLang="en-US" dirty="0" smtClean="0"/>
              <a:t>他の評価方法や解析方法も勉強する必要があると感じた</a:t>
            </a:r>
            <a:endParaRPr lang="en-US" altLang="ja-JP" dirty="0" smtClean="0"/>
          </a:p>
          <a:p>
            <a:pPr marL="342900" indent="-342900">
              <a:lnSpc>
                <a:spcPts val="2000"/>
              </a:lnSpc>
              <a:buFont typeface="Arial" pitchFamily="34" charset="0"/>
              <a:buChar char="•"/>
            </a:pPr>
            <a:endParaRPr lang="en-US" altLang="ja-JP" dirty="0" smtClean="0"/>
          </a:p>
          <a:p>
            <a:pPr marL="342900" indent="-342900">
              <a:lnSpc>
                <a:spcPts val="2000"/>
              </a:lnSpc>
              <a:buFont typeface="Arial" pitchFamily="34" charset="0"/>
              <a:buChar char="•"/>
            </a:pPr>
            <a:r>
              <a:rPr lang="ja-JP" altLang="en-US" dirty="0" smtClean="0"/>
              <a:t>現在行っている</a:t>
            </a:r>
            <a:r>
              <a:rPr lang="en-US" altLang="ja-JP" dirty="0" smtClean="0"/>
              <a:t>MMR</a:t>
            </a:r>
            <a:r>
              <a:rPr lang="ja-JP" altLang="en-US" dirty="0" smtClean="0"/>
              <a:t>を用いて検索結果を要約する方法は，単語の類似度だけでクラスタを作るので，時間的に離れていても含まれている単語が似ていれば同じクラスタになってしまうという問題がある．（</a:t>
            </a:r>
            <a:r>
              <a:rPr lang="en-US" altLang="ja-JP" dirty="0" smtClean="0"/>
              <a:t>2010</a:t>
            </a:r>
            <a:r>
              <a:rPr lang="ja-JP" altLang="en-US" dirty="0" smtClean="0"/>
              <a:t>年冬の「オリンピック開幕！」と</a:t>
            </a:r>
            <a:r>
              <a:rPr lang="en-US" altLang="ja-JP" dirty="0" smtClean="0"/>
              <a:t>2012</a:t>
            </a:r>
            <a:r>
              <a:rPr lang="ja-JP" altLang="en-US" dirty="0" smtClean="0"/>
              <a:t>年夏の「オリンピック開幕！」は明らかに別のトピックだけど，文章は同じ）</a:t>
            </a:r>
            <a:endParaRPr lang="en-US" altLang="ja-JP" dirty="0" smtClean="0"/>
          </a:p>
          <a:p>
            <a:pPr marL="342900" indent="-342900">
              <a:lnSpc>
                <a:spcPts val="2000"/>
              </a:lnSpc>
            </a:pPr>
            <a:r>
              <a:rPr lang="en-US" altLang="ja-JP" dirty="0" smtClean="0"/>
              <a:t>	</a:t>
            </a:r>
            <a:r>
              <a:rPr lang="ja-JP" altLang="en-US" dirty="0" smtClean="0"/>
              <a:t>この問題に，本論文の時系列解析で周期性を見つける方法が，応用できないかと思った．（具体的な応用方法はまだ）</a:t>
            </a:r>
            <a:endParaRPr lang="en-US" altLang="ja-JP" dirty="0" smtClean="0"/>
          </a:p>
          <a:p>
            <a:pPr marL="342900" indent="-342900">
              <a:lnSpc>
                <a:spcPts val="2000"/>
              </a:lnSpc>
              <a:buFont typeface="Arial" pitchFamily="34" charset="0"/>
              <a:buChar char="•"/>
            </a:pPr>
            <a:endParaRPr lang="en-US" altLang="ja-JP" dirty="0" smtClean="0"/>
          </a:p>
          <a:p>
            <a:pPr marL="342900" indent="-342900">
              <a:lnSpc>
                <a:spcPts val="2000"/>
              </a:lnSpc>
              <a:buFont typeface="Arial" pitchFamily="34" charset="0"/>
              <a:buChar char="•"/>
            </a:pPr>
            <a:endParaRPr lang="en-US" altLang="ja-JP"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7467600" cy="634082"/>
          </a:xfrm>
        </p:spPr>
        <p:txBody>
          <a:bodyPr>
            <a:noAutofit/>
          </a:bodyPr>
          <a:lstStyle/>
          <a:p>
            <a:pPr algn="l"/>
            <a:r>
              <a:rPr kumimoji="1" lang="en-US" altLang="ja-JP" sz="3600" dirty="0" err="1" smtClean="0">
                <a:latin typeface="HG丸ｺﾞｼｯｸM-PRO" pitchFamily="50" charset="-128"/>
                <a:ea typeface="HG丸ｺﾞｼｯｸM-PRO" pitchFamily="50" charset="-128"/>
              </a:rPr>
              <a:t>ToDo</a:t>
            </a:r>
            <a:endParaRPr kumimoji="1" lang="ja-JP" altLang="en-US" sz="3600" dirty="0">
              <a:latin typeface="HG丸ｺﾞｼｯｸM-PRO" pitchFamily="50" charset="-128"/>
              <a:ea typeface="HG丸ｺﾞｼｯｸM-PRO" pitchFamily="50" charset="-128"/>
            </a:endParaRPr>
          </a:p>
        </p:txBody>
      </p:sp>
      <p:sp>
        <p:nvSpPr>
          <p:cNvPr id="4" name="コンテンツ プレースホルダ 3"/>
          <p:cNvSpPr>
            <a:spLocks noGrp="1"/>
          </p:cNvSpPr>
          <p:nvPr>
            <p:ph idx="1"/>
          </p:nvPr>
        </p:nvSpPr>
        <p:spPr>
          <a:xfrm>
            <a:off x="467544" y="1340768"/>
            <a:ext cx="7467600" cy="4709120"/>
          </a:xfrm>
        </p:spPr>
        <p:txBody>
          <a:bodyPr anchor="t">
            <a:noAutofit/>
          </a:bodyPr>
          <a:lstStyle/>
          <a:p>
            <a:pPr>
              <a:lnSpc>
                <a:spcPct val="150000"/>
              </a:lnSpc>
              <a:buClr>
                <a:schemeClr val="accent5"/>
              </a:buClr>
              <a:buFont typeface="Wingdings" pitchFamily="2" charset="2"/>
              <a:buChar char="Ø"/>
            </a:pPr>
            <a:r>
              <a:rPr lang="ja-JP" altLang="en-US" sz="2000" dirty="0" smtClean="0">
                <a:latin typeface="ＭＳ Ｐゴシック" pitchFamily="50" charset="-128"/>
                <a:ea typeface="ＭＳ Ｐゴシック" pitchFamily="50" charset="-128"/>
                <a:cs typeface="Tahoma" pitchFamily="34" charset="0"/>
              </a:rPr>
              <a:t>論文「</a:t>
            </a:r>
            <a:r>
              <a:rPr lang="en-US" altLang="ja-JP" sz="2000" b="1" dirty="0" err="1" smtClean="0">
                <a:latin typeface="Corbel" pitchFamily="34" charset="0"/>
                <a:ea typeface="Tahoma" pitchFamily="34" charset="0"/>
                <a:cs typeface="Tahoma" pitchFamily="34" charset="0"/>
              </a:rPr>
              <a:t>AspecTiles</a:t>
            </a:r>
            <a:r>
              <a:rPr lang="en-US" altLang="ja-JP" sz="2000" b="1" dirty="0" smtClean="0">
                <a:latin typeface="Corbel" pitchFamily="34" charset="0"/>
                <a:ea typeface="Tahoma" pitchFamily="34" charset="0"/>
                <a:cs typeface="Tahoma" pitchFamily="34" charset="0"/>
              </a:rPr>
              <a:t>: Tile-based Visualization of </a:t>
            </a:r>
            <a:r>
              <a:rPr lang="en-US" altLang="ja-JP" sz="2000" b="1" dirty="0" err="1" smtClean="0">
                <a:latin typeface="Corbel" pitchFamily="34" charset="0"/>
                <a:ea typeface="Tahoma" pitchFamily="34" charset="0"/>
                <a:cs typeface="Tahoma" pitchFamily="34" charset="0"/>
              </a:rPr>
              <a:t>Diversiﬁed</a:t>
            </a:r>
            <a:r>
              <a:rPr lang="en-US" altLang="ja-JP" sz="2000" b="1" dirty="0" smtClean="0">
                <a:latin typeface="Corbel" pitchFamily="34" charset="0"/>
                <a:ea typeface="Tahoma" pitchFamily="34" charset="0"/>
                <a:cs typeface="Tahoma" pitchFamily="34" charset="0"/>
              </a:rPr>
              <a:t> Web Search Results</a:t>
            </a:r>
            <a:r>
              <a:rPr lang="ja-JP" altLang="en-US" sz="2000" dirty="0" smtClean="0">
                <a:latin typeface="ＭＳ Ｐゴシック" pitchFamily="50" charset="-128"/>
                <a:ea typeface="ＭＳ Ｐゴシック" pitchFamily="50" charset="-128"/>
                <a:cs typeface="Tahoma" pitchFamily="34" charset="0"/>
              </a:rPr>
              <a:t>」を読む</a:t>
            </a:r>
            <a:endParaRPr lang="en-US" altLang="ja-JP" sz="2000" dirty="0" smtClean="0">
              <a:latin typeface="ＭＳ Ｐゴシック" pitchFamily="50" charset="-128"/>
              <a:ea typeface="ＭＳ Ｐゴシック" pitchFamily="50" charset="-128"/>
              <a:cs typeface="Tahoma" pitchFamily="34" charset="0"/>
            </a:endParaRPr>
          </a:p>
          <a:p>
            <a:pPr>
              <a:lnSpc>
                <a:spcPct val="150000"/>
              </a:lnSpc>
              <a:buClr>
                <a:schemeClr val="accent5"/>
              </a:buClr>
              <a:buFont typeface="Wingdings" pitchFamily="2" charset="2"/>
              <a:buChar char="Ø"/>
            </a:pPr>
            <a:r>
              <a:rPr lang="ja-JP" altLang="en-US" sz="2000" dirty="0" smtClean="0">
                <a:latin typeface="ＭＳ Ｐゴシック" pitchFamily="50" charset="-128"/>
                <a:ea typeface="ＭＳ Ｐゴシック" pitchFamily="50" charset="-128"/>
                <a:cs typeface="Tahoma" pitchFamily="34" charset="0"/>
              </a:rPr>
              <a:t>研究背景の参考になりそうな論文を探す</a:t>
            </a:r>
            <a:endParaRPr lang="en-US" altLang="ja-JP" sz="2000" dirty="0" smtClean="0">
              <a:latin typeface="ＭＳ Ｐゴシック" pitchFamily="50" charset="-128"/>
              <a:ea typeface="ＭＳ Ｐゴシック" pitchFamily="50" charset="-128"/>
              <a:cs typeface="Tahoma" pitchFamily="34" charset="0"/>
            </a:endParaRPr>
          </a:p>
          <a:p>
            <a:pPr>
              <a:lnSpc>
                <a:spcPct val="150000"/>
              </a:lnSpc>
              <a:buClr>
                <a:schemeClr val="accent5"/>
              </a:buClr>
              <a:buFont typeface="Wingdings" pitchFamily="2" charset="2"/>
              <a:buChar char="Ø"/>
            </a:pPr>
            <a:r>
              <a:rPr lang="ja-JP" altLang="en-US" sz="2000" dirty="0" smtClean="0">
                <a:latin typeface="ＭＳ Ｐゴシック" pitchFamily="50" charset="-128"/>
                <a:ea typeface="ＭＳ Ｐゴシック" pitchFamily="50" charset="-128"/>
                <a:cs typeface="Tahoma" pitchFamily="34" charset="0"/>
              </a:rPr>
              <a:t>評価方法の参考のための論文に目を通す</a:t>
            </a:r>
            <a:endParaRPr lang="en-US" altLang="ja-JP" sz="2000" dirty="0" smtClean="0">
              <a:latin typeface="ＭＳ Ｐゴシック" pitchFamily="50" charset="-128"/>
              <a:ea typeface="ＭＳ Ｐゴシック" pitchFamily="50" charset="-128"/>
              <a:cs typeface="Tahoma" pitchFamily="34" charset="0"/>
            </a:endParaRPr>
          </a:p>
          <a:p>
            <a:pPr>
              <a:lnSpc>
                <a:spcPct val="150000"/>
              </a:lnSpc>
              <a:buClr>
                <a:schemeClr val="accent5"/>
              </a:buClr>
              <a:buFont typeface="Wingdings" pitchFamily="2" charset="2"/>
              <a:buChar char="Ø"/>
            </a:pPr>
            <a:r>
              <a:rPr lang="ja-JP" altLang="en-US" sz="2000" dirty="0" smtClean="0">
                <a:latin typeface="ＭＳ Ｐゴシック" pitchFamily="50" charset="-128"/>
                <a:ea typeface="ＭＳ Ｐゴシック" pitchFamily="50" charset="-128"/>
                <a:cs typeface="Tahoma" pitchFamily="34" charset="0"/>
              </a:rPr>
              <a:t>デモ作成</a:t>
            </a:r>
            <a:endParaRPr lang="en-US" altLang="ja-JP" sz="2000" dirty="0" smtClean="0">
              <a:latin typeface="ＭＳ Ｐゴシック" pitchFamily="50" charset="-128"/>
              <a:ea typeface="ＭＳ Ｐゴシック" pitchFamily="50" charset="-128"/>
              <a:cs typeface="Tahoma" pitchFamily="34" charset="0"/>
            </a:endParaRPr>
          </a:p>
          <a:p>
            <a:pPr lvl="1">
              <a:lnSpc>
                <a:spcPct val="150000"/>
              </a:lnSpc>
              <a:buClr>
                <a:schemeClr val="accent5"/>
              </a:buClr>
              <a:buFont typeface="Wingdings" pitchFamily="2" charset="2"/>
              <a:buChar char="Ø"/>
            </a:pPr>
            <a:r>
              <a:rPr lang="en-US" altLang="ja-JP" sz="1600" dirty="0" smtClean="0">
                <a:latin typeface="ＭＳ Ｐゴシック" pitchFamily="50" charset="-128"/>
                <a:ea typeface="ＭＳ Ｐゴシック" pitchFamily="50" charset="-128"/>
                <a:cs typeface="Tahoma" pitchFamily="34" charset="0"/>
              </a:rPr>
              <a:t>tweet</a:t>
            </a:r>
            <a:r>
              <a:rPr lang="ja-JP" altLang="en-US" sz="1600" dirty="0" smtClean="0">
                <a:latin typeface="ＭＳ Ｐゴシック" pitchFamily="50" charset="-128"/>
                <a:ea typeface="ＭＳ Ｐゴシック" pitchFamily="50" charset="-128"/>
                <a:cs typeface="Tahoma" pitchFamily="34" charset="0"/>
              </a:rPr>
              <a:t>の時間ソート実装</a:t>
            </a:r>
            <a:endParaRPr lang="en-US" altLang="ja-JP" sz="1600" dirty="0" smtClean="0">
              <a:latin typeface="ＭＳ Ｐゴシック" pitchFamily="50" charset="-128"/>
              <a:ea typeface="ＭＳ Ｐゴシック" pitchFamily="50" charset="-128"/>
              <a:cs typeface="Tahoma" pitchFamily="34" charset="0"/>
            </a:endParaRPr>
          </a:p>
          <a:p>
            <a:pPr lvl="1">
              <a:lnSpc>
                <a:spcPct val="150000"/>
              </a:lnSpc>
              <a:buClr>
                <a:schemeClr val="accent5"/>
              </a:buClr>
              <a:buFont typeface="Wingdings" pitchFamily="2" charset="2"/>
              <a:buChar char="Ø"/>
            </a:pPr>
            <a:r>
              <a:rPr lang="ja-JP" altLang="en-US" sz="1600" dirty="0" smtClean="0">
                <a:latin typeface="ＭＳ Ｐゴシック" pitchFamily="50" charset="-128"/>
                <a:ea typeface="ＭＳ Ｐゴシック" pitchFamily="50" charset="-128"/>
                <a:cs typeface="Tahoma" pitchFamily="34" charset="0"/>
              </a:rPr>
              <a:t>検索結果</a:t>
            </a:r>
            <a:r>
              <a:rPr lang="en-US" altLang="ja-JP" sz="1600" dirty="0" smtClean="0">
                <a:latin typeface="ＭＳ Ｐゴシック" pitchFamily="50" charset="-128"/>
                <a:ea typeface="ＭＳ Ｐゴシック" pitchFamily="50" charset="-128"/>
                <a:cs typeface="Tahoma" pitchFamily="34" charset="0"/>
              </a:rPr>
              <a:t>Result</a:t>
            </a:r>
            <a:r>
              <a:rPr lang="ja-JP" altLang="en-US" sz="1600" dirty="0" smtClean="0">
                <a:latin typeface="ＭＳ Ｐゴシック" pitchFamily="50" charset="-128"/>
                <a:ea typeface="ＭＳ Ｐゴシック" pitchFamily="50" charset="-128"/>
                <a:cs typeface="Tahoma" pitchFamily="34" charset="0"/>
              </a:rPr>
              <a:t>クラスを複数保持できるようにする</a:t>
            </a:r>
            <a:endParaRPr lang="en-US" altLang="ja-JP" sz="1600" dirty="0" smtClean="0">
              <a:latin typeface="ＭＳ Ｐゴシック" pitchFamily="50" charset="-128"/>
              <a:ea typeface="ＭＳ Ｐゴシック" pitchFamily="50" charset="-128"/>
              <a:cs typeface="Tahoma" pitchFamily="34" charset="0"/>
            </a:endParaRPr>
          </a:p>
          <a:p>
            <a:pPr lvl="1">
              <a:lnSpc>
                <a:spcPct val="150000"/>
              </a:lnSpc>
              <a:buClr>
                <a:schemeClr val="accent5"/>
              </a:buClr>
              <a:buFont typeface="Wingdings" pitchFamily="2" charset="2"/>
              <a:buChar char="Ø"/>
            </a:pPr>
            <a:r>
              <a:rPr lang="en-US" altLang="ja-JP" sz="1600" dirty="0" smtClean="0">
                <a:latin typeface="ＭＳ Ｐゴシック" pitchFamily="50" charset="-128"/>
                <a:ea typeface="ＭＳ Ｐゴシック" pitchFamily="50" charset="-128"/>
                <a:cs typeface="Tahoma" pitchFamily="34" charset="0"/>
              </a:rPr>
              <a:t>2</a:t>
            </a:r>
            <a:r>
              <a:rPr lang="ja-JP" altLang="en-US" sz="1600" dirty="0" smtClean="0">
                <a:latin typeface="ＭＳ Ｐゴシック" pitchFamily="50" charset="-128"/>
                <a:ea typeface="ＭＳ Ｐゴシック" pitchFamily="50" charset="-128"/>
                <a:cs typeface="Tahoma" pitchFamily="34" charset="0"/>
              </a:rPr>
              <a:t>段階目以上の検索結果表示実装</a:t>
            </a:r>
            <a:endParaRPr lang="en-US" altLang="ja-JP" sz="1600" dirty="0" smtClean="0">
              <a:latin typeface="ＭＳ Ｐゴシック" pitchFamily="50" charset="-128"/>
              <a:ea typeface="ＭＳ Ｐゴシック" pitchFamily="50" charset="-128"/>
              <a:cs typeface="Tahoma" pitchFamily="34" charset="0"/>
            </a:endParaRPr>
          </a:p>
          <a:p>
            <a:pPr lvl="1">
              <a:lnSpc>
                <a:spcPct val="150000"/>
              </a:lnSpc>
              <a:buClr>
                <a:schemeClr val="accent5"/>
              </a:buClr>
              <a:buFont typeface="Wingdings" pitchFamily="2" charset="2"/>
              <a:buChar char="Ø"/>
            </a:pPr>
            <a:r>
              <a:rPr lang="ja-JP" altLang="en-US" sz="1600" dirty="0" smtClean="0">
                <a:latin typeface="ＭＳ Ｐゴシック" pitchFamily="50" charset="-128"/>
                <a:ea typeface="ＭＳ Ｐゴシック" pitchFamily="50" charset="-128"/>
                <a:cs typeface="Tahoma" pitchFamily="34" charset="0"/>
              </a:rPr>
              <a:t>前の段階に戻る機能の実装</a:t>
            </a:r>
            <a:endParaRPr lang="en-US" altLang="ja-JP" sz="1600" dirty="0" smtClean="0">
              <a:latin typeface="ＭＳ Ｐゴシック" pitchFamily="50" charset="-128"/>
              <a:ea typeface="ＭＳ Ｐゴシック" pitchFamily="50" charset="-128"/>
              <a:cs typeface="Tahoma" pitchFamily="34" charset="0"/>
            </a:endParaRPr>
          </a:p>
          <a:p>
            <a:pPr lvl="1">
              <a:lnSpc>
                <a:spcPct val="150000"/>
              </a:lnSpc>
              <a:buClr>
                <a:schemeClr val="accent5"/>
              </a:buClr>
              <a:buFont typeface="Wingdings" pitchFamily="2" charset="2"/>
              <a:buChar char="Ø"/>
            </a:pPr>
            <a:r>
              <a:rPr lang="ja-JP" altLang="en-US" sz="1600" dirty="0" smtClean="0">
                <a:latin typeface="ＭＳ Ｐゴシック" pitchFamily="50" charset="-128"/>
                <a:ea typeface="ＭＳ Ｐゴシック" pitchFamily="50" charset="-128"/>
                <a:cs typeface="Tahoma" pitchFamily="34" charset="0"/>
              </a:rPr>
              <a:t>吹き出しの三角形の位置がクリックされた</a:t>
            </a:r>
            <a:r>
              <a:rPr lang="en-US" altLang="ja-JP" sz="1600" dirty="0" smtClean="0">
                <a:latin typeface="ＭＳ Ｐゴシック" pitchFamily="50" charset="-128"/>
                <a:ea typeface="ＭＳ Ｐゴシック" pitchFamily="50" charset="-128"/>
                <a:cs typeface="Tahoma" pitchFamily="34" charset="0"/>
              </a:rPr>
              <a:t>tweet</a:t>
            </a:r>
            <a:r>
              <a:rPr lang="ja-JP" altLang="en-US" sz="1600" dirty="0" smtClean="0">
                <a:latin typeface="ＭＳ Ｐゴシック" pitchFamily="50" charset="-128"/>
                <a:ea typeface="ＭＳ Ｐゴシック" pitchFamily="50" charset="-128"/>
                <a:cs typeface="Tahoma" pitchFamily="34" charset="0"/>
              </a:rPr>
              <a:t>の位置になるようにする</a:t>
            </a:r>
            <a:endParaRPr lang="en-US" altLang="ja-JP" sz="1600" dirty="0">
              <a:latin typeface="ＭＳ Ｐゴシック" pitchFamily="50" charset="-128"/>
              <a:ea typeface="ＭＳ Ｐゴシック" pitchFamily="50" charset="-128"/>
              <a:cs typeface="Tahoma" pitchFamily="34" charset="0"/>
            </a:endParaRPr>
          </a:p>
        </p:txBody>
      </p:sp>
      <p:cxnSp>
        <p:nvCxnSpPr>
          <p:cNvPr id="6" name="直線コネクタ 5"/>
          <p:cNvCxnSpPr/>
          <p:nvPr/>
        </p:nvCxnSpPr>
        <p:spPr>
          <a:xfrm>
            <a:off x="467544" y="980728"/>
            <a:ext cx="7848872"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7467600" cy="634082"/>
          </a:xfrm>
        </p:spPr>
        <p:txBody>
          <a:bodyPr>
            <a:noAutofit/>
          </a:bodyPr>
          <a:lstStyle/>
          <a:p>
            <a:pPr algn="l"/>
            <a:r>
              <a:rPr kumimoji="1" lang="ja-JP" altLang="en-US" sz="3600" dirty="0" smtClean="0">
                <a:latin typeface="HG丸ｺﾞｼｯｸM-PRO" pitchFamily="50" charset="-128"/>
                <a:ea typeface="HG丸ｺﾞｼｯｸM-PRO" pitchFamily="50" charset="-128"/>
              </a:rPr>
              <a:t>スケジュール</a:t>
            </a:r>
            <a:endParaRPr kumimoji="1" lang="ja-JP" altLang="en-US" sz="3600" dirty="0">
              <a:latin typeface="HG丸ｺﾞｼｯｸM-PRO" pitchFamily="50" charset="-128"/>
              <a:ea typeface="HG丸ｺﾞｼｯｸM-PRO" pitchFamily="50" charset="-128"/>
            </a:endParaRPr>
          </a:p>
        </p:txBody>
      </p:sp>
      <p:graphicFrame>
        <p:nvGraphicFramePr>
          <p:cNvPr id="7" name="コンテンツ プレースホルダ 6"/>
          <p:cNvGraphicFramePr>
            <a:graphicFrameLocks noGrp="1"/>
          </p:cNvGraphicFramePr>
          <p:nvPr>
            <p:ph idx="1"/>
          </p:nvPr>
        </p:nvGraphicFramePr>
        <p:xfrm>
          <a:off x="395536" y="1700808"/>
          <a:ext cx="7992888" cy="4315963"/>
        </p:xfrm>
        <a:graphic>
          <a:graphicData uri="http://schemas.openxmlformats.org/drawingml/2006/table">
            <a:tbl>
              <a:tblPr firstRow="1" bandRow="1">
                <a:tableStyleId>{5A111915-BE36-4E01-A7E5-04B1672EAD32}</a:tableStyleId>
              </a:tblPr>
              <a:tblGrid>
                <a:gridCol w="6552728"/>
                <a:gridCol w="1440160"/>
              </a:tblGrid>
              <a:tr h="384043">
                <a:tc>
                  <a:txBody>
                    <a:bodyPr/>
                    <a:lstStyle/>
                    <a:p>
                      <a:r>
                        <a:rPr kumimoji="1" lang="ja-JP" altLang="en-US" dirty="0" smtClean="0"/>
                        <a:t>内容</a:t>
                      </a:r>
                      <a:endParaRPr kumimoji="1" lang="ja-JP" altLang="en-US" dirty="0"/>
                    </a:p>
                  </a:txBody>
                  <a:tcPr>
                    <a:lnR w="12700" cap="flat" cmpd="sng" algn="ctr">
                      <a:solidFill>
                        <a:schemeClr val="accent1">
                          <a:lumMod val="60000"/>
                          <a:lumOff val="40000"/>
                        </a:schemeClr>
                      </a:solidFill>
                      <a:prstDash val="solid"/>
                      <a:round/>
                      <a:headEnd type="none" w="med" len="med"/>
                      <a:tailEnd type="none" w="med" len="med"/>
                    </a:lnR>
                    <a:solidFill>
                      <a:schemeClr val="accent5">
                        <a:lumMod val="40000"/>
                        <a:lumOff val="60000"/>
                      </a:schemeClr>
                    </a:solidFill>
                  </a:tcPr>
                </a:tc>
                <a:tc>
                  <a:txBody>
                    <a:bodyPr/>
                    <a:lstStyle/>
                    <a:p>
                      <a:r>
                        <a:rPr kumimoji="1" lang="ja-JP" altLang="en-US" dirty="0" smtClean="0"/>
                        <a:t>終了目標日</a:t>
                      </a:r>
                      <a:endParaRPr kumimoji="1" lang="ja-JP" altLang="en-US" dirty="0"/>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solidFill>
                      <a:schemeClr val="accent5">
                        <a:lumMod val="40000"/>
                        <a:lumOff val="60000"/>
                      </a:schemeClr>
                    </a:solidFill>
                  </a:tcPr>
                </a:tc>
              </a:tr>
              <a:tr h="384043">
                <a:tc>
                  <a:txBody>
                    <a:bodyPr/>
                    <a:lstStyle/>
                    <a:p>
                      <a:pPr>
                        <a:lnSpc>
                          <a:spcPct val="150000"/>
                        </a:lnSpc>
                        <a:buClr>
                          <a:schemeClr val="accent5"/>
                        </a:buClr>
                        <a:buFont typeface="Wingdings" pitchFamily="2" charset="2"/>
                        <a:buNone/>
                      </a:pPr>
                      <a:r>
                        <a:rPr lang="ja-JP" altLang="en-US" sz="1800" dirty="0" smtClean="0">
                          <a:latin typeface="ＭＳ Ｐゴシック" pitchFamily="50" charset="-128"/>
                          <a:ea typeface="ＭＳ Ｐゴシック" pitchFamily="50" charset="-128"/>
                          <a:cs typeface="Tahoma" pitchFamily="34" charset="0"/>
                        </a:rPr>
                        <a:t>論文「</a:t>
                      </a:r>
                      <a:r>
                        <a:rPr lang="en-US" altLang="ja-JP" sz="1800" b="1" dirty="0" smtClean="0">
                          <a:latin typeface="Corbel" pitchFamily="34" charset="0"/>
                          <a:ea typeface="Tahoma" pitchFamily="34" charset="0"/>
                          <a:cs typeface="Tahoma" pitchFamily="34" charset="0"/>
                        </a:rPr>
                        <a:t>Time-Sensitive Query Auto-Completion</a:t>
                      </a:r>
                      <a:r>
                        <a:rPr lang="ja-JP" altLang="en-US" sz="1800" dirty="0" smtClean="0">
                          <a:latin typeface="ＭＳ Ｐゴシック" pitchFamily="50" charset="-128"/>
                          <a:ea typeface="ＭＳ Ｐゴシック" pitchFamily="50" charset="-128"/>
                          <a:cs typeface="Tahoma" pitchFamily="34" charset="0"/>
                        </a:rPr>
                        <a:t>」を読む</a:t>
                      </a:r>
                      <a:endParaRPr lang="en-US" altLang="ja-JP" sz="1800" dirty="0" smtClean="0">
                        <a:latin typeface="ＭＳ Ｐゴシック" pitchFamily="50" charset="-128"/>
                        <a:ea typeface="ＭＳ Ｐゴシック" pitchFamily="50" charset="-128"/>
                        <a:cs typeface="Tahoma" pitchFamily="34" charset="0"/>
                      </a:endParaRPr>
                    </a:p>
                  </a:txBody>
                  <a:tcPr>
                    <a:lnR w="12700" cap="flat" cmpd="sng" algn="ctr">
                      <a:solidFill>
                        <a:schemeClr val="accent1">
                          <a:lumMod val="60000"/>
                          <a:lumOff val="40000"/>
                        </a:schemeClr>
                      </a:solidFill>
                      <a:prstDash val="solid"/>
                      <a:round/>
                      <a:headEnd type="none" w="med" len="med"/>
                      <a:tailEnd type="none" w="med" len="med"/>
                    </a:lnR>
                  </a:tcPr>
                </a:tc>
                <a:tc>
                  <a:txBody>
                    <a:bodyPr/>
                    <a:lstStyle/>
                    <a:p>
                      <a:r>
                        <a:rPr kumimoji="1" lang="en-US" altLang="ja-JP" dirty="0" smtClean="0"/>
                        <a:t>9/24</a:t>
                      </a:r>
                      <a:r>
                        <a:rPr kumimoji="1" lang="ja-JP" altLang="en-US" dirty="0" smtClean="0"/>
                        <a:t>（月）</a:t>
                      </a:r>
                      <a:endParaRPr kumimoji="1" lang="ja-JP" altLang="en-US" dirty="0"/>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r>
              <a:tr h="384043">
                <a:tc>
                  <a:txBody>
                    <a:bodyPr/>
                    <a:lstStyle/>
                    <a:p>
                      <a:pPr marL="0" marR="0" indent="0" algn="l" defTabSz="914400" rtl="0" eaLnBrk="1" fontAlgn="auto" latinLnBrk="0" hangingPunct="1">
                        <a:lnSpc>
                          <a:spcPct val="150000"/>
                        </a:lnSpc>
                        <a:spcBef>
                          <a:spcPts val="0"/>
                        </a:spcBef>
                        <a:spcAft>
                          <a:spcPts val="0"/>
                        </a:spcAft>
                        <a:buClr>
                          <a:schemeClr val="accent5"/>
                        </a:buClr>
                        <a:buSzTx/>
                        <a:buFont typeface="Wingdings" pitchFamily="2" charset="2"/>
                        <a:buNone/>
                        <a:tabLst/>
                        <a:defRPr/>
                      </a:pPr>
                      <a:r>
                        <a:rPr lang="ja-JP" altLang="en-US" sz="1800" dirty="0" smtClean="0">
                          <a:latin typeface="ＭＳ Ｐゴシック" pitchFamily="50" charset="-128"/>
                          <a:ea typeface="ＭＳ Ｐゴシック" pitchFamily="50" charset="-128"/>
                          <a:cs typeface="Tahoma" pitchFamily="34" charset="0"/>
                        </a:rPr>
                        <a:t>論文「</a:t>
                      </a:r>
                      <a:r>
                        <a:rPr lang="en-US" altLang="ja-JP" sz="1800" b="1" dirty="0" err="1" smtClean="0">
                          <a:latin typeface="Corbel" pitchFamily="34" charset="0"/>
                          <a:ea typeface="Tahoma" pitchFamily="34" charset="0"/>
                          <a:cs typeface="Tahoma" pitchFamily="34" charset="0"/>
                        </a:rPr>
                        <a:t>AspecTiles</a:t>
                      </a:r>
                      <a:r>
                        <a:rPr lang="en-US" altLang="ja-JP" sz="1800" b="1" dirty="0" smtClean="0">
                          <a:latin typeface="Corbel" pitchFamily="34" charset="0"/>
                          <a:ea typeface="Tahoma" pitchFamily="34" charset="0"/>
                          <a:cs typeface="Tahoma" pitchFamily="34" charset="0"/>
                        </a:rPr>
                        <a:t>: Tile-based Visualization of</a:t>
                      </a:r>
                      <a:r>
                        <a:rPr lang="en-US" altLang="ja-JP" sz="1800" b="1" baseline="0" dirty="0" smtClean="0">
                          <a:latin typeface="Corbel" pitchFamily="34" charset="0"/>
                          <a:ea typeface="Tahoma" pitchFamily="34" charset="0"/>
                          <a:cs typeface="Tahoma" pitchFamily="34" charset="0"/>
                        </a:rPr>
                        <a:t> </a:t>
                      </a:r>
                      <a:r>
                        <a:rPr lang="en-US" altLang="ja-JP" sz="1800" b="1" dirty="0" err="1" smtClean="0">
                          <a:latin typeface="Corbel" pitchFamily="34" charset="0"/>
                          <a:ea typeface="Tahoma" pitchFamily="34" charset="0"/>
                          <a:cs typeface="Tahoma" pitchFamily="34" charset="0"/>
                        </a:rPr>
                        <a:t>Diversiﬁed</a:t>
                      </a:r>
                      <a:r>
                        <a:rPr lang="en-US" altLang="ja-JP" sz="1800" b="1" dirty="0" smtClean="0">
                          <a:latin typeface="Corbel" pitchFamily="34" charset="0"/>
                          <a:ea typeface="Tahoma" pitchFamily="34" charset="0"/>
                          <a:cs typeface="Tahoma" pitchFamily="34" charset="0"/>
                        </a:rPr>
                        <a:t> Web Search Results</a:t>
                      </a:r>
                      <a:r>
                        <a:rPr lang="ja-JP" altLang="en-US" sz="1800" dirty="0" smtClean="0">
                          <a:latin typeface="ＭＳ Ｐゴシック" pitchFamily="50" charset="-128"/>
                          <a:ea typeface="ＭＳ Ｐゴシック" pitchFamily="50" charset="-128"/>
                          <a:cs typeface="Tahoma" pitchFamily="34" charset="0"/>
                        </a:rPr>
                        <a:t>」を読む</a:t>
                      </a:r>
                      <a:endParaRPr lang="en-US" altLang="ja-JP" sz="1800" dirty="0" smtClean="0">
                        <a:latin typeface="ＭＳ Ｐゴシック" pitchFamily="50" charset="-128"/>
                        <a:ea typeface="ＭＳ Ｐゴシック" pitchFamily="50" charset="-128"/>
                        <a:cs typeface="Tahoma" pitchFamily="34" charset="0"/>
                      </a:endParaRPr>
                    </a:p>
                  </a:txBody>
                  <a:tcPr>
                    <a:lnR w="12700" cap="flat" cmpd="sng" algn="ctr">
                      <a:solidFill>
                        <a:schemeClr val="accent1">
                          <a:lumMod val="60000"/>
                          <a:lumOff val="40000"/>
                        </a:schemeClr>
                      </a:solidFill>
                      <a:prstDash val="solid"/>
                      <a:round/>
                      <a:headEnd type="none" w="med" len="med"/>
                      <a:tailEnd type="none" w="med" len="med"/>
                    </a:lnR>
                  </a:tcPr>
                </a:tc>
                <a:tc>
                  <a:txBody>
                    <a:bodyPr/>
                    <a:lstStyle/>
                    <a:p>
                      <a:r>
                        <a:rPr kumimoji="1" lang="en-US" altLang="ja-JP" dirty="0" smtClean="0"/>
                        <a:t>10/13</a:t>
                      </a:r>
                      <a:r>
                        <a:rPr kumimoji="1" lang="ja-JP" altLang="en-US" dirty="0" smtClean="0"/>
                        <a:t>（土）</a:t>
                      </a:r>
                      <a:endParaRPr kumimoji="1" lang="ja-JP" altLang="en-US" dirty="0"/>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r>
              <a:tr h="384043">
                <a:tc>
                  <a:txBody>
                    <a:bodyPr/>
                    <a:lstStyle/>
                    <a:p>
                      <a:pPr>
                        <a:lnSpc>
                          <a:spcPct val="150000"/>
                        </a:lnSpc>
                        <a:buClr>
                          <a:schemeClr val="accent5"/>
                        </a:buClr>
                        <a:buFont typeface="Wingdings" pitchFamily="2" charset="2"/>
                        <a:buNone/>
                      </a:pPr>
                      <a:r>
                        <a:rPr lang="ja-JP" altLang="en-US" sz="1800" dirty="0" smtClean="0">
                          <a:latin typeface="ＭＳ Ｐゴシック" pitchFamily="50" charset="-128"/>
                          <a:ea typeface="ＭＳ Ｐゴシック" pitchFamily="50" charset="-128"/>
                          <a:cs typeface="Tahoma" pitchFamily="34" charset="0"/>
                        </a:rPr>
                        <a:t>研究背景・目的の推敲</a:t>
                      </a:r>
                      <a:endParaRPr lang="en-US" altLang="ja-JP" sz="1800" dirty="0" smtClean="0">
                        <a:latin typeface="ＭＳ Ｐゴシック" pitchFamily="50" charset="-128"/>
                        <a:ea typeface="ＭＳ Ｐゴシック" pitchFamily="50" charset="-128"/>
                        <a:cs typeface="Tahoma" pitchFamily="34" charset="0"/>
                      </a:endParaRPr>
                    </a:p>
                  </a:txBody>
                  <a:tcPr>
                    <a:lnR w="12700" cap="flat" cmpd="sng" algn="ctr">
                      <a:solidFill>
                        <a:schemeClr val="accent1">
                          <a:lumMod val="60000"/>
                          <a:lumOff val="40000"/>
                        </a:schemeClr>
                      </a:solidFill>
                      <a:prstDash val="solid"/>
                      <a:round/>
                      <a:headEnd type="none" w="med" len="med"/>
                      <a:tailEnd type="none" w="med" len="med"/>
                    </a:lnR>
                  </a:tcPr>
                </a:tc>
                <a:tc>
                  <a:txBody>
                    <a:bodyPr/>
                    <a:lstStyle/>
                    <a:p>
                      <a:r>
                        <a:rPr kumimoji="1" lang="en-US" altLang="ja-JP" dirty="0" smtClean="0"/>
                        <a:t>10</a:t>
                      </a:r>
                      <a:r>
                        <a:rPr kumimoji="1" lang="ja-JP" altLang="en-US" dirty="0" smtClean="0"/>
                        <a:t>月中</a:t>
                      </a:r>
                      <a:endParaRPr kumimoji="1" lang="ja-JP" altLang="en-US" dirty="0"/>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r>
              <a:tr h="384043">
                <a:tc>
                  <a:txBody>
                    <a:bodyPr/>
                    <a:lstStyle/>
                    <a:p>
                      <a:pPr>
                        <a:lnSpc>
                          <a:spcPct val="150000"/>
                        </a:lnSpc>
                        <a:buClr>
                          <a:schemeClr val="accent5"/>
                        </a:buClr>
                        <a:buFont typeface="Wingdings" pitchFamily="2" charset="2"/>
                        <a:buNone/>
                      </a:pPr>
                      <a:r>
                        <a:rPr lang="ja-JP" altLang="en-US" sz="1800" dirty="0" smtClean="0">
                          <a:latin typeface="ＭＳ Ｐゴシック" pitchFamily="50" charset="-128"/>
                          <a:ea typeface="ＭＳ Ｐゴシック" pitchFamily="50" charset="-128"/>
                          <a:cs typeface="Tahoma" pitchFamily="34" charset="0"/>
                        </a:rPr>
                        <a:t>関連論文を読む</a:t>
                      </a:r>
                      <a:endParaRPr lang="en-US" altLang="ja-JP" sz="1800" dirty="0" smtClean="0">
                        <a:latin typeface="ＭＳ Ｐゴシック" pitchFamily="50" charset="-128"/>
                        <a:ea typeface="ＭＳ Ｐゴシック" pitchFamily="50" charset="-128"/>
                        <a:cs typeface="Tahoma" pitchFamily="34" charset="0"/>
                      </a:endParaRPr>
                    </a:p>
                  </a:txBody>
                  <a:tcPr>
                    <a:lnR w="12700" cap="flat" cmpd="sng" algn="ctr">
                      <a:solidFill>
                        <a:schemeClr val="accent1">
                          <a:lumMod val="60000"/>
                          <a:lumOff val="40000"/>
                        </a:schemeClr>
                      </a:solidFill>
                      <a:prstDash val="solid"/>
                      <a:round/>
                      <a:headEnd type="none" w="med" len="med"/>
                      <a:tailEnd type="none" w="med" len="med"/>
                    </a:lnR>
                  </a:tcPr>
                </a:tc>
                <a:tc>
                  <a:txBody>
                    <a:bodyPr/>
                    <a:lstStyle/>
                    <a:p>
                      <a:r>
                        <a:rPr kumimoji="1" lang="en-US" altLang="ja-JP" dirty="0" smtClean="0"/>
                        <a:t>10</a:t>
                      </a:r>
                      <a:r>
                        <a:rPr kumimoji="1" lang="ja-JP" altLang="en-US" dirty="0" smtClean="0"/>
                        <a:t>月中</a:t>
                      </a:r>
                      <a:endParaRPr kumimoji="1" lang="ja-JP" altLang="en-US" dirty="0"/>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r>
              <a:tr h="384043">
                <a:tc>
                  <a:txBody>
                    <a:bodyPr/>
                    <a:lstStyle/>
                    <a:p>
                      <a:pPr marL="0" marR="0" indent="0" algn="l" defTabSz="914400" rtl="0" eaLnBrk="1" fontAlgn="auto" latinLnBrk="0" hangingPunct="1">
                        <a:lnSpc>
                          <a:spcPct val="150000"/>
                        </a:lnSpc>
                        <a:spcBef>
                          <a:spcPts val="0"/>
                        </a:spcBef>
                        <a:spcAft>
                          <a:spcPts val="0"/>
                        </a:spcAft>
                        <a:buClr>
                          <a:schemeClr val="accent5"/>
                        </a:buClr>
                        <a:buSzTx/>
                        <a:buFont typeface="Wingdings" pitchFamily="2" charset="2"/>
                        <a:buNone/>
                        <a:tabLst/>
                        <a:defRPr/>
                      </a:pPr>
                      <a:r>
                        <a:rPr lang="ja-JP" altLang="en-US" sz="1800" dirty="0" smtClean="0">
                          <a:latin typeface="ＭＳ Ｐゴシック" pitchFamily="50" charset="-128"/>
                          <a:ea typeface="ＭＳ Ｐゴシック" pitchFamily="50" charset="-128"/>
                          <a:cs typeface="Tahoma" pitchFamily="34" charset="0"/>
                        </a:rPr>
                        <a:t>デモシステム完成</a:t>
                      </a:r>
                      <a:endParaRPr lang="en-US" altLang="ja-JP" sz="1800" dirty="0" smtClean="0">
                        <a:latin typeface="ＭＳ Ｐゴシック" pitchFamily="50" charset="-128"/>
                        <a:ea typeface="ＭＳ Ｐゴシック" pitchFamily="50" charset="-128"/>
                        <a:cs typeface="Tahoma" pitchFamily="34" charset="0"/>
                      </a:endParaRPr>
                    </a:p>
                  </a:txBody>
                  <a:tcPr>
                    <a:lnR w="12700" cap="flat" cmpd="sng" algn="ctr">
                      <a:solidFill>
                        <a:schemeClr val="accent1">
                          <a:lumMod val="60000"/>
                          <a:lumOff val="40000"/>
                        </a:schemeClr>
                      </a:solidFill>
                      <a:prstDash val="solid"/>
                      <a:round/>
                      <a:headEnd type="none" w="med" len="med"/>
                      <a:tailEnd type="none" w="med" len="med"/>
                    </a:lnR>
                  </a:tcPr>
                </a:tc>
                <a:tc>
                  <a:txBody>
                    <a:bodyPr/>
                    <a:lstStyle/>
                    <a:p>
                      <a:r>
                        <a:rPr kumimoji="1" lang="en-US" altLang="ja-JP" dirty="0" smtClean="0"/>
                        <a:t>10</a:t>
                      </a:r>
                      <a:r>
                        <a:rPr kumimoji="1" lang="ja-JP" altLang="en-US" dirty="0" smtClean="0"/>
                        <a:t>月中</a:t>
                      </a:r>
                      <a:endParaRPr kumimoji="1" lang="ja-JP" altLang="en-US" dirty="0"/>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r>
              <a:tr h="384043">
                <a:tc>
                  <a:txBody>
                    <a:bodyPr/>
                    <a:lstStyle/>
                    <a:p>
                      <a:pPr marL="0" marR="0" indent="0" algn="l" defTabSz="914400" rtl="0" eaLnBrk="1" fontAlgn="auto" latinLnBrk="0" hangingPunct="1">
                        <a:lnSpc>
                          <a:spcPct val="150000"/>
                        </a:lnSpc>
                        <a:spcBef>
                          <a:spcPts val="0"/>
                        </a:spcBef>
                        <a:spcAft>
                          <a:spcPts val="0"/>
                        </a:spcAft>
                        <a:buClr>
                          <a:schemeClr val="accent5"/>
                        </a:buClr>
                        <a:buSzTx/>
                        <a:buFont typeface="Wingdings" pitchFamily="2" charset="2"/>
                        <a:buNone/>
                        <a:tabLst/>
                        <a:defRPr/>
                      </a:pPr>
                      <a:r>
                        <a:rPr lang="ja-JP" altLang="en-US" sz="1800" dirty="0" smtClean="0">
                          <a:latin typeface="ＭＳ Ｐゴシック" pitchFamily="50" charset="-128"/>
                          <a:ea typeface="ＭＳ Ｐゴシック" pitchFamily="50" charset="-128"/>
                          <a:cs typeface="Tahoma" pitchFamily="34" charset="0"/>
                        </a:rPr>
                        <a:t>評価</a:t>
                      </a:r>
                      <a:endParaRPr lang="en-US" altLang="ja-JP" sz="1800" dirty="0" smtClean="0">
                        <a:latin typeface="ＭＳ Ｐゴシック" pitchFamily="50" charset="-128"/>
                        <a:ea typeface="ＭＳ Ｐゴシック" pitchFamily="50" charset="-128"/>
                        <a:cs typeface="Tahoma" pitchFamily="34" charset="0"/>
                      </a:endParaRPr>
                    </a:p>
                  </a:txBody>
                  <a:tcPr>
                    <a:lnR w="12700" cap="flat" cmpd="sng" algn="ctr">
                      <a:solidFill>
                        <a:schemeClr val="accent1">
                          <a:lumMod val="60000"/>
                          <a:lumOff val="40000"/>
                        </a:schemeClr>
                      </a:solidFill>
                      <a:prstDash val="solid"/>
                      <a:round/>
                      <a:headEnd type="none" w="med" len="med"/>
                      <a:tailEnd type="none" w="med" len="med"/>
                    </a:lnR>
                  </a:tcPr>
                </a:tc>
                <a:tc>
                  <a:txBody>
                    <a:bodyPr/>
                    <a:lstStyle/>
                    <a:p>
                      <a:r>
                        <a:rPr kumimoji="1" lang="en-US" altLang="ja-JP" dirty="0" smtClean="0"/>
                        <a:t>12</a:t>
                      </a:r>
                      <a:r>
                        <a:rPr kumimoji="1" lang="ja-JP" altLang="en-US" dirty="0" smtClean="0"/>
                        <a:t>月中</a:t>
                      </a:r>
                      <a:endParaRPr kumimoji="1" lang="ja-JP" altLang="en-US" dirty="0"/>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r>
              <a:tr h="384043">
                <a:tc>
                  <a:txBody>
                    <a:bodyPr/>
                    <a:lstStyle/>
                    <a:p>
                      <a:pPr marL="0" marR="0" indent="0" algn="l" defTabSz="914400" rtl="0" eaLnBrk="1" fontAlgn="auto" latinLnBrk="0" hangingPunct="1">
                        <a:lnSpc>
                          <a:spcPct val="150000"/>
                        </a:lnSpc>
                        <a:spcBef>
                          <a:spcPts val="0"/>
                        </a:spcBef>
                        <a:spcAft>
                          <a:spcPts val="0"/>
                        </a:spcAft>
                        <a:buClr>
                          <a:schemeClr val="accent5"/>
                        </a:buClr>
                        <a:buSzTx/>
                        <a:buFont typeface="Wingdings" pitchFamily="2" charset="2"/>
                        <a:buNone/>
                        <a:tabLst/>
                        <a:defRPr/>
                      </a:pPr>
                      <a:r>
                        <a:rPr lang="ja-JP" altLang="en-US" sz="1800" dirty="0" smtClean="0">
                          <a:latin typeface="ＭＳ Ｐゴシック" pitchFamily="50" charset="-128"/>
                          <a:ea typeface="ＭＳ Ｐゴシック" pitchFamily="50" charset="-128"/>
                          <a:cs typeface="Tahoma" pitchFamily="34" charset="0"/>
                        </a:rPr>
                        <a:t>卒論執筆</a:t>
                      </a:r>
                      <a:endParaRPr lang="en-US" altLang="ja-JP" sz="1800" dirty="0" smtClean="0">
                        <a:latin typeface="ＭＳ Ｐゴシック" pitchFamily="50" charset="-128"/>
                        <a:ea typeface="ＭＳ Ｐゴシック" pitchFamily="50" charset="-128"/>
                        <a:cs typeface="Tahoma" pitchFamily="34" charset="0"/>
                      </a:endParaRPr>
                    </a:p>
                  </a:txBody>
                  <a:tcPr>
                    <a:lnR w="12700" cap="flat" cmpd="sng" algn="ctr">
                      <a:solidFill>
                        <a:schemeClr val="accent1">
                          <a:lumMod val="60000"/>
                          <a:lumOff val="40000"/>
                        </a:schemeClr>
                      </a:solidFill>
                      <a:prstDash val="solid"/>
                      <a:round/>
                      <a:headEnd type="none" w="med" len="med"/>
                      <a:tailEnd type="none" w="med" len="med"/>
                    </a:lnR>
                  </a:tcPr>
                </a:tc>
                <a:tc>
                  <a:txBody>
                    <a:bodyPr/>
                    <a:lstStyle/>
                    <a:p>
                      <a:endParaRPr kumimoji="1" lang="ja-JP" altLang="en-US" dirty="0"/>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r>
            </a:tbl>
          </a:graphicData>
        </a:graphic>
      </p:graphicFrame>
      <p:cxnSp>
        <p:nvCxnSpPr>
          <p:cNvPr id="6" name="直線コネクタ 5"/>
          <p:cNvCxnSpPr/>
          <p:nvPr/>
        </p:nvCxnSpPr>
        <p:spPr>
          <a:xfrm>
            <a:off x="467544" y="980728"/>
            <a:ext cx="784887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a:xfrm>
            <a:off x="539552" y="2348880"/>
            <a:ext cx="7488832" cy="0"/>
          </a:xfrm>
          <a:prstGeom prst="line">
            <a:avLst/>
          </a:prstGeom>
          <a:effectLst/>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2112</TotalTime>
  <Words>643</Words>
  <Application>Microsoft Office PowerPoint</Application>
  <PresentationFormat>画面に合わせる (4:3)</PresentationFormat>
  <Paragraphs>105</Paragraphs>
  <Slides>9</Slides>
  <Notes>2</Notes>
  <HiddenSlides>0</HiddenSlides>
  <MMClips>0</MMClips>
  <ScaleCrop>false</ScaleCrop>
  <HeadingPairs>
    <vt:vector size="4" baseType="variant">
      <vt:variant>
        <vt:lpstr>テーマ</vt:lpstr>
      </vt:variant>
      <vt:variant>
        <vt:i4>1</vt:i4>
      </vt:variant>
      <vt:variant>
        <vt:lpstr>スライド タイトル</vt:lpstr>
      </vt:variant>
      <vt:variant>
        <vt:i4>9</vt:i4>
      </vt:variant>
    </vt:vector>
  </HeadingPairs>
  <TitlesOfParts>
    <vt:vector size="10" baseType="lpstr">
      <vt:lpstr>Office テーマ</vt:lpstr>
      <vt:lpstr>進捗報告資料</vt:lpstr>
      <vt:lpstr>背景</vt:lpstr>
      <vt:lpstr>背景</vt:lpstr>
      <vt:lpstr>研究目的</vt:lpstr>
      <vt:lpstr>提案手法</vt:lpstr>
      <vt:lpstr>読んだ論文「Time-Sensitive Query Auto-Completion」</vt:lpstr>
      <vt:lpstr>読んだ論文「Time-Sensitive Query Auto-Completion」</vt:lpstr>
      <vt:lpstr>ToDo</vt:lpstr>
      <vt:lpstr>スケジュール</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プログラム輪講</dc:title>
  <dc:creator>Windows ユーザー</dc:creator>
  <cp:lastModifiedBy>sayaka</cp:lastModifiedBy>
  <cp:revision>227</cp:revision>
  <dcterms:created xsi:type="dcterms:W3CDTF">2012-09-04T00:42:19Z</dcterms:created>
  <dcterms:modified xsi:type="dcterms:W3CDTF">2012-09-27T14:37:38Z</dcterms:modified>
</cp:coreProperties>
</file>