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6"/>
  </p:notesMasterIdLst>
  <p:sldIdLst>
    <p:sldId id="256" r:id="rId2"/>
    <p:sldId id="268" r:id="rId3"/>
    <p:sldId id="269" r:id="rId4"/>
    <p:sldId id="264" r:id="rId5"/>
    <p:sldId id="263" r:id="rId6"/>
    <p:sldId id="258" r:id="rId7"/>
    <p:sldId id="270" r:id="rId8"/>
    <p:sldId id="260" r:id="rId9"/>
    <p:sldId id="271" r:id="rId10"/>
    <p:sldId id="266" r:id="rId11"/>
    <p:sldId id="265" r:id="rId12"/>
    <p:sldId id="272" r:id="rId13"/>
    <p:sldId id="261" r:id="rId14"/>
    <p:sldId id="262"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yaka"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EEF6"/>
    <a:srgbClr val="FF99CC"/>
    <a:srgbClr val="745793"/>
    <a:srgbClr val="A75FF7"/>
    <a:srgbClr val="D2CBED"/>
    <a:srgbClr val="D9B3FF"/>
    <a:srgbClr val="D0B9FF"/>
    <a:srgbClr val="FF6600"/>
    <a:srgbClr val="FD8003"/>
    <a:srgbClr val="FF2F1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98" autoAdjust="0"/>
  </p:normalViewPr>
  <p:slideViewPr>
    <p:cSldViewPr>
      <p:cViewPr>
        <p:scale>
          <a:sx n="66" d="100"/>
          <a:sy n="66" d="100"/>
        </p:scale>
        <p:origin x="-8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01T23:07:24.254" idx="7">
    <p:pos x="2889" y="229"/>
    <p:text>参考文献</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9-06T22:52:33.329" idx="3">
    <p:pos x="1462" y="2304"/>
    <p:text>要修正
あいまいなので，もっと具体的に</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9-27T23:14:06.386" idx="5">
    <p:pos x="5102" y="1673"/>
    <p:text>10/10に雑誌会を担当することになったので，期限を延ばしました</p:tex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F053D-B70E-41A2-A761-F634700C5238}"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kumimoji="1" lang="ja-JP" altLang="en-US"/>
        </a:p>
      </dgm:t>
    </dgm:pt>
    <dgm:pt modelId="{F71C03BC-5C11-4121-8E59-F24C4C83DE11}">
      <dgm:prSet phldrT="[テキスト]"/>
      <dgm:spPr>
        <a:solidFill>
          <a:srgbClr val="FF99CC"/>
        </a:solidFill>
      </dgm:spPr>
      <dgm:t>
        <a:bodyPr/>
        <a:lstStyle/>
        <a:p>
          <a:r>
            <a:rPr kumimoji="1" lang="ja-JP" altLang="en-US" dirty="0" smtClean="0"/>
            <a:t>　</a:t>
          </a:r>
          <a:endParaRPr kumimoji="1" lang="ja-JP" altLang="en-US" dirty="0"/>
        </a:p>
      </dgm:t>
    </dgm:pt>
    <dgm:pt modelId="{0B1EE524-E4C6-46B0-BE63-F85CB4EF72C3}" type="parTrans" cxnId="{0074DA8F-094A-4A7C-8E26-276D7A193614}">
      <dgm:prSet/>
      <dgm:spPr/>
      <dgm:t>
        <a:bodyPr/>
        <a:lstStyle/>
        <a:p>
          <a:endParaRPr kumimoji="1" lang="ja-JP" altLang="en-US"/>
        </a:p>
      </dgm:t>
    </dgm:pt>
    <dgm:pt modelId="{5F17288C-B6C0-44CE-B7D1-3520B5CCF3F9}" type="sibTrans" cxnId="{0074DA8F-094A-4A7C-8E26-276D7A193614}">
      <dgm:prSet/>
      <dgm:spPr>
        <a:noFill/>
      </dgm:spPr>
      <dgm:t>
        <a:bodyPr/>
        <a:lstStyle/>
        <a:p>
          <a:endParaRPr kumimoji="1" lang="ja-JP" altLang="en-US"/>
        </a:p>
      </dgm:t>
    </dgm:pt>
    <dgm:pt modelId="{ECA0E984-1CF9-4AB1-B28A-6691A2BD655C}">
      <dgm:prSet phldrT="[テキスト]"/>
      <dgm:spPr>
        <a:solidFill>
          <a:srgbClr val="92D050"/>
        </a:solidFill>
      </dgm:spPr>
      <dgm:t>
        <a:bodyPr/>
        <a:lstStyle/>
        <a:p>
          <a:r>
            <a:rPr kumimoji="1" lang="ja-JP" altLang="en-US" dirty="0" smtClean="0"/>
            <a:t>　</a:t>
          </a:r>
          <a:endParaRPr kumimoji="1" lang="ja-JP" altLang="en-US" dirty="0"/>
        </a:p>
      </dgm:t>
    </dgm:pt>
    <dgm:pt modelId="{D9898852-D03F-4CEF-9667-8F91F8B9F248}" type="parTrans" cxnId="{A621DB76-3870-4EBF-B895-3E90F3A55CEE}">
      <dgm:prSet/>
      <dgm:spPr/>
      <dgm:t>
        <a:bodyPr/>
        <a:lstStyle/>
        <a:p>
          <a:endParaRPr kumimoji="1" lang="ja-JP" altLang="en-US"/>
        </a:p>
      </dgm:t>
    </dgm:pt>
    <dgm:pt modelId="{58CC6D92-F5A7-4633-BA63-72DEE511D8F0}" type="sibTrans" cxnId="{A621DB76-3870-4EBF-B895-3E90F3A55CEE}">
      <dgm:prSet/>
      <dgm:spPr>
        <a:noFill/>
      </dgm:spPr>
      <dgm:t>
        <a:bodyPr/>
        <a:lstStyle/>
        <a:p>
          <a:endParaRPr kumimoji="1" lang="ja-JP" altLang="en-US"/>
        </a:p>
      </dgm:t>
    </dgm:pt>
    <dgm:pt modelId="{B414D08E-427C-4679-A0C0-20E62C8CFAC5}">
      <dgm:prSet phldrT="[テキスト]"/>
      <dgm:spPr>
        <a:solidFill>
          <a:schemeClr val="accent1">
            <a:lumMod val="60000"/>
            <a:lumOff val="40000"/>
          </a:schemeClr>
        </a:solidFill>
      </dgm:spPr>
      <dgm:t>
        <a:bodyPr/>
        <a:lstStyle/>
        <a:p>
          <a:r>
            <a:rPr kumimoji="1" lang="ja-JP" altLang="en-US" dirty="0" smtClean="0"/>
            <a:t>　</a:t>
          </a:r>
          <a:endParaRPr kumimoji="1" lang="ja-JP" altLang="en-US" dirty="0"/>
        </a:p>
      </dgm:t>
    </dgm:pt>
    <dgm:pt modelId="{20E35133-56C3-4B42-91CC-1CA5C87CF2BD}" type="parTrans" cxnId="{F32B06AD-29D4-4B57-8D1E-A74E26239B43}">
      <dgm:prSet/>
      <dgm:spPr/>
      <dgm:t>
        <a:bodyPr/>
        <a:lstStyle/>
        <a:p>
          <a:endParaRPr kumimoji="1" lang="ja-JP" altLang="en-US"/>
        </a:p>
      </dgm:t>
    </dgm:pt>
    <dgm:pt modelId="{5A74611A-D294-4358-BE46-431842B25B85}" type="sibTrans" cxnId="{F32B06AD-29D4-4B57-8D1E-A74E26239B43}">
      <dgm:prSet/>
      <dgm:spPr>
        <a:noFill/>
      </dgm:spPr>
      <dgm:t>
        <a:bodyPr/>
        <a:lstStyle/>
        <a:p>
          <a:endParaRPr kumimoji="1" lang="ja-JP" altLang="en-US"/>
        </a:p>
      </dgm:t>
    </dgm:pt>
    <dgm:pt modelId="{3CDFDDDB-8C8E-4A26-A826-6F28C5157D46}" type="pres">
      <dgm:prSet presAssocID="{589F053D-B70E-41A2-A761-F634700C5238}" presName="cycle" presStyleCnt="0">
        <dgm:presLayoutVars>
          <dgm:dir/>
          <dgm:resizeHandles val="exact"/>
        </dgm:presLayoutVars>
      </dgm:prSet>
      <dgm:spPr/>
    </dgm:pt>
    <dgm:pt modelId="{1FCF4789-43D1-486E-8F62-DD6344F1715F}" type="pres">
      <dgm:prSet presAssocID="{F71C03BC-5C11-4121-8E59-F24C4C83DE11}" presName="node" presStyleLbl="node1" presStyleIdx="0" presStyleCnt="3" custScaleX="144295" custScaleY="106416" custRadScaleRad="69078">
        <dgm:presLayoutVars>
          <dgm:bulletEnabled val="1"/>
        </dgm:presLayoutVars>
      </dgm:prSet>
      <dgm:spPr/>
    </dgm:pt>
    <dgm:pt modelId="{4AADB080-3E85-4259-94DA-3B791122E68B}" type="pres">
      <dgm:prSet presAssocID="{5F17288C-B6C0-44CE-B7D1-3520B5CCF3F9}" presName="sibTrans" presStyleLbl="sibTrans2D1" presStyleIdx="0" presStyleCnt="3"/>
      <dgm:spPr/>
    </dgm:pt>
    <dgm:pt modelId="{E7463D62-76BC-4EEF-9742-958A23213D90}" type="pres">
      <dgm:prSet presAssocID="{5F17288C-B6C0-44CE-B7D1-3520B5CCF3F9}" presName="connectorText" presStyleLbl="sibTrans2D1" presStyleIdx="0" presStyleCnt="3"/>
      <dgm:spPr/>
    </dgm:pt>
    <dgm:pt modelId="{D4F99E57-E069-41C4-A847-42E982BF9B0D}" type="pres">
      <dgm:prSet presAssocID="{ECA0E984-1CF9-4AB1-B28A-6691A2BD655C}" presName="node" presStyleLbl="node1" presStyleIdx="1" presStyleCnt="3" custScaleX="144295" custScaleY="106416">
        <dgm:presLayoutVars>
          <dgm:bulletEnabled val="1"/>
        </dgm:presLayoutVars>
      </dgm:prSet>
      <dgm:spPr/>
    </dgm:pt>
    <dgm:pt modelId="{EDAEAD4B-36F0-44A6-B9FF-FCA6D04862A3}" type="pres">
      <dgm:prSet presAssocID="{58CC6D92-F5A7-4633-BA63-72DEE511D8F0}" presName="sibTrans" presStyleLbl="sibTrans2D1" presStyleIdx="1" presStyleCnt="3"/>
      <dgm:spPr/>
    </dgm:pt>
    <dgm:pt modelId="{3F8E6189-A552-43DF-BBA4-0648BA6AE7D2}" type="pres">
      <dgm:prSet presAssocID="{58CC6D92-F5A7-4633-BA63-72DEE511D8F0}" presName="connectorText" presStyleLbl="sibTrans2D1" presStyleIdx="1" presStyleCnt="3"/>
      <dgm:spPr/>
    </dgm:pt>
    <dgm:pt modelId="{2A1DFE0A-153A-41A3-860E-2F9BEAEB10E0}" type="pres">
      <dgm:prSet presAssocID="{B414D08E-427C-4679-A0C0-20E62C8CFAC5}" presName="node" presStyleLbl="node1" presStyleIdx="2" presStyleCnt="3" custScaleX="144295" custScaleY="106416">
        <dgm:presLayoutVars>
          <dgm:bulletEnabled val="1"/>
        </dgm:presLayoutVars>
      </dgm:prSet>
      <dgm:spPr/>
    </dgm:pt>
    <dgm:pt modelId="{1095C036-1C41-4451-913A-750AE2088015}" type="pres">
      <dgm:prSet presAssocID="{5A74611A-D294-4358-BE46-431842B25B85}" presName="sibTrans" presStyleLbl="sibTrans2D1" presStyleIdx="2" presStyleCnt="3"/>
      <dgm:spPr/>
    </dgm:pt>
    <dgm:pt modelId="{42ECCC14-35CD-4213-87BE-A5C557BD4ABE}" type="pres">
      <dgm:prSet presAssocID="{5A74611A-D294-4358-BE46-431842B25B85}" presName="connectorText" presStyleLbl="sibTrans2D1" presStyleIdx="2" presStyleCnt="3"/>
      <dgm:spPr/>
    </dgm:pt>
  </dgm:ptLst>
  <dgm:cxnLst>
    <dgm:cxn modelId="{88F7D48F-7395-4E74-92F5-9ADFB5205504}" type="presOf" srcId="{58CC6D92-F5A7-4633-BA63-72DEE511D8F0}" destId="{3F8E6189-A552-43DF-BBA4-0648BA6AE7D2}" srcOrd="1" destOrd="0" presId="urn:microsoft.com/office/officeart/2005/8/layout/cycle2"/>
    <dgm:cxn modelId="{46DB2F05-17C4-4062-B928-529DAEF3A57E}" type="presOf" srcId="{5A74611A-D294-4358-BE46-431842B25B85}" destId="{42ECCC14-35CD-4213-87BE-A5C557BD4ABE}" srcOrd="1" destOrd="0" presId="urn:microsoft.com/office/officeart/2005/8/layout/cycle2"/>
    <dgm:cxn modelId="{55F99BFB-769F-4FB5-A87F-0B9E8539754F}" type="presOf" srcId="{58CC6D92-F5A7-4633-BA63-72DEE511D8F0}" destId="{EDAEAD4B-36F0-44A6-B9FF-FCA6D04862A3}" srcOrd="0" destOrd="0" presId="urn:microsoft.com/office/officeart/2005/8/layout/cycle2"/>
    <dgm:cxn modelId="{5422C451-F18B-4420-B40E-E22B5B6A9367}" type="presOf" srcId="{589F053D-B70E-41A2-A761-F634700C5238}" destId="{3CDFDDDB-8C8E-4A26-A826-6F28C5157D46}" srcOrd="0" destOrd="0" presId="urn:microsoft.com/office/officeart/2005/8/layout/cycle2"/>
    <dgm:cxn modelId="{A621DB76-3870-4EBF-B895-3E90F3A55CEE}" srcId="{589F053D-B70E-41A2-A761-F634700C5238}" destId="{ECA0E984-1CF9-4AB1-B28A-6691A2BD655C}" srcOrd="1" destOrd="0" parTransId="{D9898852-D03F-4CEF-9667-8F91F8B9F248}" sibTransId="{58CC6D92-F5A7-4633-BA63-72DEE511D8F0}"/>
    <dgm:cxn modelId="{19DA6B12-8E55-4F78-8D37-2F71183A79BF}" type="presOf" srcId="{5A74611A-D294-4358-BE46-431842B25B85}" destId="{1095C036-1C41-4451-913A-750AE2088015}" srcOrd="0" destOrd="0" presId="urn:microsoft.com/office/officeart/2005/8/layout/cycle2"/>
    <dgm:cxn modelId="{0074DA8F-094A-4A7C-8E26-276D7A193614}" srcId="{589F053D-B70E-41A2-A761-F634700C5238}" destId="{F71C03BC-5C11-4121-8E59-F24C4C83DE11}" srcOrd="0" destOrd="0" parTransId="{0B1EE524-E4C6-46B0-BE63-F85CB4EF72C3}" sibTransId="{5F17288C-B6C0-44CE-B7D1-3520B5CCF3F9}"/>
    <dgm:cxn modelId="{D7F80009-AE6D-4DC4-B5E8-4A5AEDC6ECBA}" type="presOf" srcId="{5F17288C-B6C0-44CE-B7D1-3520B5CCF3F9}" destId="{E7463D62-76BC-4EEF-9742-958A23213D90}" srcOrd="1" destOrd="0" presId="urn:microsoft.com/office/officeart/2005/8/layout/cycle2"/>
    <dgm:cxn modelId="{1409FEC3-E821-4681-9891-EC9F3FECC54F}" type="presOf" srcId="{ECA0E984-1CF9-4AB1-B28A-6691A2BD655C}" destId="{D4F99E57-E069-41C4-A847-42E982BF9B0D}" srcOrd="0" destOrd="0" presId="urn:microsoft.com/office/officeart/2005/8/layout/cycle2"/>
    <dgm:cxn modelId="{A58781C0-F604-4C3B-9B44-6EDA3EB737E0}" type="presOf" srcId="{5F17288C-B6C0-44CE-B7D1-3520B5CCF3F9}" destId="{4AADB080-3E85-4259-94DA-3B791122E68B}" srcOrd="0" destOrd="0" presId="urn:microsoft.com/office/officeart/2005/8/layout/cycle2"/>
    <dgm:cxn modelId="{F32B06AD-29D4-4B57-8D1E-A74E26239B43}" srcId="{589F053D-B70E-41A2-A761-F634700C5238}" destId="{B414D08E-427C-4679-A0C0-20E62C8CFAC5}" srcOrd="2" destOrd="0" parTransId="{20E35133-56C3-4B42-91CC-1CA5C87CF2BD}" sibTransId="{5A74611A-D294-4358-BE46-431842B25B85}"/>
    <dgm:cxn modelId="{6AE49842-28E3-416B-8BE0-AEE4CC1805E1}" type="presOf" srcId="{F71C03BC-5C11-4121-8E59-F24C4C83DE11}" destId="{1FCF4789-43D1-486E-8F62-DD6344F1715F}" srcOrd="0" destOrd="0" presId="urn:microsoft.com/office/officeart/2005/8/layout/cycle2"/>
    <dgm:cxn modelId="{A5608731-8785-4664-87EC-A28D21FA555D}" type="presOf" srcId="{B414D08E-427C-4679-A0C0-20E62C8CFAC5}" destId="{2A1DFE0A-153A-41A3-860E-2F9BEAEB10E0}" srcOrd="0" destOrd="0" presId="urn:microsoft.com/office/officeart/2005/8/layout/cycle2"/>
    <dgm:cxn modelId="{416D980A-C6D2-4802-AE68-08442CEABA33}" type="presParOf" srcId="{3CDFDDDB-8C8E-4A26-A826-6F28C5157D46}" destId="{1FCF4789-43D1-486E-8F62-DD6344F1715F}" srcOrd="0" destOrd="0" presId="urn:microsoft.com/office/officeart/2005/8/layout/cycle2"/>
    <dgm:cxn modelId="{0126BD0D-C16E-4B3B-AE0D-F8035130E734}" type="presParOf" srcId="{3CDFDDDB-8C8E-4A26-A826-6F28C5157D46}" destId="{4AADB080-3E85-4259-94DA-3B791122E68B}" srcOrd="1" destOrd="0" presId="urn:microsoft.com/office/officeart/2005/8/layout/cycle2"/>
    <dgm:cxn modelId="{E1DF2488-A4EC-4FFA-A0E6-38720E60201B}" type="presParOf" srcId="{4AADB080-3E85-4259-94DA-3B791122E68B}" destId="{E7463D62-76BC-4EEF-9742-958A23213D90}" srcOrd="0" destOrd="0" presId="urn:microsoft.com/office/officeart/2005/8/layout/cycle2"/>
    <dgm:cxn modelId="{1E5AEB98-56D1-4ECC-AEEB-19BE760CE8BD}" type="presParOf" srcId="{3CDFDDDB-8C8E-4A26-A826-6F28C5157D46}" destId="{D4F99E57-E069-41C4-A847-42E982BF9B0D}" srcOrd="2" destOrd="0" presId="urn:microsoft.com/office/officeart/2005/8/layout/cycle2"/>
    <dgm:cxn modelId="{26891990-8F76-490A-8858-9E1625B1D2F5}" type="presParOf" srcId="{3CDFDDDB-8C8E-4A26-A826-6F28C5157D46}" destId="{EDAEAD4B-36F0-44A6-B9FF-FCA6D04862A3}" srcOrd="3" destOrd="0" presId="urn:microsoft.com/office/officeart/2005/8/layout/cycle2"/>
    <dgm:cxn modelId="{22190E64-7D02-43C5-ADF9-D1473426B8B9}" type="presParOf" srcId="{EDAEAD4B-36F0-44A6-B9FF-FCA6D04862A3}" destId="{3F8E6189-A552-43DF-BBA4-0648BA6AE7D2}" srcOrd="0" destOrd="0" presId="urn:microsoft.com/office/officeart/2005/8/layout/cycle2"/>
    <dgm:cxn modelId="{41EE2113-B7C5-45CC-BB18-A5F4CD20E8F6}" type="presParOf" srcId="{3CDFDDDB-8C8E-4A26-A826-6F28C5157D46}" destId="{2A1DFE0A-153A-41A3-860E-2F9BEAEB10E0}" srcOrd="4" destOrd="0" presId="urn:microsoft.com/office/officeart/2005/8/layout/cycle2"/>
    <dgm:cxn modelId="{B4E1B3EE-ED80-43BE-861E-B500824769C4}" type="presParOf" srcId="{3CDFDDDB-8C8E-4A26-A826-6F28C5157D46}" destId="{1095C036-1C41-4451-913A-750AE2088015}" srcOrd="5" destOrd="0" presId="urn:microsoft.com/office/officeart/2005/8/layout/cycle2"/>
    <dgm:cxn modelId="{99E8ACFD-FE50-4555-AD85-8C2F18A53037}" type="presParOf" srcId="{1095C036-1C41-4451-913A-750AE2088015}" destId="{42ECCC14-35CD-4213-87BE-A5C557BD4ABE}"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CF4789-43D1-486E-8F62-DD6344F1715F}">
      <dsp:nvSpPr>
        <dsp:cNvPr id="0" name=""/>
        <dsp:cNvSpPr/>
      </dsp:nvSpPr>
      <dsp:spPr>
        <a:xfrm>
          <a:off x="2249931" y="561771"/>
          <a:ext cx="3421017" cy="2522963"/>
        </a:xfrm>
        <a:prstGeom prst="ellipse">
          <a:avLst/>
        </a:prstGeom>
        <a:solidFill>
          <a:srgbClr val="FF99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kumimoji="1" lang="ja-JP" altLang="en-US" sz="6500" kern="1200" dirty="0" smtClean="0"/>
            <a:t>　</a:t>
          </a:r>
          <a:endParaRPr kumimoji="1" lang="ja-JP" altLang="en-US" sz="6500" kern="1200" dirty="0"/>
        </a:p>
      </dsp:txBody>
      <dsp:txXfrm>
        <a:off x="2249931" y="561771"/>
        <a:ext cx="3421017" cy="2522963"/>
      </dsp:txXfrm>
    </dsp:sp>
    <dsp:sp modelId="{4AADB080-3E85-4259-94DA-3B791122E68B}">
      <dsp:nvSpPr>
        <dsp:cNvPr id="0" name=""/>
        <dsp:cNvSpPr/>
      </dsp:nvSpPr>
      <dsp:spPr>
        <a:xfrm rot="3238351">
          <a:off x="4774635" y="2645235"/>
          <a:ext cx="149161" cy="80016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kumimoji="1" lang="ja-JP" altLang="en-US" sz="2700" kern="1200"/>
        </a:p>
      </dsp:txBody>
      <dsp:txXfrm rot="3238351">
        <a:off x="4774635" y="2645235"/>
        <a:ext cx="149161" cy="800161"/>
      </dsp:txXfrm>
    </dsp:sp>
    <dsp:sp modelId="{D4F99E57-E069-41C4-A847-42E982BF9B0D}">
      <dsp:nvSpPr>
        <dsp:cNvPr id="0" name=""/>
        <dsp:cNvSpPr/>
      </dsp:nvSpPr>
      <dsp:spPr>
        <a:xfrm>
          <a:off x="4032450" y="3012725"/>
          <a:ext cx="3421017" cy="2522963"/>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kumimoji="1" lang="ja-JP" altLang="en-US" sz="6500" kern="1200" dirty="0" smtClean="0"/>
            <a:t>　</a:t>
          </a:r>
          <a:endParaRPr kumimoji="1" lang="ja-JP" altLang="en-US" sz="6500" kern="1200" dirty="0"/>
        </a:p>
      </dsp:txBody>
      <dsp:txXfrm>
        <a:off x="4032450" y="3012725"/>
        <a:ext cx="3421017" cy="2522963"/>
      </dsp:txXfrm>
    </dsp:sp>
    <dsp:sp modelId="{EDAEAD4B-36F0-44A6-B9FF-FCA6D04862A3}">
      <dsp:nvSpPr>
        <dsp:cNvPr id="0" name=""/>
        <dsp:cNvSpPr/>
      </dsp:nvSpPr>
      <dsp:spPr>
        <a:xfrm rot="10800000">
          <a:off x="3924434" y="3874125"/>
          <a:ext cx="76330" cy="80016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kumimoji="1" lang="ja-JP" altLang="en-US" sz="2700" kern="1200"/>
        </a:p>
      </dsp:txBody>
      <dsp:txXfrm rot="10800000">
        <a:off x="3924434" y="3874125"/>
        <a:ext cx="76330" cy="800161"/>
      </dsp:txXfrm>
    </dsp:sp>
    <dsp:sp modelId="{2A1DFE0A-153A-41A3-860E-2F9BEAEB10E0}">
      <dsp:nvSpPr>
        <dsp:cNvPr id="0" name=""/>
        <dsp:cNvSpPr/>
      </dsp:nvSpPr>
      <dsp:spPr>
        <a:xfrm>
          <a:off x="467412" y="3012725"/>
          <a:ext cx="3421017" cy="2522963"/>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kumimoji="1" lang="ja-JP" altLang="en-US" sz="6500" kern="1200" dirty="0" smtClean="0"/>
            <a:t>　</a:t>
          </a:r>
          <a:endParaRPr kumimoji="1" lang="ja-JP" altLang="en-US" sz="6500" kern="1200" dirty="0"/>
        </a:p>
      </dsp:txBody>
      <dsp:txXfrm>
        <a:off x="467412" y="3012725"/>
        <a:ext cx="3421017" cy="2522963"/>
      </dsp:txXfrm>
    </dsp:sp>
    <dsp:sp modelId="{1095C036-1C41-4451-913A-750AE2088015}">
      <dsp:nvSpPr>
        <dsp:cNvPr id="0" name=""/>
        <dsp:cNvSpPr/>
      </dsp:nvSpPr>
      <dsp:spPr>
        <a:xfrm rot="18361649">
          <a:off x="2992116" y="2652063"/>
          <a:ext cx="149161" cy="80016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kumimoji="1" lang="ja-JP" altLang="en-US" sz="2700" kern="1200"/>
        </a:p>
      </dsp:txBody>
      <dsp:txXfrm rot="18361649">
        <a:off x="2992116" y="2652063"/>
        <a:ext cx="149161" cy="80016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577EBD-21BE-42C4-A957-D1A0FBA081B8}" type="datetimeFigureOut">
              <a:rPr kumimoji="1" lang="ja-JP" altLang="en-US" smtClean="0"/>
              <a:pPr/>
              <a:t>2012/10/1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38639-4C63-4054-9321-1F889DD300E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色々削ったので，もう一度推敲が必要かも</a:t>
            </a:r>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4</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7500" lnSpcReduction="20000"/>
          </a:bodyPr>
          <a:lstStyle/>
          <a:p>
            <a:pPr>
              <a:lnSpc>
                <a:spcPct val="150000"/>
              </a:lnSpc>
              <a:buClr>
                <a:schemeClr val="accent5"/>
              </a:buClr>
              <a:buFont typeface="Wingdings" pitchFamily="2" charset="2"/>
              <a:buChar char="Ø"/>
            </a:pPr>
            <a:r>
              <a:rPr lang="ja-JP" altLang="en-US" sz="1800" dirty="0" smtClean="0">
                <a:latin typeface="ＭＳ Ｐゴシック" pitchFamily="50" charset="-128"/>
                <a:ea typeface="ＭＳ Ｐゴシック" pitchFamily="50" charset="-128"/>
                <a:cs typeface="Tahoma" pitchFamily="34" charset="0"/>
              </a:rPr>
              <a:t>誰もが簡単に，</a:t>
            </a:r>
            <a:r>
              <a:rPr lang="en-US" altLang="ja-JP" sz="1800" dirty="0" smtClean="0">
                <a:latin typeface="ＭＳ Ｐゴシック" pitchFamily="50" charset="-128"/>
                <a:ea typeface="ＭＳ Ｐゴシック" pitchFamily="50" charset="-128"/>
                <a:cs typeface="Tahoma" pitchFamily="34" charset="0"/>
              </a:rPr>
              <a:t>Twitter</a:t>
            </a:r>
            <a:r>
              <a:rPr lang="ja-JP" altLang="en-US" sz="1800" dirty="0" smtClean="0">
                <a:latin typeface="ＭＳ Ｐゴシック" pitchFamily="50" charset="-128"/>
                <a:ea typeface="ＭＳ Ｐゴシック" pitchFamily="50" charset="-128"/>
                <a:cs typeface="Tahoma" pitchFamily="34" charset="0"/>
              </a:rPr>
              <a:t>から知りたい情報を得ることが出来れば，人々の生活をより豊かに出来ると考えられる</a:t>
            </a:r>
            <a:endParaRPr lang="en-US" altLang="ja-JP" sz="18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1800" dirty="0" smtClean="0">
                <a:latin typeface="ＭＳ Ｐゴシック" pitchFamily="50" charset="-128"/>
                <a:ea typeface="ＭＳ Ｐゴシック" pitchFamily="50" charset="-128"/>
                <a:cs typeface="Tahoma" pitchFamily="34" charset="0"/>
              </a:rPr>
              <a:t>具体的にどう役に立つかというと，</a:t>
            </a:r>
            <a:endParaRPr lang="en-US" altLang="ja-JP" sz="1800" dirty="0" smtClean="0">
              <a:latin typeface="ＭＳ Ｐゴシック" pitchFamily="50" charset="-128"/>
              <a:ea typeface="ＭＳ Ｐゴシック" pitchFamily="50" charset="-128"/>
              <a:cs typeface="Tahoma" pitchFamily="34" charset="0"/>
            </a:endParaRPr>
          </a:p>
          <a:p>
            <a:pPr>
              <a:lnSpc>
                <a:spcPct val="150000"/>
              </a:lnSpc>
              <a:buFont typeface="+mj-ea"/>
              <a:buAutoNum type="circleNumDbPlain"/>
            </a:pPr>
            <a:r>
              <a:rPr lang="ja-JP" altLang="en-US" sz="1800" dirty="0" smtClean="0">
                <a:latin typeface="ＭＳ Ｐゴシック" pitchFamily="50" charset="-128"/>
                <a:ea typeface="ＭＳ Ｐゴシック" pitchFamily="50" charset="-128"/>
                <a:cs typeface="Tahoma" pitchFamily="34" charset="0"/>
              </a:rPr>
              <a:t>一般ユーザレベル</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strike="sngStrike" dirty="0" smtClean="0">
                <a:latin typeface="ＭＳ Ｐゴシック" pitchFamily="50" charset="-128"/>
                <a:ea typeface="ＭＳ Ｐゴシック" pitchFamily="50" charset="-128"/>
                <a:cs typeface="Tahoma" pitchFamily="34" charset="0"/>
              </a:rPr>
              <a:t>興味のある物事に関する話題を効率よく知ることが出来る</a:t>
            </a:r>
            <a:endParaRPr lang="en-US" altLang="ja-JP" sz="1600" strike="sngStrike"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現在の検索では目的の情報が得にくいというユーザの不満を解消できる</a:t>
            </a:r>
            <a:endParaRPr lang="en-US" altLang="ja-JP" sz="1600" dirty="0" smtClean="0">
              <a:latin typeface="ＭＳ Ｐゴシック" pitchFamily="50" charset="-128"/>
              <a:ea typeface="ＭＳ Ｐゴシック" pitchFamily="50" charset="-128"/>
              <a:cs typeface="Tahoma" pitchFamily="34" charset="0"/>
            </a:endParaRPr>
          </a:p>
          <a:p>
            <a:pPr>
              <a:lnSpc>
                <a:spcPct val="150000"/>
              </a:lnSpc>
              <a:buFont typeface="+mj-ea"/>
              <a:buAutoNum type="circleNumDbPlain"/>
            </a:pPr>
            <a:r>
              <a:rPr lang="ja-JP" altLang="en-US" sz="1800" dirty="0" smtClean="0">
                <a:latin typeface="ＭＳ Ｐゴシック" pitchFamily="50" charset="-128"/>
                <a:ea typeface="ＭＳ Ｐゴシック" pitchFamily="50" charset="-128"/>
                <a:cs typeface="Tahoma" pitchFamily="34" charset="0"/>
              </a:rPr>
              <a:t>企業レベル</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自社製品のクチコミを効率よく収集して，製品を改良する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キャンペーンの効果を確認して，マーケティングに生かす</a:t>
            </a:r>
            <a:endParaRPr lang="en-US" altLang="ja-JP" sz="1600" dirty="0" smtClean="0">
              <a:latin typeface="ＭＳ Ｐゴシック" pitchFamily="50" charset="-128"/>
              <a:ea typeface="ＭＳ Ｐゴシック" pitchFamily="50" charset="-128"/>
              <a:cs typeface="Tahoma" pitchFamily="34" charset="0"/>
            </a:endParaRPr>
          </a:p>
          <a:p>
            <a:pPr>
              <a:lnSpc>
                <a:spcPct val="150000"/>
              </a:lnSpc>
              <a:buFont typeface="+mj-ea"/>
              <a:buAutoNum type="circleNumDbPlain"/>
            </a:pPr>
            <a:r>
              <a:rPr lang="ja-JP" altLang="en-US" sz="1800" dirty="0" smtClean="0">
                <a:latin typeface="ＭＳ Ｐゴシック" pitchFamily="50" charset="-128"/>
                <a:ea typeface="ＭＳ Ｐゴシック" pitchFamily="50" charset="-128"/>
                <a:cs typeface="Tahoma" pitchFamily="34" charset="0"/>
              </a:rPr>
              <a:t>社会全体で見たレベル</a:t>
            </a:r>
            <a:endParaRPr lang="en-US" altLang="ja-JP" sz="18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最新のニュースや，狭い地域の小規模な出来事を知れれば，緊急時に活用できる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pPr>
            <a:r>
              <a:rPr lang="ja-JP" altLang="en-US" sz="1600" dirty="0" smtClean="0">
                <a:latin typeface="ＭＳ Ｐゴシック" pitchFamily="50" charset="-128"/>
                <a:ea typeface="ＭＳ Ｐゴシック" pitchFamily="50" charset="-128"/>
                <a:cs typeface="Tahoma" pitchFamily="34" charset="0"/>
              </a:rPr>
              <a:t>人々が好きなように発信した</a:t>
            </a:r>
            <a:r>
              <a:rPr lang="en-US" altLang="ja-JP" sz="1600" dirty="0" smtClean="0">
                <a:latin typeface="ＭＳ Ｐゴシック" pitchFamily="50" charset="-128"/>
                <a:ea typeface="ＭＳ Ｐゴシック" pitchFamily="50" charset="-128"/>
                <a:cs typeface="Tahoma" pitchFamily="34" charset="0"/>
              </a:rPr>
              <a:t>tweet</a:t>
            </a:r>
            <a:r>
              <a:rPr lang="ja-JP" altLang="en-US" sz="1600" dirty="0" smtClean="0">
                <a:latin typeface="ＭＳ Ｐゴシック" pitchFamily="50" charset="-128"/>
                <a:ea typeface="ＭＳ Ｐゴシック" pitchFamily="50" charset="-128"/>
                <a:cs typeface="Tahoma" pitchFamily="34" charset="0"/>
              </a:rPr>
              <a:t>から，「話題」という目に見えないものが，生まれて遷移していく様子を可視化できたら，社会研究の役に立つ（？）</a:t>
            </a:r>
            <a:endParaRPr lang="en-US" altLang="ja-JP" sz="1600" dirty="0" smtClean="0">
              <a:latin typeface="ＭＳ Ｐゴシック" pitchFamily="50" charset="-128"/>
              <a:ea typeface="ＭＳ Ｐゴシック" pitchFamily="50" charset="-128"/>
              <a:cs typeface="Tahoma" pitchFamily="34" charset="0"/>
            </a:endParaRPr>
          </a:p>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5</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分かりやすいまとめ方を考え中</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6</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7</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10</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fld id="{E32E935C-7E0E-407F-8AA7-544CF16F0D60}" type="datetimeFigureOut">
              <a:rPr kumimoji="1" lang="ja-JP" altLang="en-US" smtClean="0"/>
              <a:pPr/>
              <a:t>2012/10/1</a:t>
            </a:fld>
            <a:endParaRPr kumimoji="1" lang="ja-JP" altLang="en-US"/>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fld id="{08740F60-A9F6-42DA-8BAA-DE8B14140D23}"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fld id="{E32E935C-7E0E-407F-8AA7-544CF16F0D60}" type="datetimeFigureOut">
              <a:rPr kumimoji="1" lang="ja-JP" altLang="en-US" smtClean="0"/>
              <a:pPr/>
              <a:t>2012/10/1</a:t>
            </a:fld>
            <a:endParaRPr kumimoji="1" lang="ja-JP" altLang="en-US"/>
          </a:p>
        </p:txBody>
      </p:sp>
      <p:sp>
        <p:nvSpPr>
          <p:cNvPr id="9" name="スライド番号プレースホルダ 8"/>
          <p:cNvSpPr>
            <a:spLocks noGrp="1"/>
          </p:cNvSpPr>
          <p:nvPr>
            <p:ph type="sldNum" sz="quarter" idx="15"/>
          </p:nvPr>
        </p:nvSpPr>
        <p:spPr/>
        <p:txBody>
          <a:bodyPr rtlCol="0"/>
          <a:lstStyle/>
          <a:p>
            <a:fld id="{08740F60-A9F6-42DA-8BAA-DE8B14140D23}" type="slidenum">
              <a:rPr kumimoji="1" lang="ja-JP" altLang="en-US" smtClean="0"/>
              <a:pPr/>
              <a:t>&lt;#&gt;</a:t>
            </a:fld>
            <a:endParaRPr kumimoji="1" lang="ja-JP" altLang="en-US"/>
          </a:p>
        </p:txBody>
      </p:sp>
      <p:sp>
        <p:nvSpPr>
          <p:cNvPr id="10" name="フッター プレースホルダ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fld id="{E32E935C-7E0E-407F-8AA7-544CF16F0D60}" type="datetimeFigureOut">
              <a:rPr kumimoji="1" lang="ja-JP" altLang="en-US" smtClean="0"/>
              <a:pPr/>
              <a:t>2012/10/1</a:t>
            </a:fld>
            <a:endParaRPr kumimoji="1" lang="ja-JP" altLang="en-US"/>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fld id="{08740F60-A9F6-42DA-8BAA-DE8B14140D23}"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E32E935C-7E0E-407F-8AA7-544CF16F0D60}" type="datetimeFigureOut">
              <a:rPr kumimoji="1" lang="ja-JP" altLang="en-US" smtClean="0"/>
              <a:pPr/>
              <a:t>2012/10/1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fld id="{E32E935C-7E0E-407F-8AA7-544CF16F0D60}" type="datetimeFigureOut">
              <a:rPr kumimoji="1" lang="ja-JP" altLang="en-US" smtClean="0"/>
              <a:pPr/>
              <a:t>2012/10/1</a:t>
            </a:fld>
            <a:endParaRPr kumimoji="1" lang="ja-JP" altLang="en-US"/>
          </a:p>
        </p:txBody>
      </p:sp>
      <p:sp>
        <p:nvSpPr>
          <p:cNvPr id="7" name="スライド番号プレースホルダ 6"/>
          <p:cNvSpPr>
            <a:spLocks noGrp="1"/>
          </p:cNvSpPr>
          <p:nvPr>
            <p:ph type="sldNum" sz="quarter" idx="11"/>
          </p:nvPr>
        </p:nvSpPr>
        <p:spPr/>
        <p:txBody>
          <a:bodyPr rtlCol="0"/>
          <a:lstStyle/>
          <a:p>
            <a:fld id="{08740F60-A9F6-42DA-8BAA-DE8B14140D23}" type="slidenum">
              <a:rPr kumimoji="1" lang="ja-JP" altLang="en-US" smtClean="0"/>
              <a:pPr/>
              <a:t>&lt;#&gt;</a:t>
            </a:fld>
            <a:endParaRPr kumimoji="1" lang="ja-JP" altLang="en-US"/>
          </a:p>
        </p:txBody>
      </p:sp>
      <p:sp>
        <p:nvSpPr>
          <p:cNvPr id="8" name="フッター プレースホルダ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32E935C-7E0E-407F-8AA7-544CF16F0D60}" type="datetimeFigureOut">
              <a:rPr kumimoji="1" lang="ja-JP" altLang="en-US" smtClean="0"/>
              <a:pPr/>
              <a:t>2012/10/1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fld id="{E32E935C-7E0E-407F-8AA7-544CF16F0D60}" type="datetimeFigureOut">
              <a:rPr kumimoji="1" lang="ja-JP" altLang="en-US" smtClean="0"/>
              <a:pPr/>
              <a:t>2012/10/1</a:t>
            </a:fld>
            <a:endParaRPr kumimoji="1" lang="ja-JP" altLang="en-US"/>
          </a:p>
        </p:txBody>
      </p:sp>
      <p:sp>
        <p:nvSpPr>
          <p:cNvPr id="22" name="スライド番号プレースホルダ 21"/>
          <p:cNvSpPr>
            <a:spLocks noGrp="1"/>
          </p:cNvSpPr>
          <p:nvPr>
            <p:ph type="sldNum" sz="quarter" idx="15"/>
          </p:nvPr>
        </p:nvSpPr>
        <p:spPr/>
        <p:txBody>
          <a:bodyPr rtlCol="0"/>
          <a:lstStyle/>
          <a:p>
            <a:fld id="{08740F60-A9F6-42DA-8BAA-DE8B14140D23}" type="slidenum">
              <a:rPr kumimoji="1" lang="ja-JP" altLang="en-US" smtClean="0"/>
              <a:pPr/>
              <a:t>&lt;#&gt;</a:t>
            </a:fld>
            <a:endParaRPr kumimoji="1" lang="ja-JP" altLang="en-US"/>
          </a:p>
        </p:txBody>
      </p:sp>
      <p:sp>
        <p:nvSpPr>
          <p:cNvPr id="23" name="フッター プレースホルダ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fld id="{E32E935C-7E0E-407F-8AA7-544CF16F0D60}" type="datetimeFigureOut">
              <a:rPr kumimoji="1" lang="ja-JP" altLang="en-US" smtClean="0"/>
              <a:pPr/>
              <a:t>2012/10/1</a:t>
            </a:fld>
            <a:endParaRPr kumimoji="1" lang="ja-JP" altLang="en-US"/>
          </a:p>
        </p:txBody>
      </p:sp>
      <p:sp>
        <p:nvSpPr>
          <p:cNvPr id="18" name="スライド番号プレースホルダ 17"/>
          <p:cNvSpPr>
            <a:spLocks noGrp="1"/>
          </p:cNvSpPr>
          <p:nvPr>
            <p:ph type="sldNum" sz="quarter" idx="11"/>
          </p:nvPr>
        </p:nvSpPr>
        <p:spPr/>
        <p:txBody>
          <a:bodyPr rtlCol="0"/>
          <a:lstStyle/>
          <a:p>
            <a:fld id="{08740F60-A9F6-42DA-8BAA-DE8B14140D23}" type="slidenum">
              <a:rPr kumimoji="1" lang="ja-JP" altLang="en-US" smtClean="0"/>
              <a:pPr/>
              <a:t>&lt;#&gt;</a:t>
            </a:fld>
            <a:endParaRPr kumimoji="1" lang="ja-JP" altLang="en-US"/>
          </a:p>
        </p:txBody>
      </p:sp>
      <p:sp>
        <p:nvSpPr>
          <p:cNvPr id="21" name="フッター プレースホルダ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274638"/>
            <a:ext cx="7467600" cy="1143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32E935C-7E0E-407F-8AA7-544CF16F0D60}" type="datetimeFigureOut">
              <a:rPr kumimoji="1" lang="ja-JP" altLang="en-US" smtClean="0"/>
              <a:pPr/>
              <a:t>2012/10/1</a:t>
            </a:fld>
            <a:endParaRPr kumimoji="1" lang="ja-JP" altLang="en-US"/>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40F60-A9F6-42DA-8BAA-DE8B14140D2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Read_paper/Time-Sensitive_Query_Auto-Completion.ppt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comments" Target="../comments/comment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27784" y="1049288"/>
            <a:ext cx="6408712" cy="2448272"/>
          </a:xfrm>
        </p:spPr>
        <p:txBody>
          <a:bodyPr>
            <a:normAutofit/>
          </a:bodyPr>
          <a:lstStyle/>
          <a:p>
            <a:r>
              <a:rPr lang="ja-JP" altLang="en-US" sz="4000" dirty="0">
                <a:latin typeface="HG丸ｺﾞｼｯｸM-PRO" pitchFamily="50" charset="-128"/>
                <a:ea typeface="HG丸ｺﾞｼｯｸM-PRO" pitchFamily="50" charset="-128"/>
              </a:rPr>
              <a:t>進捗報告資料</a:t>
            </a:r>
            <a:endParaRPr kumimoji="1" lang="ja-JP" altLang="en-US" sz="4000" cap="none" dirty="0">
              <a:latin typeface="HG丸ｺﾞｼｯｸM-PRO" pitchFamily="50" charset="-128"/>
              <a:ea typeface="HG丸ｺﾞｼｯｸM-PRO" pitchFamily="50" charset="-128"/>
            </a:endParaRPr>
          </a:p>
        </p:txBody>
      </p:sp>
      <p:sp>
        <p:nvSpPr>
          <p:cNvPr id="3" name="サブタイトル 2"/>
          <p:cNvSpPr>
            <a:spLocks noGrp="1"/>
          </p:cNvSpPr>
          <p:nvPr>
            <p:ph type="subTitle" idx="1"/>
          </p:nvPr>
        </p:nvSpPr>
        <p:spPr>
          <a:xfrm>
            <a:off x="2771800" y="3645024"/>
            <a:ext cx="5688632" cy="2016224"/>
          </a:xfrm>
        </p:spPr>
        <p:txBody>
          <a:bodyPr>
            <a:normAutofit/>
          </a:bodyPr>
          <a:lstStyle/>
          <a:p>
            <a:r>
              <a:rPr kumimoji="1" lang="en-US" altLang="ja-JP" dirty="0" smtClean="0">
                <a:latin typeface="HG丸ｺﾞｼｯｸM-PRO" pitchFamily="50" charset="-128"/>
                <a:ea typeface="HG丸ｺﾞｼｯｸM-PRO" pitchFamily="50" charset="-128"/>
              </a:rPr>
              <a:t>2012/10/1</a:t>
            </a:r>
            <a:endParaRPr kumimoji="1" lang="en-US" altLang="ja-JP" dirty="0" smtClean="0">
              <a:latin typeface="HG丸ｺﾞｼｯｸM-PRO" pitchFamily="50" charset="-128"/>
              <a:ea typeface="HG丸ｺﾞｼｯｸM-PRO" pitchFamily="50" charset="-128"/>
            </a:endParaRPr>
          </a:p>
          <a:p>
            <a:r>
              <a:rPr kumimoji="1" lang="ja-JP" altLang="en-US" dirty="0" smtClean="0">
                <a:latin typeface="HG丸ｺﾞｼｯｸM-PRO" pitchFamily="50" charset="-128"/>
                <a:ea typeface="HG丸ｺﾞｼｯｸM-PRO" pitchFamily="50" charset="-128"/>
              </a:rPr>
              <a:t>神戸大学工学部 情報知能工学科</a:t>
            </a:r>
            <a:r>
              <a:rPr lang="en-US" altLang="ja-JP" dirty="0" smtClean="0">
                <a:latin typeface="HG丸ｺﾞｼｯｸM-PRO" pitchFamily="50" charset="-128"/>
                <a:ea typeface="HG丸ｺﾞｼｯｸM-PRO" pitchFamily="50" charset="-128"/>
              </a:rPr>
              <a:t> CS24 </a:t>
            </a:r>
            <a:r>
              <a:rPr lang="ja-JP" altLang="en-US" dirty="0" smtClean="0">
                <a:latin typeface="HG丸ｺﾞｼｯｸM-PRO" pitchFamily="50" charset="-128"/>
                <a:ea typeface="HG丸ｺﾞｼｯｸM-PRO" pitchFamily="50" charset="-128"/>
              </a:rPr>
              <a:t>上原研究室</a:t>
            </a:r>
            <a:endParaRPr kumimoji="1" lang="en-US" altLang="ja-JP" dirty="0" smtClean="0">
              <a:latin typeface="HG丸ｺﾞｼｯｸM-PRO" pitchFamily="50" charset="-128"/>
              <a:ea typeface="HG丸ｺﾞｼｯｸM-PRO" pitchFamily="50" charset="-128"/>
            </a:endParaRPr>
          </a:p>
          <a:p>
            <a:r>
              <a:rPr kumimoji="1" lang="ja-JP" altLang="en-US" sz="2000" dirty="0" smtClean="0">
                <a:latin typeface="HG丸ｺﾞｼｯｸM-PRO" pitchFamily="50" charset="-128"/>
                <a:ea typeface="HG丸ｺﾞｼｯｸM-PRO" pitchFamily="50" charset="-128"/>
              </a:rPr>
              <a:t>北口 沙也香</a:t>
            </a:r>
            <a:endParaRPr kumimoji="1" lang="en-US" altLang="ja-JP" sz="2000" dirty="0" smtClean="0">
              <a:latin typeface="HG丸ｺﾞｼｯｸM-PRO" pitchFamily="50" charset="-128"/>
              <a:ea typeface="HG丸ｺﾞｼｯｸM-PRO" pitchFamily="50" charset="-128"/>
            </a:endParaRPr>
          </a:p>
          <a:p>
            <a:endParaRPr kumimoji="1" lang="ja-JP" altLang="en-US" sz="2400"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7467600" cy="634082"/>
          </a:xfrm>
        </p:spPr>
        <p:txBody>
          <a:bodyPr>
            <a:noAutofit/>
          </a:bodyPr>
          <a:lstStyle/>
          <a:p>
            <a:pPr algn="l"/>
            <a:r>
              <a:rPr lang="ja-JP" altLang="en-US" sz="2400" dirty="0" smtClean="0">
                <a:latin typeface="HG丸ｺﾞｼｯｸM-PRO" pitchFamily="50" charset="-128"/>
                <a:ea typeface="HG丸ｺﾞｼｯｸM-PRO" pitchFamily="50" charset="-128"/>
              </a:rPr>
              <a:t>読んだ論文</a:t>
            </a:r>
            <a:r>
              <a:rPr lang="ja-JP" altLang="en-US" sz="2400" dirty="0" smtClean="0">
                <a:latin typeface="ＭＳ Ｐゴシック" pitchFamily="50" charset="-128"/>
                <a:ea typeface="ＭＳ Ｐゴシック" pitchFamily="50" charset="-128"/>
                <a:cs typeface="Tahoma" pitchFamily="34" charset="0"/>
              </a:rPr>
              <a:t>「</a:t>
            </a:r>
            <a:r>
              <a:rPr lang="en-US" altLang="ja-JP" sz="2400" b="1" dirty="0" smtClean="0">
                <a:latin typeface="Corbel" pitchFamily="34" charset="0"/>
                <a:ea typeface="Tahoma" pitchFamily="34" charset="0"/>
                <a:cs typeface="Tahoma" pitchFamily="34" charset="0"/>
              </a:rPr>
              <a:t>Time-Sensitive Query Auto-Completion</a:t>
            </a:r>
            <a:r>
              <a:rPr lang="ja-JP" altLang="en-US" sz="2400" dirty="0" smtClean="0">
                <a:latin typeface="ＭＳ Ｐゴシック" pitchFamily="50" charset="-128"/>
                <a:ea typeface="ＭＳ Ｐゴシック" pitchFamily="50" charset="-128"/>
                <a:cs typeface="Tahoma" pitchFamily="34" charset="0"/>
              </a:rPr>
              <a:t>」</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678706"/>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24744"/>
            <a:ext cx="8496944" cy="5478423"/>
          </a:xfrm>
          <a:prstGeom prst="rect">
            <a:avLst/>
          </a:prstGeom>
          <a:noFill/>
        </p:spPr>
        <p:txBody>
          <a:bodyPr wrap="square" rtlCol="0">
            <a:spAutoFit/>
          </a:bodyPr>
          <a:lstStyle/>
          <a:p>
            <a:pPr>
              <a:lnSpc>
                <a:spcPts val="2000"/>
              </a:lnSpc>
            </a:pPr>
            <a:r>
              <a:rPr lang="ja-JP" altLang="en-US" u="sng" dirty="0" smtClean="0"/>
              <a:t>概要</a:t>
            </a:r>
            <a:endParaRPr kumimoji="1" lang="en-US" altLang="ja-JP" u="sng" dirty="0" smtClean="0"/>
          </a:p>
          <a:p>
            <a:pPr>
              <a:lnSpc>
                <a:spcPts val="2000"/>
              </a:lnSpc>
            </a:pPr>
            <a:endParaRPr kumimoji="1" lang="en-US" altLang="ja-JP" u="sng" dirty="0" smtClean="0"/>
          </a:p>
          <a:p>
            <a:pPr>
              <a:lnSpc>
                <a:spcPts val="2000"/>
              </a:lnSpc>
            </a:pPr>
            <a:r>
              <a:rPr lang="en-US" altLang="ja-JP" sz="1600" dirty="0" smtClean="0"/>
              <a:t>【</a:t>
            </a:r>
            <a:r>
              <a:rPr lang="ja-JP" altLang="en-US" sz="1600" dirty="0" smtClean="0"/>
              <a:t>提案手法</a:t>
            </a:r>
            <a:r>
              <a:rPr lang="en-US" altLang="ja-JP" sz="1600" dirty="0" smtClean="0"/>
              <a:t>】</a:t>
            </a:r>
            <a:endParaRPr kumimoji="1" lang="en-US" altLang="ja-JP" sz="1600" dirty="0" smtClean="0"/>
          </a:p>
          <a:p>
            <a:pPr marL="342900" indent="-342900">
              <a:lnSpc>
                <a:spcPts val="2000"/>
              </a:lnSpc>
              <a:buFont typeface="Arial" pitchFamily="34" charset="0"/>
              <a:buChar char="•"/>
            </a:pPr>
            <a:r>
              <a:rPr lang="ja-JP" altLang="en-US" sz="1600" dirty="0" smtClean="0"/>
              <a:t>時系列解析モデル（</a:t>
            </a:r>
            <a:r>
              <a:rPr lang="en-US" altLang="ja-JP" sz="1600" dirty="0" smtClean="0"/>
              <a:t>3</a:t>
            </a:r>
            <a:r>
              <a:rPr lang="ja-JP" altLang="en-US" sz="1600" dirty="0" smtClean="0"/>
              <a:t>重指数平滑化）を使って，クエリログから現在のクエリの頻度を予測</a:t>
            </a:r>
            <a:endParaRPr lang="en-US" altLang="ja-JP" sz="1600" dirty="0" smtClean="0"/>
          </a:p>
          <a:p>
            <a:pPr marL="342900" indent="-342900">
              <a:lnSpc>
                <a:spcPts val="2000"/>
              </a:lnSpc>
              <a:buFont typeface="Arial" pitchFamily="34" charset="0"/>
              <a:buChar char="•"/>
            </a:pPr>
            <a:r>
              <a:rPr lang="ja-JP" altLang="en-US" sz="1600" dirty="0" smtClean="0"/>
              <a:t>予測した頻度に従ってクエリを順位付けして，クエリ自動補完の候補を提案</a:t>
            </a:r>
            <a:endParaRPr lang="en-US" altLang="ja-JP" sz="1600" dirty="0" smtClean="0"/>
          </a:p>
          <a:p>
            <a:pPr marL="342900" indent="-342900">
              <a:lnSpc>
                <a:spcPts val="2000"/>
              </a:lnSpc>
              <a:buFont typeface="Arial" pitchFamily="34" charset="0"/>
              <a:buChar char="•"/>
            </a:pPr>
            <a:r>
              <a:rPr lang="ja-JP" altLang="en-US" sz="1600" dirty="0" smtClean="0"/>
              <a:t>動的に予測モデルを選ぶ</a:t>
            </a:r>
            <a:endParaRPr lang="en-US" altLang="ja-JP" sz="1600" dirty="0" smtClean="0"/>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既存手法</a:t>
            </a:r>
            <a:r>
              <a:rPr lang="en-US" altLang="ja-JP" sz="1600" dirty="0" smtClean="0"/>
              <a:t>】</a:t>
            </a:r>
          </a:p>
          <a:p>
            <a:pPr marL="342900" indent="-342900">
              <a:lnSpc>
                <a:spcPts val="2000"/>
              </a:lnSpc>
              <a:buFont typeface="Arial" pitchFamily="34" charset="0"/>
              <a:buChar char="•"/>
            </a:pPr>
            <a:r>
              <a:rPr lang="ja-JP" altLang="en-US" sz="1600" dirty="0" smtClean="0"/>
              <a:t>ログの頻度を現在の頻度とする手法</a:t>
            </a:r>
            <a:r>
              <a:rPr lang="en-US" altLang="ja-JP" sz="1600" dirty="0" smtClean="0"/>
              <a:t>MCP</a:t>
            </a:r>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評価方法</a:t>
            </a:r>
            <a:r>
              <a:rPr lang="en-US" altLang="ja-JP" sz="1600" dirty="0" smtClean="0"/>
              <a:t>】</a:t>
            </a:r>
          </a:p>
          <a:p>
            <a:pPr marL="342900" indent="-342900">
              <a:lnSpc>
                <a:spcPts val="2000"/>
              </a:lnSpc>
              <a:buFont typeface="Arial" pitchFamily="34" charset="0"/>
              <a:buChar char="•"/>
            </a:pPr>
            <a:r>
              <a:rPr lang="en-US" altLang="ja-JP" sz="1600" dirty="0" smtClean="0"/>
              <a:t>MAR</a:t>
            </a:r>
            <a:r>
              <a:rPr lang="ja-JP" altLang="en-US" sz="1600" dirty="0" smtClean="0"/>
              <a:t>  </a:t>
            </a:r>
            <a:r>
              <a:rPr lang="en-US" altLang="ja-JP" sz="1600" dirty="0" smtClean="0"/>
              <a:t>/  SMAPE</a:t>
            </a:r>
            <a:r>
              <a:rPr lang="ja-JP" altLang="en-US" sz="1600" dirty="0" smtClean="0"/>
              <a:t>　（頻度予測精度）</a:t>
            </a:r>
            <a:endParaRPr lang="en-US" altLang="ja-JP" sz="1600" dirty="0" smtClean="0"/>
          </a:p>
          <a:p>
            <a:pPr marL="342900" lvl="1" indent="-342900">
              <a:lnSpc>
                <a:spcPts val="2000"/>
              </a:lnSpc>
              <a:buFont typeface="Arial" pitchFamily="34" charset="0"/>
              <a:buChar char="•"/>
            </a:pPr>
            <a:r>
              <a:rPr lang="ja-JP" altLang="en-US" sz="1600" dirty="0" smtClean="0"/>
              <a:t>スピアマンの順位相関係数  </a:t>
            </a:r>
            <a:r>
              <a:rPr lang="en-US" altLang="ja-JP" sz="1600" dirty="0" smtClean="0"/>
              <a:t>/  MRR</a:t>
            </a:r>
            <a:r>
              <a:rPr lang="ja-JP" altLang="en-US" sz="1600" dirty="0" smtClean="0"/>
              <a:t>　（</a:t>
            </a:r>
            <a:r>
              <a:rPr lang="en-US" altLang="ja-JP" sz="1600" dirty="0" smtClean="0"/>
              <a:t>QAC</a:t>
            </a:r>
            <a:r>
              <a:rPr lang="ja-JP" altLang="en-US" sz="1600" dirty="0" smtClean="0"/>
              <a:t>の質）</a:t>
            </a:r>
            <a:endParaRPr lang="en-US" altLang="ja-JP" sz="1600" dirty="0" smtClean="0"/>
          </a:p>
          <a:p>
            <a:pPr marL="342900" indent="-342900">
              <a:lnSpc>
                <a:spcPts val="2000"/>
              </a:lnSpc>
              <a:buFont typeface="Arial" pitchFamily="34" charset="0"/>
              <a:buChar char="•"/>
            </a:pPr>
            <a:r>
              <a:rPr lang="en-US" altLang="ja-JP" sz="1600" dirty="0" smtClean="0"/>
              <a:t>4</a:t>
            </a:r>
            <a:r>
              <a:rPr lang="ja-JP" altLang="en-US" sz="1600" dirty="0" smtClean="0"/>
              <a:t>年半という長期間のデータを使用</a:t>
            </a:r>
            <a:endParaRPr lang="en-US" altLang="ja-JP" sz="1600" dirty="0" smtClean="0"/>
          </a:p>
          <a:p>
            <a:pPr marL="342900" indent="-342900">
              <a:lnSpc>
                <a:spcPts val="2000"/>
              </a:lnSpc>
              <a:buFont typeface="Arial" pitchFamily="34" charset="0"/>
              <a:buChar char="•"/>
            </a:pPr>
            <a:r>
              <a:rPr lang="en-US" altLang="ja-JP" sz="1600" dirty="0" smtClean="0"/>
              <a:t>1</a:t>
            </a:r>
            <a:r>
              <a:rPr lang="ja-JP" altLang="en-US" sz="1600" dirty="0" smtClean="0"/>
              <a:t>日および</a:t>
            </a:r>
            <a:r>
              <a:rPr lang="en-US" altLang="ja-JP" sz="1600" dirty="0" smtClean="0"/>
              <a:t>1</a:t>
            </a:r>
            <a:r>
              <a:rPr lang="ja-JP" altLang="en-US" sz="1600" dirty="0" smtClean="0"/>
              <a:t>ヶ月のインターバルで評価</a:t>
            </a:r>
            <a:endParaRPr lang="en-US" altLang="ja-JP" sz="1600" dirty="0" smtClean="0"/>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実験結果</a:t>
            </a:r>
            <a:r>
              <a:rPr lang="en-US" altLang="ja-JP" sz="1600" dirty="0" smtClean="0"/>
              <a:t>】</a:t>
            </a:r>
          </a:p>
          <a:p>
            <a:pPr marL="342900" indent="-342900">
              <a:lnSpc>
                <a:spcPts val="2000"/>
              </a:lnSpc>
              <a:buFont typeface="Arial" pitchFamily="34" charset="0"/>
              <a:buChar char="•"/>
            </a:pPr>
            <a:r>
              <a:rPr lang="ja-JP" altLang="en-US" sz="1600" dirty="0" smtClean="0"/>
              <a:t>提案手法は既存手法より精度がよい</a:t>
            </a:r>
            <a:endParaRPr lang="en-US" altLang="ja-JP" sz="1600" dirty="0" smtClean="0"/>
          </a:p>
          <a:p>
            <a:pPr marL="342900" indent="-342900">
              <a:lnSpc>
                <a:spcPts val="2000"/>
              </a:lnSpc>
              <a:buFont typeface="Arial" pitchFamily="34" charset="0"/>
              <a:buChar char="•"/>
            </a:pPr>
            <a:r>
              <a:rPr lang="ja-JP" altLang="en-US" sz="1600" dirty="0" smtClean="0"/>
              <a:t>特に，周期的に頻度が変化するクエリに有効</a:t>
            </a:r>
            <a:endParaRPr lang="en-US" altLang="ja-JP" sz="1600" dirty="0" smtClean="0"/>
          </a:p>
          <a:p>
            <a:pPr marL="342900" indent="-342900">
              <a:lnSpc>
                <a:spcPts val="2000"/>
              </a:lnSpc>
              <a:buFont typeface="Arial" pitchFamily="34" charset="0"/>
              <a:buChar char="•"/>
            </a:pPr>
            <a:r>
              <a:rPr lang="ja-JP" altLang="en-US" sz="1600" dirty="0" smtClean="0"/>
              <a:t>突発的に頻度が変化するクエリには有効でない</a:t>
            </a:r>
            <a:endParaRPr lang="en-US" altLang="ja-JP" sz="1600" dirty="0" smtClean="0"/>
          </a:p>
          <a:p>
            <a:pPr marL="342900" indent="-342900">
              <a:lnSpc>
                <a:spcPts val="2000"/>
              </a:lnSpc>
              <a:buFont typeface="Arial" pitchFamily="34" charset="0"/>
              <a:buChar char="•"/>
            </a:pPr>
            <a:r>
              <a:rPr lang="ja-JP" altLang="en-US" sz="1600" dirty="0" smtClean="0"/>
              <a:t>既存手法では，長期間のログより最新・短期間のログを使った方が精度が良い</a:t>
            </a:r>
            <a:endParaRPr lang="en-US" altLang="ja-JP" sz="1600" dirty="0" smtClean="0"/>
          </a:p>
        </p:txBody>
      </p:sp>
      <p:sp>
        <p:nvSpPr>
          <p:cNvPr id="8" name="角丸四角形 7">
            <a:hlinkClick r:id="rId3" action="ppaction://hlinkpres?slideindex=1&amp;slidetitle="/>
          </p:cNvPr>
          <p:cNvSpPr/>
          <p:nvPr/>
        </p:nvSpPr>
        <p:spPr>
          <a:xfrm>
            <a:off x="1763688" y="836712"/>
            <a:ext cx="6912768"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ja-JP" altLang="en-US" sz="1600" dirty="0" smtClean="0">
                <a:latin typeface="メイリオ" pitchFamily="50" charset="-128"/>
                <a:ea typeface="メイリオ" pitchFamily="50" charset="-128"/>
                <a:cs typeface="メイリオ" pitchFamily="50" charset="-128"/>
              </a:rPr>
              <a:t>まとめ</a:t>
            </a:r>
            <a:r>
              <a:rPr kumimoji="1" lang="en-US" altLang="ja-JP" sz="1600" dirty="0" err="1" smtClean="0">
                <a:latin typeface="メイリオ" pitchFamily="50" charset="-128"/>
                <a:ea typeface="メイリオ" pitchFamily="50" charset="-128"/>
                <a:cs typeface="メイリオ" pitchFamily="50" charset="-128"/>
              </a:rPr>
              <a:t>pptx</a:t>
            </a:r>
            <a:endParaRPr lang="en-US" altLang="ja-JP" sz="1600" dirty="0" smtClean="0">
              <a:latin typeface="メイリオ" pitchFamily="50" charset="-128"/>
              <a:ea typeface="メイリオ" pitchFamily="50" charset="-128"/>
              <a:cs typeface="メイリオ" pitchFamily="50" charset="-128"/>
            </a:endParaRPr>
          </a:p>
          <a:p>
            <a:r>
              <a:rPr lang="en-US" altLang="ja-JP" sz="1600" dirty="0" err="1" smtClean="0">
                <a:latin typeface="メイリオ" pitchFamily="50" charset="-128"/>
                <a:ea typeface="メイリオ" pitchFamily="50" charset="-128"/>
                <a:cs typeface="メイリオ" pitchFamily="50" charset="-128"/>
              </a:rPr>
              <a:t>Dropbox</a:t>
            </a:r>
            <a:r>
              <a:rPr lang="en-US" altLang="ja-JP" sz="1600" dirty="0" smtClean="0">
                <a:latin typeface="メイリオ" pitchFamily="50" charset="-128"/>
                <a:ea typeface="メイリオ" pitchFamily="50" charset="-128"/>
                <a:cs typeface="メイリオ" pitchFamily="50" charset="-128"/>
              </a:rPr>
              <a:t>\</a:t>
            </a:r>
            <a:r>
              <a:rPr lang="en-US" altLang="ja-JP" sz="1600" dirty="0" err="1" smtClean="0">
                <a:latin typeface="メイリオ" pitchFamily="50" charset="-128"/>
                <a:ea typeface="メイリオ" pitchFamily="50" charset="-128"/>
                <a:cs typeface="メイリオ" pitchFamily="50" charset="-128"/>
              </a:rPr>
              <a:t>Progress_Report</a:t>
            </a:r>
            <a:r>
              <a:rPr lang="en-US" altLang="ja-JP" sz="1600" dirty="0" smtClean="0">
                <a:latin typeface="メイリオ" pitchFamily="50" charset="-128"/>
                <a:ea typeface="メイリオ" pitchFamily="50" charset="-128"/>
                <a:cs typeface="メイリオ" pitchFamily="50" charset="-128"/>
              </a:rPr>
              <a:t>\</a:t>
            </a:r>
            <a:r>
              <a:rPr lang="en-US" altLang="ja-JP" sz="1600" dirty="0" err="1" smtClean="0">
                <a:latin typeface="メイリオ" pitchFamily="50" charset="-128"/>
                <a:ea typeface="メイリオ" pitchFamily="50" charset="-128"/>
                <a:cs typeface="メイリオ" pitchFamily="50" charset="-128"/>
              </a:rPr>
              <a:t>kitaguchi</a:t>
            </a:r>
            <a:r>
              <a:rPr lang="en-US" altLang="ja-JP" sz="1600" dirty="0" smtClean="0">
                <a:latin typeface="メイリオ" pitchFamily="50" charset="-128"/>
                <a:ea typeface="メイリオ" pitchFamily="50" charset="-128"/>
                <a:cs typeface="メイリオ" pitchFamily="50" charset="-128"/>
              </a:rPr>
              <a:t>\</a:t>
            </a:r>
            <a:r>
              <a:rPr lang="en-US" altLang="ja-JP" sz="1600" dirty="0" err="1" smtClean="0">
                <a:latin typeface="メイリオ" pitchFamily="50" charset="-128"/>
                <a:ea typeface="メイリオ" pitchFamily="50" charset="-128"/>
                <a:cs typeface="メイリオ" pitchFamily="50" charset="-128"/>
              </a:rPr>
              <a:t>Read_paper</a:t>
            </a:r>
            <a:r>
              <a:rPr lang="en-US" altLang="ja-JP" sz="1600" dirty="0" smtClean="0">
                <a:latin typeface="メイリオ" pitchFamily="50" charset="-128"/>
                <a:ea typeface="メイリオ" pitchFamily="50" charset="-128"/>
                <a:cs typeface="メイリオ" pitchFamily="50" charset="-128"/>
              </a:rPr>
              <a:t>\Time-Sensitive_Query_Auto-Completion.pptx</a:t>
            </a:r>
            <a:endParaRPr kumimoji="1" lang="ja-JP" altLang="en-US" sz="1600"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7467600" cy="634082"/>
          </a:xfrm>
        </p:spPr>
        <p:txBody>
          <a:bodyPr>
            <a:noAutofit/>
          </a:bodyPr>
          <a:lstStyle/>
          <a:p>
            <a:pPr algn="l"/>
            <a:r>
              <a:rPr kumimoji="1" lang="ja-JP" altLang="en-US" sz="2400" dirty="0" smtClean="0">
                <a:latin typeface="HG丸ｺﾞｼｯｸM-PRO" pitchFamily="50" charset="-128"/>
                <a:ea typeface="HG丸ｺﾞｼｯｸM-PRO" pitchFamily="50" charset="-128"/>
              </a:rPr>
              <a:t>読んだ論文</a:t>
            </a:r>
            <a:r>
              <a:rPr lang="ja-JP" altLang="en-US" sz="2400" dirty="0" smtClean="0">
                <a:latin typeface="ＭＳ Ｐゴシック" pitchFamily="50" charset="-128"/>
                <a:ea typeface="ＭＳ Ｐゴシック" pitchFamily="50" charset="-128"/>
                <a:cs typeface="Tahoma" pitchFamily="34" charset="0"/>
              </a:rPr>
              <a:t>「</a:t>
            </a:r>
            <a:r>
              <a:rPr lang="en-US" altLang="ja-JP" sz="2400" b="1" dirty="0" smtClean="0">
                <a:latin typeface="Corbel" pitchFamily="34" charset="0"/>
                <a:ea typeface="Tahoma" pitchFamily="34" charset="0"/>
                <a:cs typeface="Tahoma" pitchFamily="34" charset="0"/>
              </a:rPr>
              <a:t>Time-Sensitive Query Auto-Completion</a:t>
            </a:r>
            <a:r>
              <a:rPr lang="ja-JP" altLang="en-US" sz="2400" dirty="0" smtClean="0">
                <a:latin typeface="ＭＳ Ｐゴシック" pitchFamily="50" charset="-128"/>
                <a:ea typeface="ＭＳ Ｐゴシック" pitchFamily="50" charset="-128"/>
                <a:cs typeface="Tahoma" pitchFamily="34" charset="0"/>
              </a:rPr>
              <a:t>」</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678706"/>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208912" cy="5478423"/>
          </a:xfrm>
          <a:prstGeom prst="rect">
            <a:avLst/>
          </a:prstGeom>
          <a:noFill/>
        </p:spPr>
        <p:txBody>
          <a:bodyPr wrap="square" rtlCol="0">
            <a:spAutoFit/>
          </a:bodyPr>
          <a:lstStyle/>
          <a:p>
            <a:pPr>
              <a:lnSpc>
                <a:spcPts val="2000"/>
              </a:lnSpc>
            </a:pPr>
            <a:r>
              <a:rPr lang="ja-JP" altLang="en-US" u="sng" dirty="0" smtClean="0"/>
              <a:t>感想</a:t>
            </a:r>
            <a:endParaRPr kumimoji="1" lang="en-US" altLang="ja-JP" u="sng" dirty="0" smtClean="0"/>
          </a:p>
          <a:p>
            <a:pPr marL="342900" indent="-342900">
              <a:lnSpc>
                <a:spcPts val="2000"/>
              </a:lnSpc>
            </a:pPr>
            <a:endParaRPr lang="en-US" altLang="ja-JP" dirty="0" smtClean="0"/>
          </a:p>
          <a:p>
            <a:pPr marL="342900" indent="-342900">
              <a:lnSpc>
                <a:spcPts val="2000"/>
              </a:lnSpc>
              <a:buFont typeface="Arial" pitchFamily="34" charset="0"/>
              <a:buChar char="•"/>
            </a:pPr>
            <a:r>
              <a:rPr lang="ja-JP" altLang="en-US" dirty="0" smtClean="0"/>
              <a:t>既存手法と比較して，周期性をよく予測できている点がすごい</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en-US" altLang="ja-JP" dirty="0" smtClean="0"/>
              <a:t>TMS</a:t>
            </a:r>
            <a:r>
              <a:rPr lang="ja-JP" altLang="en-US" dirty="0" smtClean="0"/>
              <a:t>を用いたとしても，突発的に頻度が変化するクエリには対応しずらいので，</a:t>
            </a:r>
            <a:endParaRPr lang="en-US" altLang="ja-JP" dirty="0" smtClean="0"/>
          </a:p>
          <a:p>
            <a:pPr marL="342900" indent="-342900">
              <a:lnSpc>
                <a:spcPts val="2000"/>
              </a:lnSpc>
            </a:pPr>
            <a:r>
              <a:rPr lang="en-US" altLang="ja-JP" dirty="0" smtClean="0"/>
              <a:t>	</a:t>
            </a:r>
            <a:r>
              <a:rPr lang="ja-JP" altLang="en-US" dirty="0" smtClean="0"/>
              <a:t>そのようなクエリには別のモデルを割り当てる必要がありそう</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評価方法（</a:t>
            </a:r>
            <a:r>
              <a:rPr lang="en-US" altLang="ja-JP" dirty="0" smtClean="0"/>
              <a:t>MAR</a:t>
            </a:r>
            <a:r>
              <a:rPr lang="ja-JP" altLang="en-US" dirty="0" err="1" smtClean="0"/>
              <a:t>，</a:t>
            </a:r>
            <a:r>
              <a:rPr lang="ja-JP" altLang="en-US" dirty="0" smtClean="0"/>
              <a:t>スピアマンの順位相関係数，</a:t>
            </a:r>
            <a:r>
              <a:rPr lang="en-US" altLang="ja-JP" dirty="0" smtClean="0"/>
              <a:t>etc</a:t>
            </a:r>
            <a:r>
              <a:rPr lang="ja-JP" altLang="en-US" dirty="0" smtClean="0"/>
              <a:t>）を知ることができて，</a:t>
            </a:r>
            <a:endParaRPr lang="en-US" altLang="ja-JP" dirty="0" smtClean="0"/>
          </a:p>
          <a:p>
            <a:pPr marL="342900" indent="-342900">
              <a:lnSpc>
                <a:spcPts val="2000"/>
              </a:lnSpc>
            </a:pPr>
            <a:r>
              <a:rPr lang="en-US" altLang="ja-JP" dirty="0" smtClean="0"/>
              <a:t>	</a:t>
            </a:r>
            <a:r>
              <a:rPr lang="ja-JP" altLang="en-US" dirty="0" smtClean="0"/>
              <a:t>ためになった</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知らないことばかりだったので，これから研究を進めるにあたって，</a:t>
            </a:r>
            <a:endParaRPr lang="en-US" altLang="ja-JP" dirty="0" smtClean="0"/>
          </a:p>
          <a:p>
            <a:pPr marL="342900" indent="-342900">
              <a:lnSpc>
                <a:spcPts val="2000"/>
              </a:lnSpc>
            </a:pPr>
            <a:r>
              <a:rPr lang="en-US" altLang="ja-JP" dirty="0" smtClean="0"/>
              <a:t>	</a:t>
            </a:r>
            <a:r>
              <a:rPr lang="ja-JP" altLang="en-US" dirty="0" smtClean="0"/>
              <a:t>他の評価方法や解析方法も勉強する必要があると感じた</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現在行っている</a:t>
            </a:r>
            <a:r>
              <a:rPr lang="en-US" altLang="ja-JP" dirty="0" smtClean="0"/>
              <a:t>MMR</a:t>
            </a:r>
            <a:r>
              <a:rPr lang="ja-JP" altLang="en-US" dirty="0" smtClean="0"/>
              <a:t>を用いて検索結果を要約する方法は，単語の類似度だけでクラスタを作るので，時間的に離れていても含まれている単語が似ていれば同じクラスタになってしまうという問題がある．（</a:t>
            </a:r>
            <a:r>
              <a:rPr lang="en-US" altLang="ja-JP" dirty="0" smtClean="0"/>
              <a:t>2010</a:t>
            </a:r>
            <a:r>
              <a:rPr lang="ja-JP" altLang="en-US" dirty="0" smtClean="0"/>
              <a:t>年冬の「オリンピック開幕！」と</a:t>
            </a:r>
            <a:r>
              <a:rPr lang="en-US" altLang="ja-JP" dirty="0" smtClean="0"/>
              <a:t>2012</a:t>
            </a:r>
            <a:r>
              <a:rPr lang="ja-JP" altLang="en-US" dirty="0" smtClean="0"/>
              <a:t>年夏の「オリンピック開幕！」は明らかに別のトピックだけど，文章は同じ）</a:t>
            </a:r>
            <a:endParaRPr lang="en-US" altLang="ja-JP" dirty="0" smtClean="0"/>
          </a:p>
          <a:p>
            <a:pPr marL="342900" indent="-342900">
              <a:lnSpc>
                <a:spcPts val="2000"/>
              </a:lnSpc>
            </a:pPr>
            <a:r>
              <a:rPr lang="en-US" altLang="ja-JP" dirty="0" smtClean="0"/>
              <a:t>	</a:t>
            </a:r>
            <a:r>
              <a:rPr lang="ja-JP" altLang="en-US" dirty="0" smtClean="0"/>
              <a:t>この問題に，本論文の時系列解析で周期性を見つける方法が，応用できないかと思った．（具体的な応用方法はまだ）</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endParaRPr lang="en-US" altLang="ja-JP"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400" b="0" cap="none" dirty="0" smtClean="0">
                <a:latin typeface="Arial Unicode MS" pitchFamily="50" charset="-128"/>
                <a:ea typeface="Arial Unicode MS" pitchFamily="50" charset="-128"/>
                <a:cs typeface="Arial Unicode MS" pitchFamily="50" charset="-128"/>
              </a:rPr>
              <a:t>Task</a:t>
            </a:r>
            <a:endParaRPr kumimoji="1" lang="ja-JP" altLang="en-US" sz="4400" b="0" cap="none" dirty="0">
              <a:latin typeface="Arial Unicode MS" pitchFamily="50" charset="-128"/>
              <a:ea typeface="Arial Unicode MS" pitchFamily="50" charset="-128"/>
              <a:cs typeface="Arial Unicode MS"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en-US" altLang="ja-JP" sz="3600" dirty="0" err="1" smtClean="0">
                <a:latin typeface="HG丸ｺﾞｼｯｸM-PRO" pitchFamily="50" charset="-128"/>
                <a:ea typeface="HG丸ｺﾞｼｯｸM-PRO" pitchFamily="50" charset="-128"/>
              </a:rPr>
              <a:t>ToDo</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67544" y="1340768"/>
            <a:ext cx="7467600" cy="4709120"/>
          </a:xfrm>
        </p:spPr>
        <p:txBody>
          <a:bodyPr anchor="t">
            <a:noAutofit/>
          </a:bodyPr>
          <a:lstStyle/>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論文</a:t>
            </a:r>
            <a:r>
              <a:rPr lang="ja-JP" altLang="en-US" sz="2000" dirty="0" smtClean="0">
                <a:latin typeface="ＭＳ Ｐゴシック" pitchFamily="50" charset="-128"/>
                <a:ea typeface="ＭＳ Ｐゴシック" pitchFamily="50" charset="-128"/>
                <a:cs typeface="Tahoma" pitchFamily="34" charset="0"/>
              </a:rPr>
              <a:t>「</a:t>
            </a:r>
            <a:r>
              <a:rPr lang="en-US" altLang="ja-JP" sz="2000" b="1" dirty="0" smtClean="0">
                <a:latin typeface="Corbel" pitchFamily="34" charset="0"/>
                <a:ea typeface="Tahoma" pitchFamily="34" charset="0"/>
                <a:cs typeface="Tahoma" pitchFamily="34" charset="0"/>
              </a:rPr>
              <a:t>Assessing the Scenic Route: Measuring the Value of Search Trails in Web Logs</a:t>
            </a:r>
            <a:r>
              <a:rPr lang="ja-JP" altLang="en-US" sz="2000" dirty="0" smtClean="0">
                <a:latin typeface="ＭＳ Ｐゴシック" pitchFamily="50" charset="-128"/>
                <a:ea typeface="ＭＳ Ｐゴシック" pitchFamily="50" charset="-128"/>
                <a:cs typeface="Tahoma" pitchFamily="34" charset="0"/>
              </a:rPr>
              <a:t>」</a:t>
            </a:r>
            <a:r>
              <a:rPr lang="ja-JP" altLang="en-US" sz="2000" dirty="0" smtClean="0">
                <a:latin typeface="ＭＳ Ｐゴシック" pitchFamily="50" charset="-128"/>
                <a:ea typeface="ＭＳ Ｐゴシック" pitchFamily="50" charset="-128"/>
                <a:cs typeface="Tahoma" pitchFamily="34" charset="0"/>
              </a:rPr>
              <a:t>を読む</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研究背景・評価方法の参考論文</a:t>
            </a:r>
            <a:r>
              <a:rPr lang="ja-JP" altLang="en-US" sz="2000" dirty="0" smtClean="0">
                <a:latin typeface="ＭＳ Ｐゴシック" pitchFamily="50" charset="-128"/>
                <a:ea typeface="ＭＳ Ｐゴシック" pitchFamily="50" charset="-128"/>
                <a:cs typeface="Tahoma" pitchFamily="34" charset="0"/>
              </a:rPr>
              <a:t>を読む</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手法・評価方法の詳細を考える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研究背景・目的の</a:t>
            </a:r>
            <a:r>
              <a:rPr lang="ja-JP" altLang="en-US" sz="2000" dirty="0" smtClean="0">
                <a:latin typeface="ＭＳ Ｐゴシック" pitchFamily="50" charset="-128"/>
                <a:ea typeface="ＭＳ Ｐゴシック" pitchFamily="50" charset="-128"/>
                <a:cs typeface="Tahoma" pitchFamily="34" charset="0"/>
              </a:rPr>
              <a:t>推敲</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デモ</a:t>
            </a:r>
            <a:r>
              <a:rPr lang="ja-JP" altLang="en-US" sz="2000" dirty="0" smtClean="0">
                <a:latin typeface="ＭＳ Ｐゴシック" pitchFamily="50" charset="-128"/>
                <a:ea typeface="ＭＳ Ｐゴシック" pitchFamily="50" charset="-128"/>
                <a:cs typeface="Tahoma" pitchFamily="34" charset="0"/>
              </a:rPr>
              <a:t>作成</a:t>
            </a:r>
            <a:endParaRPr lang="en-US" altLang="ja-JP" sz="20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en-US" altLang="ja-JP" sz="1600" dirty="0" smtClean="0">
                <a:latin typeface="ＭＳ Ｐゴシック" pitchFamily="50" charset="-128"/>
                <a:ea typeface="ＭＳ Ｐゴシック" pitchFamily="50" charset="-128"/>
                <a:cs typeface="Tahoma" pitchFamily="34" charset="0"/>
              </a:rPr>
              <a:t>tweet</a:t>
            </a:r>
            <a:r>
              <a:rPr lang="ja-JP" altLang="en-US" sz="1600" dirty="0" smtClean="0">
                <a:latin typeface="ＭＳ Ｐゴシック" pitchFamily="50" charset="-128"/>
                <a:ea typeface="ＭＳ Ｐゴシック" pitchFamily="50" charset="-128"/>
                <a:cs typeface="Tahoma" pitchFamily="34" charset="0"/>
              </a:rPr>
              <a:t>の時間ソート実装</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検索結果</a:t>
            </a:r>
            <a:r>
              <a:rPr lang="en-US" altLang="ja-JP" sz="1600" dirty="0" smtClean="0">
                <a:latin typeface="ＭＳ Ｐゴシック" pitchFamily="50" charset="-128"/>
                <a:ea typeface="ＭＳ Ｐゴシック" pitchFamily="50" charset="-128"/>
                <a:cs typeface="Tahoma" pitchFamily="34" charset="0"/>
              </a:rPr>
              <a:t>Result</a:t>
            </a:r>
            <a:r>
              <a:rPr lang="ja-JP" altLang="en-US" sz="1600" dirty="0" smtClean="0">
                <a:latin typeface="ＭＳ Ｐゴシック" pitchFamily="50" charset="-128"/>
                <a:ea typeface="ＭＳ Ｐゴシック" pitchFamily="50" charset="-128"/>
                <a:cs typeface="Tahoma" pitchFamily="34" charset="0"/>
              </a:rPr>
              <a:t>クラスを複数保持できるようにする</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en-US" altLang="ja-JP" sz="1600" dirty="0" smtClean="0">
                <a:latin typeface="ＭＳ Ｐゴシック" pitchFamily="50" charset="-128"/>
                <a:ea typeface="ＭＳ Ｐゴシック" pitchFamily="50" charset="-128"/>
                <a:cs typeface="Tahoma" pitchFamily="34" charset="0"/>
              </a:rPr>
              <a:t>2</a:t>
            </a:r>
            <a:r>
              <a:rPr lang="ja-JP" altLang="en-US" sz="1600" dirty="0" smtClean="0">
                <a:latin typeface="ＭＳ Ｐゴシック" pitchFamily="50" charset="-128"/>
                <a:ea typeface="ＭＳ Ｐゴシック" pitchFamily="50" charset="-128"/>
                <a:cs typeface="Tahoma" pitchFamily="34" charset="0"/>
              </a:rPr>
              <a:t>段階目以上の検索結果表示実装</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前の段階に戻る機能の実装</a:t>
            </a:r>
            <a:endParaRPr lang="en-US" altLang="ja-JP" sz="1600" dirty="0" smtClean="0">
              <a:latin typeface="ＭＳ Ｐゴシック" pitchFamily="50" charset="-128"/>
              <a:ea typeface="ＭＳ Ｐゴシック" pitchFamily="50" charset="-128"/>
              <a:cs typeface="Tahoma" pitchFamily="34" charset="0"/>
            </a:endParaRPr>
          </a:p>
          <a:p>
            <a:pPr lvl="1">
              <a:lnSpc>
                <a:spcPct val="150000"/>
              </a:lnSpc>
              <a:buClr>
                <a:schemeClr val="accent5"/>
              </a:buClr>
              <a:buFont typeface="Wingdings" pitchFamily="2" charset="2"/>
              <a:buChar char="Ø"/>
            </a:pPr>
            <a:r>
              <a:rPr lang="ja-JP" altLang="en-US" sz="1600" dirty="0" smtClean="0">
                <a:latin typeface="ＭＳ Ｐゴシック" pitchFamily="50" charset="-128"/>
                <a:ea typeface="ＭＳ Ｐゴシック" pitchFamily="50" charset="-128"/>
                <a:cs typeface="Tahoma" pitchFamily="34" charset="0"/>
              </a:rPr>
              <a:t>吹き出しの三角形の位置がクリックされた</a:t>
            </a:r>
            <a:r>
              <a:rPr lang="en-US" altLang="ja-JP" sz="1600" dirty="0" smtClean="0">
                <a:latin typeface="ＭＳ Ｐゴシック" pitchFamily="50" charset="-128"/>
                <a:ea typeface="ＭＳ Ｐゴシック" pitchFamily="50" charset="-128"/>
                <a:cs typeface="Tahoma" pitchFamily="34" charset="0"/>
              </a:rPr>
              <a:t>tweet</a:t>
            </a:r>
            <a:r>
              <a:rPr lang="ja-JP" altLang="en-US" sz="1600" dirty="0" smtClean="0">
                <a:latin typeface="ＭＳ Ｐゴシック" pitchFamily="50" charset="-128"/>
                <a:ea typeface="ＭＳ Ｐゴシック" pitchFamily="50" charset="-128"/>
                <a:cs typeface="Tahoma" pitchFamily="34" charset="0"/>
              </a:rPr>
              <a:t>の位置になるようにする</a:t>
            </a:r>
            <a:endParaRPr lang="en-US" altLang="ja-JP" sz="1600" dirty="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スケジュール</a:t>
            </a:r>
            <a:endParaRPr kumimoji="1" lang="ja-JP" altLang="en-US" sz="3600" dirty="0">
              <a:latin typeface="HG丸ｺﾞｼｯｸM-PRO" pitchFamily="50" charset="-128"/>
              <a:ea typeface="HG丸ｺﾞｼｯｸM-PRO" pitchFamily="50" charset="-128"/>
            </a:endParaRPr>
          </a:p>
        </p:txBody>
      </p:sp>
      <p:graphicFrame>
        <p:nvGraphicFramePr>
          <p:cNvPr id="7" name="コンテンツ プレースホルダ 6"/>
          <p:cNvGraphicFramePr>
            <a:graphicFrameLocks noGrp="1"/>
          </p:cNvGraphicFramePr>
          <p:nvPr>
            <p:ph sz="quarter" idx="1"/>
          </p:nvPr>
        </p:nvGraphicFramePr>
        <p:xfrm>
          <a:off x="395536" y="1700808"/>
          <a:ext cx="7992888" cy="4315963"/>
        </p:xfrm>
        <a:graphic>
          <a:graphicData uri="http://schemas.openxmlformats.org/drawingml/2006/table">
            <a:tbl>
              <a:tblPr firstRow="1" bandRow="1">
                <a:tableStyleId>{5A111915-BE36-4E01-A7E5-04B1672EAD32}</a:tableStyleId>
              </a:tblPr>
              <a:tblGrid>
                <a:gridCol w="6552728"/>
                <a:gridCol w="1440160"/>
              </a:tblGrid>
              <a:tr h="384043">
                <a:tc>
                  <a:txBody>
                    <a:bodyPr/>
                    <a:lstStyle/>
                    <a:p>
                      <a:r>
                        <a:rPr kumimoji="1" lang="ja-JP" altLang="en-US" dirty="0" smtClean="0"/>
                        <a:t>内容</a:t>
                      </a:r>
                      <a:endParaRPr kumimoji="1" lang="ja-JP" altLang="en-US" dirty="0"/>
                    </a:p>
                  </a:txBody>
                  <a:tcPr>
                    <a:lnR w="12700" cap="flat" cmpd="sng" algn="ctr">
                      <a:solidFill>
                        <a:schemeClr val="accent1">
                          <a:lumMod val="60000"/>
                          <a:lumOff val="40000"/>
                        </a:schemeClr>
                      </a:solidFill>
                      <a:prstDash val="solid"/>
                      <a:round/>
                      <a:headEnd type="none" w="med" len="med"/>
                      <a:tailEnd type="none" w="med" len="med"/>
                    </a:lnR>
                    <a:solidFill>
                      <a:schemeClr val="accent5">
                        <a:lumMod val="40000"/>
                        <a:lumOff val="60000"/>
                      </a:schemeClr>
                    </a:solidFill>
                  </a:tcPr>
                </a:tc>
                <a:tc>
                  <a:txBody>
                    <a:bodyPr/>
                    <a:lstStyle/>
                    <a:p>
                      <a:r>
                        <a:rPr kumimoji="1" lang="ja-JP" altLang="en-US" dirty="0" smtClean="0"/>
                        <a:t>終了目標日</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solidFill>
                      <a:schemeClr val="accent5">
                        <a:lumMod val="40000"/>
                        <a:lumOff val="60000"/>
                      </a:schemeClr>
                    </a:solidFill>
                  </a:tcPr>
                </a:tc>
              </a:tr>
              <a:tr h="384043">
                <a:tc>
                  <a:txBody>
                    <a:bodyPr/>
                    <a:lstStyle/>
                    <a:p>
                      <a:pPr>
                        <a:lnSpc>
                          <a:spcPct val="150000"/>
                        </a:lnSpc>
                        <a:buClr>
                          <a:schemeClr val="accent5"/>
                        </a:buClr>
                        <a:buFont typeface="Wingdings" pitchFamily="2" charset="2"/>
                        <a:buNone/>
                      </a:pPr>
                      <a:r>
                        <a:rPr lang="ja-JP" altLang="en-US" sz="1800" dirty="0" smtClean="0">
                          <a:latin typeface="ＭＳ Ｐゴシック" pitchFamily="50" charset="-128"/>
                          <a:ea typeface="ＭＳ Ｐゴシック" pitchFamily="50" charset="-128"/>
                          <a:cs typeface="Tahoma" pitchFamily="34" charset="0"/>
                        </a:rPr>
                        <a:t>論文「</a:t>
                      </a:r>
                      <a:r>
                        <a:rPr lang="en-US" altLang="ja-JP" sz="1800" b="1" dirty="0" smtClean="0">
                          <a:latin typeface="Corbel" pitchFamily="34" charset="0"/>
                          <a:ea typeface="Tahoma" pitchFamily="34" charset="0"/>
                          <a:cs typeface="Tahoma" pitchFamily="34" charset="0"/>
                        </a:rPr>
                        <a:t>Time-Sensitive Query Auto-Completion</a:t>
                      </a:r>
                      <a:r>
                        <a:rPr lang="ja-JP" altLang="en-US" sz="1800" dirty="0" smtClean="0">
                          <a:latin typeface="ＭＳ Ｐゴシック" pitchFamily="50" charset="-128"/>
                          <a:ea typeface="ＭＳ Ｐゴシック" pitchFamily="50" charset="-128"/>
                          <a:cs typeface="Tahoma" pitchFamily="34" charset="0"/>
                        </a:rPr>
                        <a:t>」を読む</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9/24</a:t>
                      </a:r>
                      <a:r>
                        <a:rPr kumimoji="1" lang="ja-JP" altLang="en-US" dirty="0" smtClean="0"/>
                        <a:t>（月）</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論文</a:t>
                      </a:r>
                      <a:r>
                        <a:rPr lang="ja-JP" altLang="en-US" sz="1800" dirty="0" smtClean="0">
                          <a:latin typeface="ＭＳ Ｐゴシック" pitchFamily="50" charset="-128"/>
                          <a:ea typeface="ＭＳ Ｐゴシック" pitchFamily="50" charset="-128"/>
                          <a:cs typeface="Tahoma" pitchFamily="34" charset="0"/>
                        </a:rPr>
                        <a:t>「</a:t>
                      </a:r>
                      <a:r>
                        <a:rPr lang="en-US" altLang="ja-JP" sz="1800" b="1" dirty="0" smtClean="0">
                          <a:latin typeface="Corbel" pitchFamily="34" charset="0"/>
                          <a:ea typeface="Tahoma" pitchFamily="34" charset="0"/>
                          <a:cs typeface="Tahoma" pitchFamily="34" charset="0"/>
                        </a:rPr>
                        <a:t>Assessing the Scenic Route: Measuring the Value of Search Trails in Web Logs</a:t>
                      </a:r>
                      <a:r>
                        <a:rPr lang="ja-JP" altLang="en-US" sz="1800" dirty="0" smtClean="0">
                          <a:latin typeface="ＭＳ Ｐゴシック" pitchFamily="50" charset="-128"/>
                          <a:ea typeface="ＭＳ Ｐゴシック" pitchFamily="50" charset="-128"/>
                          <a:cs typeface="Tahoma" pitchFamily="34" charset="0"/>
                        </a:rPr>
                        <a:t>」</a:t>
                      </a:r>
                      <a:r>
                        <a:rPr lang="ja-JP" altLang="en-US" sz="1800" dirty="0" smtClean="0">
                          <a:latin typeface="ＭＳ Ｐゴシック" pitchFamily="50" charset="-128"/>
                          <a:ea typeface="ＭＳ Ｐゴシック" pitchFamily="50" charset="-128"/>
                          <a:cs typeface="Tahoma" pitchFamily="34" charset="0"/>
                        </a:rPr>
                        <a:t>を読む</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10/13</a:t>
                      </a:r>
                      <a:r>
                        <a:rPr kumimoji="1" lang="ja-JP" altLang="en-US" dirty="0" smtClean="0"/>
                        <a:t>（土）</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a:lnSpc>
                          <a:spcPct val="150000"/>
                        </a:lnSpc>
                        <a:buClr>
                          <a:schemeClr val="accent5"/>
                        </a:buClr>
                        <a:buFont typeface="Wingdings" pitchFamily="2" charset="2"/>
                        <a:buNone/>
                      </a:pPr>
                      <a:r>
                        <a:rPr lang="ja-JP" altLang="en-US" sz="1800" dirty="0" smtClean="0">
                          <a:latin typeface="ＭＳ Ｐゴシック" pitchFamily="50" charset="-128"/>
                          <a:ea typeface="ＭＳ Ｐゴシック" pitchFamily="50" charset="-128"/>
                          <a:cs typeface="Tahoma" pitchFamily="34" charset="0"/>
                        </a:rPr>
                        <a:t>研究背景・目的の推敲</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a:lnSpc>
                          <a:spcPct val="150000"/>
                        </a:lnSpc>
                        <a:buClr>
                          <a:schemeClr val="accent5"/>
                        </a:buClr>
                        <a:buFont typeface="Wingdings" pitchFamily="2" charset="2"/>
                        <a:buNone/>
                      </a:pPr>
                      <a:r>
                        <a:rPr lang="ja-JP" altLang="en-US" sz="1800" dirty="0" smtClean="0">
                          <a:latin typeface="ＭＳ Ｐゴシック" pitchFamily="50" charset="-128"/>
                          <a:ea typeface="ＭＳ Ｐゴシック" pitchFamily="50" charset="-128"/>
                          <a:cs typeface="Tahoma" pitchFamily="34" charset="0"/>
                        </a:rPr>
                        <a:t>関連論文を読む</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デモシステム完成</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10</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評価</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r>
                        <a:rPr kumimoji="1" lang="en-US" altLang="ja-JP" dirty="0" smtClean="0"/>
                        <a:t>12</a:t>
                      </a:r>
                      <a:r>
                        <a:rPr kumimoji="1" lang="ja-JP" altLang="en-US" dirty="0" smtClean="0"/>
                        <a:t>月中</a:t>
                      </a:r>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r h="384043">
                <a:tc>
                  <a:txBody>
                    <a:bodyPr/>
                    <a:lstStyle/>
                    <a:p>
                      <a:pPr marL="0" marR="0" indent="0" algn="l" defTabSz="914400" rtl="0" eaLnBrk="1" fontAlgn="auto" latinLnBrk="0" hangingPunct="1">
                        <a:lnSpc>
                          <a:spcPct val="150000"/>
                        </a:lnSpc>
                        <a:spcBef>
                          <a:spcPts val="0"/>
                        </a:spcBef>
                        <a:spcAft>
                          <a:spcPts val="0"/>
                        </a:spcAft>
                        <a:buClr>
                          <a:schemeClr val="accent5"/>
                        </a:buClr>
                        <a:buSzTx/>
                        <a:buFont typeface="Wingdings" pitchFamily="2" charset="2"/>
                        <a:buNone/>
                        <a:tabLst/>
                        <a:defRPr/>
                      </a:pPr>
                      <a:r>
                        <a:rPr lang="ja-JP" altLang="en-US" sz="1800" dirty="0" smtClean="0">
                          <a:latin typeface="ＭＳ Ｐゴシック" pitchFamily="50" charset="-128"/>
                          <a:ea typeface="ＭＳ Ｐゴシック" pitchFamily="50" charset="-128"/>
                          <a:cs typeface="Tahoma" pitchFamily="34" charset="0"/>
                        </a:rPr>
                        <a:t>卒論執筆</a:t>
                      </a:r>
                      <a:endParaRPr lang="en-US" altLang="ja-JP" sz="1800" dirty="0" smtClean="0">
                        <a:latin typeface="ＭＳ Ｐゴシック" pitchFamily="50" charset="-128"/>
                        <a:ea typeface="ＭＳ Ｐゴシック" pitchFamily="50" charset="-128"/>
                        <a:cs typeface="Tahoma" pitchFamily="34" charset="0"/>
                      </a:endParaRPr>
                    </a:p>
                  </a:txBody>
                  <a:tcPr>
                    <a:lnR w="12700" cap="flat" cmpd="sng" algn="ctr">
                      <a:solidFill>
                        <a:schemeClr val="accent1">
                          <a:lumMod val="60000"/>
                          <a:lumOff val="40000"/>
                        </a:schemeClr>
                      </a:solidFill>
                      <a:prstDash val="solid"/>
                      <a:round/>
                      <a:headEnd type="none" w="med" len="med"/>
                      <a:tailEnd type="none" w="med" len="med"/>
                    </a:lnR>
                  </a:tcPr>
                </a:tc>
                <a:tc>
                  <a:txBody>
                    <a:bodyPr/>
                    <a:lstStyle/>
                    <a:p>
                      <a:endParaRPr kumimoji="1" lang="ja-JP" altLang="en-US"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r>
            </a:tbl>
          </a:graphicData>
        </a:graphic>
      </p:graphicFrame>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539552" y="2348880"/>
            <a:ext cx="7488832" cy="0"/>
          </a:xfrm>
          <a:prstGeom prst="line">
            <a:avLst/>
          </a:prstGeom>
          <a:ln>
            <a:solidFill>
              <a:srgbClr val="FF0000"/>
            </a:solidFill>
          </a:ln>
          <a:effectLst/>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400" b="0" cap="none" dirty="0" smtClean="0">
                <a:latin typeface="Arial Unicode MS" pitchFamily="50" charset="-128"/>
                <a:ea typeface="Arial Unicode MS" pitchFamily="50" charset="-128"/>
                <a:cs typeface="Arial Unicode MS" pitchFamily="50" charset="-128"/>
              </a:rPr>
              <a:t>I</a:t>
            </a:r>
            <a:r>
              <a:rPr lang="en-US" altLang="ja-JP" sz="4400" b="0" cap="none" dirty="0" smtClean="0">
                <a:latin typeface="Arial Unicode MS" pitchFamily="50" charset="-128"/>
                <a:ea typeface="Arial Unicode MS" pitchFamily="50" charset="-128"/>
                <a:cs typeface="Arial Unicode MS" pitchFamily="50" charset="-128"/>
              </a:rPr>
              <a:t>ntroduction</a:t>
            </a:r>
            <a:endParaRPr kumimoji="1" lang="ja-JP" altLang="en-US" sz="4400" b="0" cap="none" dirty="0">
              <a:latin typeface="Arial Unicode MS" pitchFamily="50" charset="-128"/>
              <a:ea typeface="Arial Unicode MS" pitchFamily="50" charset="-128"/>
              <a:cs typeface="Arial Unicode MS"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lang="en-US" altLang="ja-JP" sz="3200" cap="none" dirty="0" smtClean="0">
                <a:latin typeface="HG丸ｺﾞｼｯｸM-PRO" pitchFamily="50" charset="-128"/>
                <a:ea typeface="HG丸ｺﾞｼｯｸM-PRO" pitchFamily="50" charset="-128"/>
              </a:rPr>
              <a:t>Twitter</a:t>
            </a:r>
            <a:r>
              <a:rPr lang="ja-JP" altLang="en-US" sz="3200" cap="none" dirty="0" smtClean="0">
                <a:latin typeface="HG丸ｺﾞｼｯｸM-PRO" pitchFamily="50" charset="-128"/>
                <a:ea typeface="HG丸ｺﾞｼｯｸM-PRO" pitchFamily="50" charset="-128"/>
              </a:rPr>
              <a:t>とは</a:t>
            </a:r>
            <a:endParaRPr kumimoji="1" lang="ja-JP" altLang="en-US" sz="3200" cap="none"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図 4" descr="img1.png"/>
          <p:cNvPicPr>
            <a:picLocks noChangeAspect="1"/>
          </p:cNvPicPr>
          <p:nvPr/>
        </p:nvPicPr>
        <p:blipFill>
          <a:blip r:embed="rId2" cstate="print"/>
          <a:stretch>
            <a:fillRect/>
          </a:stretch>
        </p:blipFill>
        <p:spPr>
          <a:xfrm>
            <a:off x="1778873" y="2348880"/>
            <a:ext cx="5207111" cy="4349120"/>
          </a:xfrm>
          <a:prstGeom prst="rect">
            <a:avLst/>
          </a:prstGeom>
          <a:ln>
            <a:noFill/>
          </a:ln>
          <a:effectLst>
            <a:outerShdw blurRad="292100" dist="139700" dir="2700000" algn="tl" rotWithShape="0">
              <a:srgbClr val="333333">
                <a:alpha val="65000"/>
              </a:srgbClr>
            </a:outerShdw>
          </a:effectLst>
        </p:spPr>
      </p:pic>
      <p:sp>
        <p:nvSpPr>
          <p:cNvPr id="7" name="コンテンツ プレースホルダ 3"/>
          <p:cNvSpPr txBox="1">
            <a:spLocks/>
          </p:cNvSpPr>
          <p:nvPr/>
        </p:nvSpPr>
        <p:spPr>
          <a:xfrm>
            <a:off x="395536" y="1196752"/>
            <a:ext cx="7560840" cy="1584176"/>
          </a:xfrm>
          <a:prstGeom prst="rect">
            <a:avLst/>
          </a:prstGeom>
        </p:spPr>
        <p:txBody>
          <a:bodyPr vert="horz" anchor="t">
            <a:noAutofit/>
          </a:bodyPr>
          <a:lstStyle/>
          <a:p>
            <a:pPr marL="274320" marR="0" lvl="0" indent="-274320" algn="l" defTabSz="914400" rtl="0" eaLnBrk="1" fontAlgn="auto" latinLnBrk="0" hangingPunct="1">
              <a:spcBef>
                <a:spcPts val="600"/>
              </a:spcBef>
              <a:spcAft>
                <a:spcPts val="0"/>
              </a:spcAft>
              <a:buClr>
                <a:schemeClr val="accent1"/>
              </a:buClr>
              <a:buSzPct val="70000"/>
              <a:buFont typeface="Wingdings" pitchFamily="2" charset="2"/>
              <a:buChar char="Ø"/>
              <a:tabLst/>
              <a:defRPr/>
            </a:pPr>
            <a:r>
              <a:rPr lang="en-US" altLang="ja-JP" sz="2000" dirty="0" smtClean="0">
                <a:ea typeface="ＭＳ Ｐゴシック" pitchFamily="50" charset="-128"/>
                <a:cs typeface="Tahoma" pitchFamily="34" charset="0"/>
              </a:rPr>
              <a:t>Twitter</a:t>
            </a:r>
            <a:r>
              <a:rPr lang="ja-JP" altLang="en-US" sz="2000" dirty="0" smtClean="0">
                <a:latin typeface="ＭＳ Ｐゴシック" pitchFamily="50" charset="-128"/>
                <a:ea typeface="ＭＳ Ｐゴシック" pitchFamily="50" charset="-128"/>
                <a:cs typeface="Tahoma" pitchFamily="34" charset="0"/>
              </a:rPr>
              <a:t>とは？</a:t>
            </a:r>
            <a:endParaRPr lang="en-US" altLang="ja-JP" sz="2000" dirty="0" smtClean="0">
              <a:latin typeface="ＭＳ Ｐゴシック" pitchFamily="50" charset="-128"/>
              <a:ea typeface="ＭＳ Ｐゴシック" pitchFamily="50" charset="-128"/>
              <a:cs typeface="Tahoma" pitchFamily="34" charset="0"/>
            </a:endParaRPr>
          </a:p>
          <a:p>
            <a:pPr marL="731520" lvl="1" indent="-274320">
              <a:spcBef>
                <a:spcPts val="600"/>
              </a:spcBef>
              <a:buClr>
                <a:schemeClr val="accent1"/>
              </a:buClr>
              <a:buSzPct val="70000"/>
              <a:buFont typeface="Arial" pitchFamily="34" charset="0"/>
              <a:buChar char="•"/>
            </a:pPr>
            <a:r>
              <a:rPr lang="ja-JP" altLang="en-US" dirty="0" smtClean="0">
                <a:ea typeface="Meiryo UI" pitchFamily="50" charset="-128"/>
                <a:cs typeface="Meiryo UI" pitchFamily="50" charset="-128"/>
              </a:rPr>
              <a:t>世界中で利用が進んでいる</a:t>
            </a:r>
            <a:r>
              <a:rPr lang="en-US" altLang="ja-JP" dirty="0" err="1" smtClean="0">
                <a:ea typeface="Meiryo UI" pitchFamily="50" charset="-128"/>
                <a:cs typeface="Meiryo UI" pitchFamily="50" charset="-128"/>
              </a:rPr>
              <a:t>microblog</a:t>
            </a:r>
            <a:endParaRPr lang="en-US" altLang="ja-JP" dirty="0" smtClean="0">
              <a:ea typeface="Meiryo UI" pitchFamily="50" charset="-128"/>
              <a:cs typeface="Meiryo UI" pitchFamily="50" charset="-128"/>
            </a:endParaRPr>
          </a:p>
          <a:p>
            <a:pPr marL="731520" lvl="1" indent="-274320">
              <a:spcBef>
                <a:spcPts val="600"/>
              </a:spcBef>
              <a:buClr>
                <a:schemeClr val="accent1"/>
              </a:buClr>
              <a:buSzPct val="70000"/>
              <a:buFont typeface="Arial" pitchFamily="34" charset="0"/>
              <a:buChar char="•"/>
            </a:pPr>
            <a:r>
              <a:rPr lang="en-US" altLang="ja-JP" dirty="0" smtClean="0">
                <a:ea typeface="Meiryo UI" pitchFamily="50" charset="-128"/>
                <a:cs typeface="Meiryo UI" pitchFamily="50" charset="-128"/>
              </a:rPr>
              <a:t>140</a:t>
            </a:r>
            <a:r>
              <a:rPr lang="ja-JP" altLang="en-US" dirty="0" smtClean="0">
                <a:ea typeface="Meiryo UI" pitchFamily="50" charset="-128"/>
                <a:cs typeface="Meiryo UI" pitchFamily="50" charset="-128"/>
              </a:rPr>
              <a:t>字以内の短い投稿（</a:t>
            </a:r>
            <a:r>
              <a:rPr lang="en-US" altLang="ja-JP" dirty="0" smtClean="0">
                <a:ea typeface="Meiryo UI" pitchFamily="50" charset="-128"/>
                <a:cs typeface="Meiryo UI" pitchFamily="50" charset="-128"/>
              </a:rPr>
              <a:t>tweet</a:t>
            </a:r>
            <a:r>
              <a:rPr lang="ja-JP" altLang="en-US" dirty="0" smtClean="0">
                <a:ea typeface="Meiryo UI" pitchFamily="50" charset="-128"/>
                <a:cs typeface="Meiryo UI" pitchFamily="50" charset="-128"/>
              </a:rPr>
              <a:t>）</a:t>
            </a:r>
            <a:endParaRPr lang="en-US" altLang="ja-JP" dirty="0" smtClean="0">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200" cap="none" dirty="0" smtClean="0">
                <a:latin typeface="HG丸ｺﾞｼｯｸM-PRO" pitchFamily="50" charset="-128"/>
                <a:ea typeface="HG丸ｺﾞｼｯｸM-PRO" pitchFamily="50" charset="-128"/>
              </a:rPr>
              <a:t>従来のメディアとの違い</a:t>
            </a:r>
            <a:endParaRPr kumimoji="1" lang="ja-JP" altLang="en-US" sz="3200" cap="none"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コンテンツ プレースホルダ 3"/>
          <p:cNvSpPr txBox="1">
            <a:spLocks/>
          </p:cNvSpPr>
          <p:nvPr/>
        </p:nvSpPr>
        <p:spPr>
          <a:xfrm>
            <a:off x="611560" y="1772816"/>
            <a:ext cx="5832648" cy="2016224"/>
          </a:xfrm>
          <a:prstGeom prst="rect">
            <a:avLst/>
          </a:prstGeom>
        </p:spPr>
        <p:txBody>
          <a:bodyPr vert="horz" anchor="t">
            <a:noAutofit/>
          </a:bodyPr>
          <a:lstStyle/>
          <a:p>
            <a:pPr marL="274320" marR="0" lvl="0" indent="-274320" algn="l" defTabSz="914400" rtl="0" eaLnBrk="1" fontAlgn="auto" latinLnBrk="0" hangingPunct="1">
              <a:spcBef>
                <a:spcPts val="600"/>
              </a:spcBef>
              <a:spcAft>
                <a:spcPts val="0"/>
              </a:spcAft>
              <a:buClr>
                <a:srgbClr val="FF6600"/>
              </a:buClr>
              <a:buSzPct val="70000"/>
              <a:buFont typeface="Wingdings" pitchFamily="2" charset="2"/>
              <a:buChar char="l"/>
              <a:tabLst/>
              <a:defRPr/>
            </a:pPr>
            <a:r>
              <a:rPr lang="ja-JP" altLang="en-US" dirty="0" smtClean="0">
                <a:latin typeface="ＭＳ Ｐゴシック" pitchFamily="50" charset="-128"/>
                <a:ea typeface="ＭＳ Ｐゴシック" pitchFamily="50" charset="-128"/>
                <a:cs typeface="Tahoma" pitchFamily="34" charset="0"/>
              </a:rPr>
              <a:t>リアルタイム性に優れる</a:t>
            </a:r>
            <a:endParaRPr lang="en-US" altLang="ja-JP" dirty="0" smtClean="0">
              <a:latin typeface="ＭＳ Ｐゴシック" pitchFamily="50" charset="-128"/>
              <a:ea typeface="ＭＳ Ｐゴシック" pitchFamily="50" charset="-128"/>
              <a:cs typeface="Tahoma" pitchFamily="34" charset="0"/>
            </a:endParaRPr>
          </a:p>
          <a:p>
            <a:pPr marL="274320" marR="0" lvl="0" indent="-274320" algn="l" defTabSz="914400" rtl="0" eaLnBrk="1" fontAlgn="auto" latinLnBrk="0" hangingPunct="1">
              <a:spcBef>
                <a:spcPts val="600"/>
              </a:spcBef>
              <a:spcAft>
                <a:spcPts val="0"/>
              </a:spcAft>
              <a:buClr>
                <a:srgbClr val="FF6600"/>
              </a:buClr>
              <a:buSzPct val="70000"/>
              <a:buFont typeface="Wingdings" pitchFamily="2" charset="2"/>
              <a:buChar char="l"/>
              <a:tabLst/>
              <a:defRPr/>
            </a:pPr>
            <a:r>
              <a:rPr lang="ja-JP" altLang="en-US" dirty="0" smtClean="0">
                <a:latin typeface="ＭＳ Ｐゴシック" pitchFamily="50" charset="-128"/>
                <a:ea typeface="ＭＳ Ｐゴシック" pitchFamily="50" charset="-128"/>
                <a:cs typeface="Tahoma" pitchFamily="34" charset="0"/>
              </a:rPr>
              <a:t>多種多様な話題</a:t>
            </a:r>
            <a:endParaRPr lang="en-US" altLang="ja-JP" dirty="0" smtClean="0">
              <a:latin typeface="ＭＳ Ｐゴシック" pitchFamily="50" charset="-128"/>
              <a:ea typeface="ＭＳ Ｐゴシック" pitchFamily="50" charset="-128"/>
              <a:cs typeface="Tahoma" pitchFamily="34" charset="0"/>
            </a:endParaRPr>
          </a:p>
          <a:p>
            <a:pPr marL="731520" lvl="1" indent="-274320">
              <a:spcBef>
                <a:spcPts val="600"/>
              </a:spcBef>
              <a:buClr>
                <a:srgbClr val="FF6600"/>
              </a:buClr>
              <a:buSzPct val="70000"/>
              <a:buFont typeface="ＭＳ Ｐゴシック" pitchFamily="50" charset="-128"/>
              <a:buChar char="＞"/>
            </a:pPr>
            <a:r>
              <a:rPr lang="ja-JP" altLang="en-US" sz="1600" dirty="0" smtClean="0">
                <a:latin typeface="ＭＳ Ｐゴシック" pitchFamily="50" charset="-128"/>
                <a:ea typeface="ＭＳ Ｐゴシック" pitchFamily="50" charset="-128"/>
                <a:cs typeface="Tahoma" pitchFamily="34" charset="0"/>
              </a:rPr>
              <a:t>多様な分野（政治・スポーツ・娯楽・日常生活・・・</a:t>
            </a:r>
            <a:r>
              <a:rPr lang="en-US" altLang="ja-JP" sz="1600" dirty="0" smtClean="0">
                <a:latin typeface="ＭＳ Ｐゴシック" pitchFamily="50" charset="-128"/>
                <a:ea typeface="ＭＳ Ｐゴシック" pitchFamily="50" charset="-128"/>
                <a:cs typeface="Tahoma" pitchFamily="34" charset="0"/>
              </a:rPr>
              <a:t>etc</a:t>
            </a:r>
            <a:r>
              <a:rPr lang="ja-JP" altLang="en-US" sz="1600" dirty="0" smtClean="0">
                <a:latin typeface="ＭＳ Ｐゴシック" pitchFamily="50" charset="-128"/>
                <a:ea typeface="ＭＳ Ｐゴシック" pitchFamily="50" charset="-128"/>
                <a:cs typeface="Tahoma" pitchFamily="34" charset="0"/>
              </a:rPr>
              <a:t>）</a:t>
            </a:r>
            <a:endParaRPr lang="en-US" altLang="ja-JP" sz="1600" dirty="0" smtClean="0">
              <a:latin typeface="ＭＳ Ｐゴシック" pitchFamily="50" charset="-128"/>
              <a:ea typeface="ＭＳ Ｐゴシック" pitchFamily="50" charset="-128"/>
              <a:cs typeface="Tahoma" pitchFamily="34" charset="0"/>
            </a:endParaRPr>
          </a:p>
          <a:p>
            <a:pPr marL="731520" lvl="1" indent="-274320">
              <a:spcBef>
                <a:spcPts val="600"/>
              </a:spcBef>
              <a:buClr>
                <a:srgbClr val="FF6600"/>
              </a:buClr>
              <a:buSzPct val="70000"/>
              <a:buFont typeface="ＭＳ Ｐゴシック" pitchFamily="50" charset="-128"/>
              <a:buChar char="＞"/>
            </a:pPr>
            <a:r>
              <a:rPr lang="ja-JP" altLang="en-US" sz="1600" dirty="0" smtClean="0">
                <a:latin typeface="ＭＳ Ｐゴシック" pitchFamily="50" charset="-128"/>
                <a:ea typeface="ＭＳ Ｐゴシック" pitchFamily="50" charset="-128"/>
                <a:cs typeface="Tahoma" pitchFamily="34" charset="0"/>
              </a:rPr>
              <a:t>個人の意見・感想・クチコミ</a:t>
            </a:r>
            <a:endParaRPr lang="en-US" altLang="ja-JP" sz="1600" dirty="0" smtClean="0">
              <a:latin typeface="ＭＳ Ｐゴシック" pitchFamily="50" charset="-128"/>
              <a:ea typeface="ＭＳ Ｐゴシック" pitchFamily="50" charset="-128"/>
              <a:cs typeface="Tahoma" pitchFamily="34" charset="0"/>
            </a:endParaRPr>
          </a:p>
          <a:p>
            <a:pPr marL="731520" lvl="1" indent="-274320">
              <a:spcBef>
                <a:spcPts val="600"/>
              </a:spcBef>
              <a:buClr>
                <a:srgbClr val="FF6600"/>
              </a:buClr>
              <a:buSzPct val="70000"/>
              <a:buFont typeface="ＭＳ Ｐゴシック" pitchFamily="50" charset="-128"/>
              <a:buChar char="＞"/>
            </a:pPr>
            <a:r>
              <a:rPr lang="ja-JP" altLang="en-US" sz="1600" dirty="0" smtClean="0">
                <a:latin typeface="ＭＳ Ｐゴシック" pitchFamily="50" charset="-128"/>
                <a:ea typeface="ＭＳ Ｐゴシック" pitchFamily="50" charset="-128"/>
                <a:cs typeface="Tahoma" pitchFamily="34" charset="0"/>
              </a:rPr>
              <a:t>狭い地域の出来事、小規模な出来事</a:t>
            </a:r>
            <a:endParaRPr lang="en-US" altLang="ja-JP" sz="1600" dirty="0" smtClean="0">
              <a:latin typeface="ＭＳ Ｐゴシック" pitchFamily="50" charset="-128"/>
              <a:ea typeface="ＭＳ Ｐゴシック" pitchFamily="50" charset="-128"/>
              <a:cs typeface="Tahoma" pitchFamily="34" charset="0"/>
            </a:endParaRPr>
          </a:p>
        </p:txBody>
      </p:sp>
      <p:sp>
        <p:nvSpPr>
          <p:cNvPr id="9" name="角丸四角形 8"/>
          <p:cNvSpPr/>
          <p:nvPr/>
        </p:nvSpPr>
        <p:spPr>
          <a:xfrm>
            <a:off x="539552" y="1268760"/>
            <a:ext cx="792088" cy="360040"/>
          </a:xfrm>
          <a:prstGeom prst="roundRect">
            <a:avLst/>
          </a:prstGeom>
          <a:solidFill>
            <a:schemeClr val="bg1"/>
          </a:solidFill>
          <a:ln w="38100">
            <a:solidFill>
              <a:srgbClr val="FF660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2000" b="1" dirty="0" smtClean="0">
                <a:solidFill>
                  <a:srgbClr val="FF6600"/>
                </a:solidFill>
                <a:latin typeface="ＭＳ Ｐゴシック" pitchFamily="50" charset="-128"/>
                <a:ea typeface="ＭＳ Ｐゴシック" pitchFamily="50" charset="-128"/>
                <a:cs typeface="Meiryo UI" pitchFamily="50" charset="-128"/>
              </a:rPr>
              <a:t>長所</a:t>
            </a:r>
            <a:endParaRPr kumimoji="1" lang="ja-JP" altLang="en-US" sz="2000" b="1" dirty="0">
              <a:solidFill>
                <a:srgbClr val="FF6600"/>
              </a:solidFill>
              <a:latin typeface="ＭＳ Ｐゴシック" pitchFamily="50" charset="-128"/>
              <a:ea typeface="ＭＳ Ｐゴシック" pitchFamily="50" charset="-128"/>
              <a:cs typeface="Meiryo UI" pitchFamily="50" charset="-128"/>
            </a:endParaRPr>
          </a:p>
        </p:txBody>
      </p:sp>
      <p:sp>
        <p:nvSpPr>
          <p:cNvPr id="11" name="角丸四角形 10"/>
          <p:cNvSpPr/>
          <p:nvPr/>
        </p:nvSpPr>
        <p:spPr>
          <a:xfrm>
            <a:off x="539552" y="3573016"/>
            <a:ext cx="792088" cy="360040"/>
          </a:xfrm>
          <a:prstGeom prst="roundRect">
            <a:avLst/>
          </a:prstGeom>
          <a:solidFill>
            <a:schemeClr val="bg1"/>
          </a:solidFill>
          <a:ln w="38100">
            <a:solidFill>
              <a:schemeClr val="accent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000" b="1" dirty="0" smtClean="0">
                <a:solidFill>
                  <a:schemeClr val="accent1"/>
                </a:solidFill>
                <a:latin typeface="ＭＳ Ｐゴシック" pitchFamily="50" charset="-128"/>
                <a:ea typeface="ＭＳ Ｐゴシック" pitchFamily="50" charset="-128"/>
                <a:cs typeface="Meiryo UI" pitchFamily="50" charset="-128"/>
              </a:rPr>
              <a:t>短所</a:t>
            </a:r>
            <a:endParaRPr kumimoji="1" lang="ja-JP" altLang="en-US" sz="2000" b="1" dirty="0">
              <a:solidFill>
                <a:schemeClr val="accent1"/>
              </a:solidFill>
              <a:latin typeface="ＭＳ Ｐゴシック" pitchFamily="50" charset="-128"/>
              <a:ea typeface="ＭＳ Ｐゴシック" pitchFamily="50" charset="-128"/>
              <a:cs typeface="Meiryo UI" pitchFamily="50" charset="-128"/>
            </a:endParaRPr>
          </a:p>
        </p:txBody>
      </p:sp>
      <p:sp>
        <p:nvSpPr>
          <p:cNvPr id="12" name="コンテンツ プレースホルダ 3"/>
          <p:cNvSpPr txBox="1">
            <a:spLocks/>
          </p:cNvSpPr>
          <p:nvPr/>
        </p:nvSpPr>
        <p:spPr>
          <a:xfrm>
            <a:off x="611560" y="4077072"/>
            <a:ext cx="5832648" cy="792088"/>
          </a:xfrm>
          <a:prstGeom prst="rect">
            <a:avLst/>
          </a:prstGeom>
        </p:spPr>
        <p:txBody>
          <a:bodyPr vert="horz" anchor="t">
            <a:noAutofit/>
          </a:bodyPr>
          <a:lstStyle/>
          <a:p>
            <a:pPr marL="274320" marR="0" lvl="0" indent="-274320" algn="l" defTabSz="914400" rtl="0" eaLnBrk="1" fontAlgn="auto" latinLnBrk="0" hangingPunct="1">
              <a:spcBef>
                <a:spcPts val="600"/>
              </a:spcBef>
              <a:spcAft>
                <a:spcPts val="0"/>
              </a:spcAft>
              <a:buClr>
                <a:schemeClr val="accent1"/>
              </a:buClr>
              <a:buSzPct val="70000"/>
              <a:buFont typeface="Wingdings" pitchFamily="2" charset="2"/>
              <a:buChar char="l"/>
              <a:tabLst/>
              <a:defRPr/>
            </a:pPr>
            <a:r>
              <a:rPr lang="ja-JP" altLang="en-US" dirty="0" smtClean="0">
                <a:latin typeface="ＭＳ Ｐゴシック" pitchFamily="50" charset="-128"/>
                <a:ea typeface="ＭＳ Ｐゴシック" pitchFamily="50" charset="-128"/>
                <a:cs typeface="Tahoma" pitchFamily="34" charset="0"/>
              </a:rPr>
              <a:t>信頼性が低い</a:t>
            </a:r>
            <a:endParaRPr lang="en-US" altLang="ja-JP" dirty="0" smtClean="0">
              <a:latin typeface="ＭＳ Ｐゴシック" pitchFamily="50" charset="-128"/>
              <a:ea typeface="ＭＳ Ｐゴシック" pitchFamily="50" charset="-128"/>
              <a:cs typeface="Tahoma" pitchFamily="34" charset="0"/>
            </a:endParaRPr>
          </a:p>
          <a:p>
            <a:pPr marL="274320" marR="0" lvl="0" indent="-274320" algn="l" defTabSz="914400" rtl="0" eaLnBrk="1" fontAlgn="auto" latinLnBrk="0" hangingPunct="1">
              <a:spcBef>
                <a:spcPts val="600"/>
              </a:spcBef>
              <a:spcAft>
                <a:spcPts val="0"/>
              </a:spcAft>
              <a:buClr>
                <a:schemeClr val="accent1"/>
              </a:buClr>
              <a:buSzPct val="70000"/>
              <a:buFont typeface="Wingdings" pitchFamily="2" charset="2"/>
              <a:buChar char="l"/>
              <a:tabLst/>
              <a:defRPr/>
            </a:pPr>
            <a:r>
              <a:rPr lang="ja-JP" altLang="en-US" dirty="0" smtClean="0">
                <a:latin typeface="ＭＳ Ｐゴシック" pitchFamily="50" charset="-128"/>
                <a:ea typeface="ＭＳ Ｐゴシック" pitchFamily="50" charset="-128"/>
                <a:cs typeface="Tahoma" pitchFamily="34" charset="0"/>
              </a:rPr>
              <a:t>意味のない</a:t>
            </a:r>
            <a:r>
              <a:rPr lang="en-US" altLang="ja-JP" dirty="0" smtClean="0">
                <a:latin typeface="ＭＳ Ｐゴシック" pitchFamily="50" charset="-128"/>
                <a:ea typeface="ＭＳ Ｐゴシック" pitchFamily="50" charset="-128"/>
                <a:cs typeface="Tahoma" pitchFamily="34" charset="0"/>
              </a:rPr>
              <a:t>tweet</a:t>
            </a:r>
            <a:r>
              <a:rPr lang="ja-JP" altLang="en-US" dirty="0" smtClean="0">
                <a:latin typeface="ＭＳ Ｐゴシック" pitchFamily="50" charset="-128"/>
                <a:ea typeface="ＭＳ Ｐゴシック" pitchFamily="50" charset="-128"/>
                <a:cs typeface="Tahoma" pitchFamily="34" charset="0"/>
              </a:rPr>
              <a:t> ・</a:t>
            </a:r>
            <a:r>
              <a:rPr lang="en-US" altLang="ja-JP" dirty="0" smtClean="0">
                <a:latin typeface="ＭＳ Ｐゴシック" pitchFamily="50" charset="-128"/>
                <a:ea typeface="ＭＳ Ｐゴシック" pitchFamily="50" charset="-128"/>
                <a:cs typeface="Tahoma" pitchFamily="34" charset="0"/>
              </a:rPr>
              <a:t> </a:t>
            </a:r>
            <a:r>
              <a:rPr lang="ja-JP" altLang="en-US" dirty="0" smtClean="0">
                <a:latin typeface="ＭＳ Ｐゴシック" pitchFamily="50" charset="-128"/>
                <a:ea typeface="ＭＳ Ｐゴシック" pitchFamily="50" charset="-128"/>
                <a:cs typeface="Tahoma" pitchFamily="34" charset="0"/>
              </a:rPr>
              <a:t>同じような内容の</a:t>
            </a:r>
            <a:r>
              <a:rPr lang="en-US" altLang="ja-JP" dirty="0" smtClean="0">
                <a:latin typeface="ＭＳ Ｐゴシック" pitchFamily="50" charset="-128"/>
                <a:ea typeface="ＭＳ Ｐゴシック" pitchFamily="50" charset="-128"/>
                <a:cs typeface="Tahoma" pitchFamily="34" charset="0"/>
              </a:rPr>
              <a:t>tweet </a:t>
            </a:r>
            <a:r>
              <a:rPr lang="ja-JP" altLang="en-US" dirty="0" smtClean="0">
                <a:latin typeface="ＭＳ Ｐゴシック" pitchFamily="50" charset="-128"/>
                <a:ea typeface="ＭＳ Ｐゴシック" pitchFamily="50" charset="-128"/>
                <a:cs typeface="Tahoma" pitchFamily="34" charset="0"/>
              </a:rPr>
              <a:t>が多い</a:t>
            </a:r>
            <a:endParaRPr lang="en-US" altLang="ja-JP" dirty="0" smtClean="0">
              <a:latin typeface="ＭＳ Ｐゴシック" pitchFamily="50" charset="-128"/>
              <a:ea typeface="ＭＳ Ｐゴシック" pitchFamily="50" charset="-128"/>
              <a:cs typeface="Tahoma" pitchFamily="34" charset="0"/>
            </a:endParaRPr>
          </a:p>
        </p:txBody>
      </p:sp>
      <p:sp>
        <p:nvSpPr>
          <p:cNvPr id="14" name="角丸四角形 13"/>
          <p:cNvSpPr/>
          <p:nvPr/>
        </p:nvSpPr>
        <p:spPr>
          <a:xfrm>
            <a:off x="611560" y="5589240"/>
            <a:ext cx="7056784" cy="1080120"/>
          </a:xfrm>
          <a:prstGeom prst="round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smtClean="0">
                <a:solidFill>
                  <a:schemeClr val="accent1"/>
                </a:solidFill>
                <a:latin typeface="ＭＳ Ｐゴシック" pitchFamily="50" charset="-128"/>
                <a:ea typeface="ＭＳ Ｐゴシック" pitchFamily="50" charset="-128"/>
                <a:cs typeface="Meiryo UI" pitchFamily="50" charset="-128"/>
              </a:rPr>
              <a:t>従来メディアに無い有益な情報を多く含んでいるが，</a:t>
            </a:r>
            <a:endParaRPr kumimoji="1" lang="en-US" altLang="ja-JP" sz="2000" b="1" dirty="0" smtClean="0">
              <a:solidFill>
                <a:schemeClr val="accent1"/>
              </a:solidFill>
              <a:latin typeface="ＭＳ Ｐゴシック" pitchFamily="50" charset="-128"/>
              <a:ea typeface="ＭＳ Ｐゴシック" pitchFamily="50" charset="-128"/>
              <a:cs typeface="Meiryo UI" pitchFamily="50" charset="-128"/>
            </a:endParaRPr>
          </a:p>
          <a:p>
            <a:pPr algn="ctr"/>
            <a:r>
              <a:rPr kumimoji="1" lang="ja-JP" altLang="en-US" sz="2000" b="1" dirty="0" smtClean="0">
                <a:solidFill>
                  <a:schemeClr val="accent1"/>
                </a:solidFill>
                <a:latin typeface="ＭＳ Ｐゴシック" pitchFamily="50" charset="-128"/>
                <a:ea typeface="ＭＳ Ｐゴシック" pitchFamily="50" charset="-128"/>
                <a:cs typeface="Meiryo UI" pitchFamily="50" charset="-128"/>
              </a:rPr>
              <a:t>目的</a:t>
            </a:r>
            <a:r>
              <a:rPr kumimoji="1" lang="ja-JP" altLang="en-US" sz="2000" b="1" dirty="0" smtClean="0">
                <a:solidFill>
                  <a:schemeClr val="accent1"/>
                </a:solidFill>
                <a:latin typeface="ＭＳ Ｐゴシック" pitchFamily="50" charset="-128"/>
                <a:ea typeface="ＭＳ Ｐゴシック" pitchFamily="50" charset="-128"/>
                <a:cs typeface="Meiryo UI" pitchFamily="50" charset="-128"/>
              </a:rPr>
              <a:t>の情報に</a:t>
            </a:r>
            <a:r>
              <a:rPr kumimoji="1" lang="ja-JP" altLang="en-US" sz="2000" b="1" dirty="0" smtClean="0">
                <a:solidFill>
                  <a:schemeClr val="accent1"/>
                </a:solidFill>
                <a:latin typeface="ＭＳ Ｐゴシック" pitchFamily="50" charset="-128"/>
                <a:ea typeface="ＭＳ Ｐゴシック" pitchFamily="50" charset="-128"/>
                <a:cs typeface="Meiryo UI" pitchFamily="50" charset="-128"/>
              </a:rPr>
              <a:t>たどりつくの</a:t>
            </a:r>
            <a:r>
              <a:rPr kumimoji="1" lang="ja-JP" altLang="en-US" sz="2000" b="1" dirty="0" smtClean="0">
                <a:solidFill>
                  <a:schemeClr val="accent1"/>
                </a:solidFill>
                <a:latin typeface="ＭＳ Ｐゴシック" pitchFamily="50" charset="-128"/>
                <a:ea typeface="ＭＳ Ｐゴシック" pitchFamily="50" charset="-128"/>
                <a:cs typeface="Meiryo UI" pitchFamily="50" charset="-128"/>
              </a:rPr>
              <a:t>は容易でない</a:t>
            </a:r>
            <a:endParaRPr kumimoji="1" lang="ja-JP" altLang="en-US" sz="2000" b="1" dirty="0">
              <a:solidFill>
                <a:schemeClr val="accent1"/>
              </a:solidFill>
              <a:latin typeface="ＭＳ Ｐゴシック" pitchFamily="50" charset="-128"/>
              <a:ea typeface="ＭＳ Ｐゴシック" pitchFamily="50" charset="-128"/>
              <a:cs typeface="Meiryo UI" pitchFamily="50" charset="-128"/>
            </a:endParaRPr>
          </a:p>
        </p:txBody>
      </p:sp>
      <p:sp>
        <p:nvSpPr>
          <p:cNvPr id="16" name="下矢印 15"/>
          <p:cNvSpPr/>
          <p:nvPr/>
        </p:nvSpPr>
        <p:spPr>
          <a:xfrm>
            <a:off x="3419872" y="5013176"/>
            <a:ext cx="1296144" cy="43204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図表 11"/>
          <p:cNvGraphicFramePr/>
          <p:nvPr/>
        </p:nvGraphicFramePr>
        <p:xfrm>
          <a:off x="539552" y="1208360"/>
          <a:ext cx="792088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タイトル 1"/>
          <p:cNvSpPr>
            <a:spLocks noGrp="1"/>
          </p:cNvSpPr>
          <p:nvPr>
            <p:ph type="title"/>
          </p:nvPr>
        </p:nvSpPr>
        <p:spPr>
          <a:xfrm>
            <a:off x="457200" y="274638"/>
            <a:ext cx="7467600" cy="634082"/>
          </a:xfrm>
        </p:spPr>
        <p:txBody>
          <a:bodyPr>
            <a:noAutofit/>
          </a:bodyPr>
          <a:lstStyle/>
          <a:p>
            <a:pPr algn="l"/>
            <a:r>
              <a:rPr lang="en-US" altLang="ja-JP" sz="3200" cap="none" dirty="0" smtClean="0">
                <a:latin typeface="HG丸ｺﾞｼｯｸM-PRO" pitchFamily="50" charset="-128"/>
                <a:ea typeface="HG丸ｺﾞｼｯｸM-PRO" pitchFamily="50" charset="-128"/>
              </a:rPr>
              <a:t>Twitter</a:t>
            </a:r>
            <a:r>
              <a:rPr lang="ja-JP" altLang="en-US" sz="3200" cap="none" dirty="0" smtClean="0">
                <a:latin typeface="HG丸ｺﾞｼｯｸM-PRO" pitchFamily="50" charset="-128"/>
                <a:ea typeface="HG丸ｺﾞｼｯｸM-PRO" pitchFamily="50" charset="-128"/>
              </a:rPr>
              <a:t>検索</a:t>
            </a:r>
            <a:r>
              <a:rPr lang="ja-JP" altLang="en-US" sz="3200" cap="none" dirty="0" smtClean="0">
                <a:latin typeface="HG丸ｺﾞｼｯｸM-PRO" pitchFamily="50" charset="-128"/>
                <a:ea typeface="HG丸ｺﾞｼｯｸM-PRO" pitchFamily="50" charset="-128"/>
              </a:rPr>
              <a:t>の</a:t>
            </a:r>
            <a:r>
              <a:rPr lang="ja-JP" altLang="en-US" sz="3200" cap="none" dirty="0" smtClean="0">
                <a:latin typeface="HG丸ｺﾞｼｯｸM-PRO" pitchFamily="50" charset="-128"/>
                <a:ea typeface="HG丸ｺﾞｼｯｸM-PRO" pitchFamily="50" charset="-128"/>
              </a:rPr>
              <a:t>必要性</a:t>
            </a:r>
            <a:endParaRPr kumimoji="1" lang="ja-JP" altLang="en-US" sz="3200"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251520" y="1124744"/>
            <a:ext cx="8496944" cy="936104"/>
          </a:xfrm>
        </p:spPr>
        <p:txBody>
          <a:bodyPr anchor="t">
            <a:noAutofit/>
          </a:bodyPr>
          <a:lstStyle/>
          <a:p>
            <a:pPr>
              <a:buClr>
                <a:schemeClr val="accent5"/>
              </a:buClr>
              <a:buNone/>
            </a:pPr>
            <a:r>
              <a:rPr lang="ja-JP" altLang="en-US" sz="1600" dirty="0" smtClean="0">
                <a:latin typeface="ＭＳ Ｐゴシック" pitchFamily="50" charset="-128"/>
                <a:ea typeface="ＭＳ Ｐゴシック" pitchFamily="50" charset="-128"/>
                <a:cs typeface="Tahoma" pitchFamily="34" charset="0"/>
              </a:rPr>
              <a:t>誰もが簡単に，</a:t>
            </a:r>
            <a:r>
              <a:rPr lang="en-US" altLang="ja-JP" sz="1600" dirty="0" smtClean="0">
                <a:latin typeface="ＭＳ Ｐゴシック" pitchFamily="50" charset="-128"/>
                <a:ea typeface="ＭＳ Ｐゴシック" pitchFamily="50" charset="-128"/>
                <a:cs typeface="Tahoma" pitchFamily="34" charset="0"/>
              </a:rPr>
              <a:t>Twitter</a:t>
            </a:r>
            <a:r>
              <a:rPr lang="ja-JP" altLang="en-US" sz="1600" dirty="0" smtClean="0">
                <a:latin typeface="ＭＳ Ｐゴシック" pitchFamily="50" charset="-128"/>
                <a:ea typeface="ＭＳ Ｐゴシック" pitchFamily="50" charset="-128"/>
                <a:cs typeface="Tahoma" pitchFamily="34" charset="0"/>
              </a:rPr>
              <a:t>から知りたい情報を得ることが出来れば，人々の生活はより豊かになる</a:t>
            </a:r>
            <a:endParaRPr lang="en-US" altLang="ja-JP" sz="16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pic>
        <p:nvPicPr>
          <p:cNvPr id="2053" name="Picture 5" descr="C:\Users\sayaka\AppData\Local\Microsoft\Windows\Temporary Internet Files\Content.IE5\5A5LQZA6\MC900383126[1].wmf"/>
          <p:cNvPicPr>
            <a:picLocks noChangeAspect="1" noChangeArrowheads="1"/>
          </p:cNvPicPr>
          <p:nvPr/>
        </p:nvPicPr>
        <p:blipFill>
          <a:blip r:embed="rId8" cstate="print"/>
          <a:srcRect/>
          <a:stretch>
            <a:fillRect/>
          </a:stretch>
        </p:blipFill>
        <p:spPr bwMode="auto">
          <a:xfrm>
            <a:off x="7020272" y="5517232"/>
            <a:ext cx="1555339" cy="1220498"/>
          </a:xfrm>
          <a:prstGeom prst="rect">
            <a:avLst/>
          </a:prstGeom>
          <a:noFill/>
        </p:spPr>
      </p:pic>
      <p:pic>
        <p:nvPicPr>
          <p:cNvPr id="2054" name="Picture 6" descr="C:\Users\sayaka\AppData\Local\Microsoft\Windows\Temporary Internet Files\Content.IE5\BUVMZR46\MC900434888[1].png"/>
          <p:cNvPicPr>
            <a:picLocks noChangeAspect="1" noChangeArrowheads="1"/>
          </p:cNvPicPr>
          <p:nvPr/>
        </p:nvPicPr>
        <p:blipFill>
          <a:blip r:embed="rId9" cstate="print"/>
          <a:srcRect/>
          <a:stretch>
            <a:fillRect/>
          </a:stretch>
        </p:blipFill>
        <p:spPr bwMode="auto">
          <a:xfrm>
            <a:off x="278904" y="5445224"/>
            <a:ext cx="1340768" cy="1340768"/>
          </a:xfrm>
          <a:prstGeom prst="rect">
            <a:avLst/>
          </a:prstGeom>
          <a:noFill/>
        </p:spPr>
      </p:pic>
      <p:pic>
        <p:nvPicPr>
          <p:cNvPr id="11" name="図 10" descr="MC900432609.PNG"/>
          <p:cNvPicPr>
            <a:picLocks noChangeAspect="1"/>
          </p:cNvPicPr>
          <p:nvPr/>
        </p:nvPicPr>
        <p:blipFill>
          <a:blip r:embed="rId10" cstate="print"/>
          <a:stretch>
            <a:fillRect/>
          </a:stretch>
        </p:blipFill>
        <p:spPr>
          <a:xfrm>
            <a:off x="5335716" y="2824564"/>
            <a:ext cx="1324516" cy="1324516"/>
          </a:xfrm>
          <a:prstGeom prst="rect">
            <a:avLst/>
          </a:prstGeom>
        </p:spPr>
      </p:pic>
      <p:sp>
        <p:nvSpPr>
          <p:cNvPr id="14" name="テキスト ボックス 13"/>
          <p:cNvSpPr txBox="1"/>
          <p:nvPr/>
        </p:nvSpPr>
        <p:spPr>
          <a:xfrm>
            <a:off x="3779912" y="1916832"/>
            <a:ext cx="1440160" cy="369332"/>
          </a:xfrm>
          <a:prstGeom prst="rect">
            <a:avLst/>
          </a:prstGeom>
          <a:noFill/>
        </p:spPr>
        <p:txBody>
          <a:bodyPr wrap="square" rtlCol="0">
            <a:spAutoFit/>
          </a:bodyPr>
          <a:lstStyle/>
          <a:p>
            <a:r>
              <a:rPr kumimoji="1" lang="ja-JP" altLang="en-US" b="1" dirty="0" smtClean="0">
                <a:solidFill>
                  <a:schemeClr val="bg1"/>
                </a:solidFill>
                <a:latin typeface="HG丸ｺﾞｼｯｸM-PRO" pitchFamily="50" charset="-128"/>
                <a:ea typeface="HG丸ｺﾞｼｯｸM-PRO" pitchFamily="50" charset="-128"/>
              </a:rPr>
              <a:t>一般ユーザ</a:t>
            </a:r>
            <a:endParaRPr kumimoji="1" lang="ja-JP" altLang="en-US" b="1" dirty="0">
              <a:solidFill>
                <a:schemeClr val="bg1"/>
              </a:solidFill>
              <a:latin typeface="HG丸ｺﾞｼｯｸM-PRO" pitchFamily="50" charset="-128"/>
              <a:ea typeface="HG丸ｺﾞｼｯｸM-PRO" pitchFamily="50" charset="-128"/>
            </a:endParaRPr>
          </a:p>
        </p:txBody>
      </p:sp>
      <p:sp>
        <p:nvSpPr>
          <p:cNvPr id="15" name="テキスト ボックス 14"/>
          <p:cNvSpPr txBox="1"/>
          <p:nvPr/>
        </p:nvSpPr>
        <p:spPr>
          <a:xfrm>
            <a:off x="2411760" y="4355812"/>
            <a:ext cx="720080" cy="369332"/>
          </a:xfrm>
          <a:prstGeom prst="rect">
            <a:avLst/>
          </a:prstGeom>
          <a:noFill/>
        </p:spPr>
        <p:txBody>
          <a:bodyPr wrap="square" rtlCol="0">
            <a:spAutoFit/>
          </a:bodyPr>
          <a:lstStyle/>
          <a:p>
            <a:r>
              <a:rPr kumimoji="1" lang="ja-JP" altLang="en-US" b="1" dirty="0" smtClean="0">
                <a:solidFill>
                  <a:schemeClr val="bg1"/>
                </a:solidFill>
                <a:latin typeface="HG丸ｺﾞｼｯｸM-PRO" pitchFamily="50" charset="-128"/>
                <a:ea typeface="HG丸ｺﾞｼｯｸM-PRO" pitchFamily="50" charset="-128"/>
              </a:rPr>
              <a:t>企業</a:t>
            </a:r>
            <a:endParaRPr kumimoji="1" lang="ja-JP" altLang="en-US" b="1" dirty="0">
              <a:solidFill>
                <a:schemeClr val="bg1"/>
              </a:solidFill>
              <a:latin typeface="HG丸ｺﾞｼｯｸM-PRO" pitchFamily="50" charset="-128"/>
              <a:ea typeface="HG丸ｺﾞｼｯｸM-PRO" pitchFamily="50" charset="-128"/>
            </a:endParaRPr>
          </a:p>
        </p:txBody>
      </p:sp>
      <p:sp>
        <p:nvSpPr>
          <p:cNvPr id="16" name="テキスト ボックス 15"/>
          <p:cNvSpPr txBox="1"/>
          <p:nvPr/>
        </p:nvSpPr>
        <p:spPr>
          <a:xfrm>
            <a:off x="5940152" y="4355812"/>
            <a:ext cx="720080" cy="369332"/>
          </a:xfrm>
          <a:prstGeom prst="rect">
            <a:avLst/>
          </a:prstGeom>
          <a:noFill/>
        </p:spPr>
        <p:txBody>
          <a:bodyPr wrap="square" rtlCol="0">
            <a:spAutoFit/>
          </a:bodyPr>
          <a:lstStyle/>
          <a:p>
            <a:r>
              <a:rPr kumimoji="1" lang="ja-JP" altLang="en-US" b="1" dirty="0" smtClean="0">
                <a:solidFill>
                  <a:schemeClr val="bg1"/>
                </a:solidFill>
                <a:latin typeface="HG丸ｺﾞｼｯｸM-PRO" pitchFamily="50" charset="-128"/>
                <a:ea typeface="HG丸ｺﾞｼｯｸM-PRO" pitchFamily="50" charset="-128"/>
              </a:rPr>
              <a:t>社会</a:t>
            </a:r>
            <a:endParaRPr kumimoji="1" lang="ja-JP" altLang="en-US" b="1" dirty="0">
              <a:solidFill>
                <a:schemeClr val="bg1"/>
              </a:solidFill>
              <a:latin typeface="HG丸ｺﾞｼｯｸM-PRO" pitchFamily="50" charset="-128"/>
              <a:ea typeface="HG丸ｺﾞｼｯｸM-PRO" pitchFamily="50" charset="-128"/>
            </a:endParaRPr>
          </a:p>
        </p:txBody>
      </p:sp>
      <p:sp>
        <p:nvSpPr>
          <p:cNvPr id="17" name="テキスト ボックス 16"/>
          <p:cNvSpPr txBox="1"/>
          <p:nvPr/>
        </p:nvSpPr>
        <p:spPr>
          <a:xfrm>
            <a:off x="1403648" y="4841865"/>
            <a:ext cx="2736304" cy="1323439"/>
          </a:xfrm>
          <a:prstGeom prst="rect">
            <a:avLst/>
          </a:prstGeom>
          <a:noFill/>
        </p:spPr>
        <p:txBody>
          <a:bodyPr wrap="square" rtlCol="0">
            <a:spAutoFit/>
          </a:bodyPr>
          <a:lstStyle/>
          <a:p>
            <a:pPr marL="0" lvl="1">
              <a:buFont typeface="Wingdings" pitchFamily="2" charset="2"/>
              <a:buChar char="l"/>
            </a:pPr>
            <a:r>
              <a:rPr lang="ja-JP" altLang="en-US" sz="1600" dirty="0" smtClean="0">
                <a:latin typeface="ＭＳ Ｐゴシック" pitchFamily="50" charset="-128"/>
                <a:ea typeface="ＭＳ Ｐゴシック" pitchFamily="50" charset="-128"/>
                <a:cs typeface="Tahoma" pitchFamily="34" charset="0"/>
              </a:rPr>
              <a:t>自社製品のクチコミを効率よく収集して，製品を改良</a:t>
            </a:r>
            <a:r>
              <a:rPr lang="ja-JP" altLang="en-US" sz="1600" dirty="0" smtClean="0">
                <a:latin typeface="ＭＳ Ｐゴシック" pitchFamily="50" charset="-128"/>
                <a:ea typeface="ＭＳ Ｐゴシック" pitchFamily="50" charset="-128"/>
                <a:cs typeface="Tahoma" pitchFamily="34" charset="0"/>
              </a:rPr>
              <a:t>する</a:t>
            </a:r>
            <a:endParaRPr lang="en-US" altLang="ja-JP" sz="1600" dirty="0" smtClean="0">
              <a:latin typeface="ＭＳ Ｐゴシック" pitchFamily="50" charset="-128"/>
              <a:ea typeface="ＭＳ Ｐゴシック" pitchFamily="50" charset="-128"/>
              <a:cs typeface="Tahoma" pitchFamily="34" charset="0"/>
            </a:endParaRPr>
          </a:p>
          <a:p>
            <a:pPr marL="0" lvl="1">
              <a:buFont typeface="Wingdings" pitchFamily="2" charset="2"/>
              <a:buChar char="l"/>
            </a:pPr>
            <a:endParaRPr lang="en-US" altLang="ja-JP" sz="1600" dirty="0" smtClean="0">
              <a:latin typeface="ＭＳ Ｐゴシック" pitchFamily="50" charset="-128"/>
              <a:ea typeface="ＭＳ Ｐゴシック" pitchFamily="50" charset="-128"/>
              <a:cs typeface="Tahoma" pitchFamily="34" charset="0"/>
            </a:endParaRPr>
          </a:p>
          <a:p>
            <a:pPr marL="0" lvl="1">
              <a:buFont typeface="Wingdings" pitchFamily="2" charset="2"/>
              <a:buChar char="l"/>
            </a:pPr>
            <a:r>
              <a:rPr lang="ja-JP" altLang="en-US" sz="1600" dirty="0" smtClean="0">
                <a:latin typeface="ＭＳ Ｐゴシック" pitchFamily="50" charset="-128"/>
                <a:ea typeface="ＭＳ Ｐゴシック" pitchFamily="50" charset="-128"/>
                <a:cs typeface="Tahoma" pitchFamily="34" charset="0"/>
              </a:rPr>
              <a:t>キャンペーンの効果を確認して，マーケティングに生かす</a:t>
            </a:r>
            <a:endParaRPr lang="en-US" altLang="ja-JP" sz="1600" dirty="0" smtClean="0">
              <a:latin typeface="ＭＳ Ｐゴシック" pitchFamily="50" charset="-128"/>
              <a:ea typeface="ＭＳ Ｐゴシック" pitchFamily="50" charset="-128"/>
              <a:cs typeface="Tahoma" pitchFamily="34" charset="0"/>
            </a:endParaRPr>
          </a:p>
        </p:txBody>
      </p:sp>
      <p:sp>
        <p:nvSpPr>
          <p:cNvPr id="18" name="テキスト ボックス 17"/>
          <p:cNvSpPr txBox="1"/>
          <p:nvPr/>
        </p:nvSpPr>
        <p:spPr>
          <a:xfrm>
            <a:off x="4860032" y="5046275"/>
            <a:ext cx="2880320" cy="830997"/>
          </a:xfrm>
          <a:prstGeom prst="rect">
            <a:avLst/>
          </a:prstGeom>
          <a:noFill/>
        </p:spPr>
        <p:txBody>
          <a:bodyPr wrap="square" rtlCol="0">
            <a:spAutoFit/>
          </a:bodyPr>
          <a:lstStyle/>
          <a:p>
            <a:pPr marL="0" lvl="1">
              <a:buFont typeface="Wingdings" pitchFamily="2" charset="2"/>
              <a:buChar char="l"/>
            </a:pPr>
            <a:r>
              <a:rPr lang="ja-JP" altLang="en-US" sz="1600" dirty="0" smtClean="0">
                <a:latin typeface="ＭＳ Ｐゴシック" pitchFamily="50" charset="-128"/>
                <a:ea typeface="ＭＳ Ｐゴシック" pitchFamily="50" charset="-128"/>
                <a:cs typeface="Tahoma" pitchFamily="34" charset="0"/>
              </a:rPr>
              <a:t>最新のニュースや，狭い地域の小規模な出来事</a:t>
            </a:r>
            <a:r>
              <a:rPr lang="ja-JP" altLang="en-US" sz="1600" dirty="0" smtClean="0">
                <a:latin typeface="ＭＳ Ｐゴシック" pitchFamily="50" charset="-128"/>
                <a:ea typeface="ＭＳ Ｐゴシック" pitchFamily="50" charset="-128"/>
                <a:cs typeface="Tahoma" pitchFamily="34" charset="0"/>
              </a:rPr>
              <a:t>を検索して，</a:t>
            </a:r>
            <a:r>
              <a:rPr lang="ja-JP" altLang="en-US" sz="1600" dirty="0" smtClean="0">
                <a:latin typeface="ＭＳ Ｐゴシック" pitchFamily="50" charset="-128"/>
                <a:ea typeface="ＭＳ Ｐゴシック" pitchFamily="50" charset="-128"/>
                <a:cs typeface="Tahoma" pitchFamily="34" charset="0"/>
              </a:rPr>
              <a:t>緊急</a:t>
            </a:r>
            <a:r>
              <a:rPr lang="ja-JP" altLang="en-US" sz="1600" dirty="0" smtClean="0">
                <a:latin typeface="ＭＳ Ｐゴシック" pitchFamily="50" charset="-128"/>
                <a:ea typeface="ＭＳ Ｐゴシック" pitchFamily="50" charset="-128"/>
                <a:cs typeface="Tahoma" pitchFamily="34" charset="0"/>
              </a:rPr>
              <a:t>時の対応に活用</a:t>
            </a:r>
            <a:endParaRPr lang="en-US" altLang="ja-JP" sz="1600" dirty="0" smtClean="0">
              <a:latin typeface="ＭＳ Ｐゴシック" pitchFamily="50" charset="-128"/>
              <a:ea typeface="ＭＳ Ｐゴシック" pitchFamily="50" charset="-128"/>
              <a:cs typeface="Tahoma" pitchFamily="34" charset="0"/>
            </a:endParaRPr>
          </a:p>
        </p:txBody>
      </p:sp>
      <p:sp>
        <p:nvSpPr>
          <p:cNvPr id="19" name="テキスト ボックス 18"/>
          <p:cNvSpPr txBox="1"/>
          <p:nvPr/>
        </p:nvSpPr>
        <p:spPr>
          <a:xfrm>
            <a:off x="2987824" y="2381979"/>
            <a:ext cx="3024336" cy="1323439"/>
          </a:xfrm>
          <a:prstGeom prst="rect">
            <a:avLst/>
          </a:prstGeom>
          <a:noFill/>
        </p:spPr>
        <p:txBody>
          <a:bodyPr wrap="square" rtlCol="0">
            <a:spAutoFit/>
          </a:bodyPr>
          <a:lstStyle/>
          <a:p>
            <a:pPr marL="0" lvl="1">
              <a:buFont typeface="Wingdings" pitchFamily="2" charset="2"/>
              <a:buChar char="l"/>
            </a:pPr>
            <a:r>
              <a:rPr lang="ja-JP" altLang="en-US" sz="1600" dirty="0" smtClean="0">
                <a:latin typeface="ＭＳ Ｐゴシック" pitchFamily="50" charset="-128"/>
                <a:ea typeface="ＭＳ Ｐゴシック" pitchFamily="50" charset="-128"/>
                <a:cs typeface="Tahoma" pitchFamily="34" charset="0"/>
              </a:rPr>
              <a:t>目的の情報を探す労力・時間を軽減</a:t>
            </a:r>
            <a:endParaRPr lang="en-US" altLang="ja-JP" sz="1600" dirty="0" smtClean="0">
              <a:latin typeface="ＭＳ Ｐゴシック" pitchFamily="50" charset="-128"/>
              <a:ea typeface="ＭＳ Ｐゴシック" pitchFamily="50" charset="-128"/>
              <a:cs typeface="Tahoma" pitchFamily="34" charset="0"/>
            </a:endParaRPr>
          </a:p>
          <a:p>
            <a:pPr marL="0" lvl="1">
              <a:buFont typeface="Wingdings" pitchFamily="2" charset="2"/>
              <a:buChar char="l"/>
            </a:pPr>
            <a:endParaRPr lang="en-US" altLang="ja-JP" sz="1600" dirty="0" smtClean="0">
              <a:latin typeface="ＭＳ Ｐゴシック" pitchFamily="50" charset="-128"/>
              <a:ea typeface="ＭＳ Ｐゴシック" pitchFamily="50" charset="-128"/>
              <a:cs typeface="Tahoma" pitchFamily="34" charset="0"/>
            </a:endParaRPr>
          </a:p>
          <a:p>
            <a:pPr marL="0" lvl="1">
              <a:buFont typeface="Wingdings" pitchFamily="2" charset="2"/>
              <a:buChar char="l"/>
            </a:pPr>
            <a:r>
              <a:rPr lang="ja-JP" altLang="en-US" sz="1600" dirty="0" smtClean="0">
                <a:latin typeface="ＭＳ Ｐゴシック" pitchFamily="50" charset="-128"/>
                <a:ea typeface="ＭＳ Ｐゴシック" pitchFamily="50" charset="-128"/>
                <a:cs typeface="Tahoma" pitchFamily="34" charset="0"/>
              </a:rPr>
              <a:t>地域の</a:t>
            </a:r>
            <a:r>
              <a:rPr lang="ja-JP" altLang="en-US" sz="1600" dirty="0" smtClean="0">
                <a:latin typeface="ＭＳ Ｐゴシック" pitchFamily="50" charset="-128"/>
                <a:ea typeface="ＭＳ Ｐゴシック" pitchFamily="50" charset="-128"/>
                <a:cs typeface="Tahoma" pitchFamily="34" charset="0"/>
              </a:rPr>
              <a:t>出来事など，生活に</a:t>
            </a:r>
            <a:endParaRPr lang="en-US" altLang="ja-JP" sz="1600" dirty="0" smtClean="0">
              <a:latin typeface="ＭＳ Ｐゴシック" pitchFamily="50" charset="-128"/>
              <a:ea typeface="ＭＳ Ｐゴシック" pitchFamily="50" charset="-128"/>
              <a:cs typeface="Tahoma" pitchFamily="34" charset="0"/>
            </a:endParaRPr>
          </a:p>
          <a:p>
            <a:pPr marL="0" lvl="1"/>
            <a:r>
              <a:rPr lang="ja-JP" altLang="en-US" sz="1600" dirty="0" smtClean="0">
                <a:latin typeface="ＭＳ Ｐゴシック" pitchFamily="50" charset="-128"/>
                <a:ea typeface="ＭＳ Ｐゴシック" pitchFamily="50" charset="-128"/>
                <a:cs typeface="Tahoma" pitchFamily="34" charset="0"/>
              </a:rPr>
              <a:t>　密着した情報を得る</a:t>
            </a:r>
            <a:endParaRPr lang="en-US" altLang="ja-JP" sz="1600" dirty="0" smtClean="0">
              <a:latin typeface="ＭＳ Ｐゴシック" pitchFamily="50" charset="-128"/>
              <a:ea typeface="ＭＳ Ｐゴシック" pitchFamily="50" charset="-128"/>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200" dirty="0" smtClean="0">
                <a:latin typeface="HG丸ｺﾞｼｯｸM-PRO" pitchFamily="50" charset="-128"/>
                <a:ea typeface="HG丸ｺﾞｼｯｸM-PRO" pitchFamily="50" charset="-128"/>
              </a:rPr>
              <a:t>研究目的</a:t>
            </a:r>
            <a:endParaRPr kumimoji="1" lang="ja-JP" altLang="en-US" sz="3200"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57200" y="1600200"/>
            <a:ext cx="7859216" cy="4637112"/>
          </a:xfrm>
        </p:spPr>
        <p:txBody>
          <a:bodyPr anchor="t">
            <a:noAutofit/>
          </a:bodyPr>
          <a:lstStyle/>
          <a:p>
            <a:pPr>
              <a:lnSpc>
                <a:spcPct val="150000"/>
              </a:lnSpc>
              <a:buClr>
                <a:schemeClr val="accent5"/>
              </a:buClr>
              <a:buFont typeface="Wingdings" pitchFamily="2" charset="2"/>
              <a:buChar char="Ø"/>
            </a:pPr>
            <a:r>
              <a:rPr lang="en-US" altLang="ja-JP" sz="2000" dirty="0" smtClean="0">
                <a:latin typeface="ＭＳ Ｐゴシック" pitchFamily="50" charset="-128"/>
                <a:ea typeface="ＭＳ Ｐゴシック" pitchFamily="50" charset="-128"/>
                <a:cs typeface="Tahoma" pitchFamily="34" charset="0"/>
              </a:rPr>
              <a:t>Twitter</a:t>
            </a:r>
            <a:r>
              <a:rPr lang="ja-JP" altLang="en-US" sz="2000" dirty="0" smtClean="0">
                <a:latin typeface="ＭＳ Ｐゴシック" pitchFamily="50" charset="-128"/>
                <a:ea typeface="ＭＳ Ｐゴシック" pitchFamily="50" charset="-128"/>
                <a:cs typeface="Tahoma" pitchFamily="34" charset="0"/>
              </a:rPr>
              <a:t>の検索結果を，話題の盛り上がりごとに要約して提示する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いつ・何が・どのくらい話題になったかが，一目で分かるようにする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関連する話題を容易に調べられるようにする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strike="sngStrike" dirty="0" smtClean="0">
                <a:latin typeface="ＭＳ Ｐゴシック" pitchFamily="50" charset="-128"/>
                <a:ea typeface="ＭＳ Ｐゴシック" pitchFamily="50" charset="-128"/>
                <a:cs typeface="Tahoma" pitchFamily="34" charset="0"/>
              </a:rPr>
              <a:t>知りたい情報</a:t>
            </a:r>
            <a:r>
              <a:rPr lang="ja-JP" altLang="en-US" sz="2000" dirty="0" smtClean="0">
                <a:latin typeface="ＭＳ Ｐゴシック" pitchFamily="50" charset="-128"/>
                <a:ea typeface="ＭＳ Ｐゴシック" pitchFamily="50" charset="-128"/>
                <a:cs typeface="Tahoma" pitchFamily="34" charset="0"/>
              </a:rPr>
              <a:t>を効率よく得る手助けをする</a:t>
            </a:r>
            <a:endParaRPr lang="en-US" altLang="ja-JP" sz="2000" dirty="0" smtClean="0">
              <a:latin typeface="ＭＳ Ｐゴシック" pitchFamily="50" charset="-128"/>
              <a:ea typeface="ＭＳ Ｐゴシック" pitchFamily="50" charset="-128"/>
              <a:cs typeface="Tahoma" pitchFamily="34" charset="0"/>
            </a:endParaRPr>
          </a:p>
          <a:p>
            <a:pPr>
              <a:lnSpc>
                <a:spcPct val="150000"/>
              </a:lnSpc>
              <a:buClr>
                <a:schemeClr val="accent5"/>
              </a:buClr>
              <a:buFont typeface="Wingdings" pitchFamily="2" charset="2"/>
              <a:buChar char="Ø"/>
            </a:pPr>
            <a:r>
              <a:rPr lang="ja-JP" altLang="en-US" sz="2000" dirty="0" smtClean="0">
                <a:latin typeface="ＭＳ Ｐゴシック" pitchFamily="50" charset="-128"/>
                <a:ea typeface="ＭＳ Ｐゴシック" pitchFamily="50" charset="-128"/>
                <a:cs typeface="Tahoma" pitchFamily="34" charset="0"/>
              </a:rPr>
              <a:t>ユーザが興味のある話題を見つけるために，大量の</a:t>
            </a:r>
            <a:r>
              <a:rPr lang="en-US" altLang="ja-JP" sz="2000" dirty="0" smtClean="0">
                <a:latin typeface="ＭＳ Ｐゴシック" pitchFamily="50" charset="-128"/>
                <a:ea typeface="ＭＳ Ｐゴシック" pitchFamily="50" charset="-128"/>
                <a:cs typeface="Tahoma" pitchFamily="34" charset="0"/>
              </a:rPr>
              <a:t>tweet</a:t>
            </a:r>
            <a:r>
              <a:rPr lang="ja-JP" altLang="en-US" sz="2000" dirty="0" smtClean="0">
                <a:latin typeface="ＭＳ Ｐゴシック" pitchFamily="50" charset="-128"/>
                <a:ea typeface="ＭＳ Ｐゴシック" pitchFamily="50" charset="-128"/>
                <a:cs typeface="Tahoma" pitchFamily="34" charset="0"/>
              </a:rPr>
              <a:t>を読む手間を省く</a:t>
            </a:r>
            <a:endParaRPr lang="en-US" altLang="ja-JP" sz="20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400" b="0" cap="none" dirty="0" smtClean="0">
                <a:latin typeface="Arial Unicode MS" pitchFamily="50" charset="-128"/>
                <a:ea typeface="Arial Unicode MS" pitchFamily="50" charset="-128"/>
                <a:cs typeface="Arial Unicode MS" pitchFamily="50" charset="-128"/>
              </a:rPr>
              <a:t>Approach</a:t>
            </a:r>
            <a:endParaRPr kumimoji="1" lang="ja-JP" altLang="en-US" sz="4400" b="0" cap="none" dirty="0">
              <a:latin typeface="Arial Unicode MS" pitchFamily="50" charset="-128"/>
              <a:ea typeface="Arial Unicode MS" pitchFamily="50" charset="-128"/>
              <a:cs typeface="Arial Unicode MS"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pPr algn="l"/>
            <a:r>
              <a:rPr kumimoji="1" lang="ja-JP" altLang="en-US" sz="3600" dirty="0" smtClean="0">
                <a:latin typeface="HG丸ｺﾞｼｯｸM-PRO" pitchFamily="50" charset="-128"/>
                <a:ea typeface="HG丸ｺﾞｼｯｸM-PRO" pitchFamily="50" charset="-128"/>
              </a:rPr>
              <a:t>提案手法</a:t>
            </a:r>
            <a:endParaRPr kumimoji="1" lang="ja-JP" altLang="en-US" sz="3600"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57200" y="1600200"/>
            <a:ext cx="7467600" cy="4349080"/>
          </a:xfrm>
        </p:spPr>
        <p:txBody>
          <a:bodyPr anchor="ctr">
            <a:noAutofit/>
          </a:bodyPr>
          <a:lstStyle/>
          <a:p>
            <a:pPr>
              <a:lnSpc>
                <a:spcPct val="150000"/>
              </a:lnSpc>
            </a:pPr>
            <a:endParaRPr lang="en-US" altLang="ja-JP" sz="2800" dirty="0" smtClean="0">
              <a:latin typeface="ＭＳ Ｐゴシック" pitchFamily="50" charset="-128"/>
              <a:ea typeface="ＭＳ Ｐゴシック" pitchFamily="50" charset="-128"/>
              <a:cs typeface="Tahoma" pitchFamily="34" charset="0"/>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400" b="0" cap="none" dirty="0" smtClean="0">
                <a:latin typeface="Arial Unicode MS" pitchFamily="50" charset="-128"/>
                <a:ea typeface="Arial Unicode MS" pitchFamily="50" charset="-128"/>
                <a:cs typeface="Arial Unicode MS" pitchFamily="50" charset="-128"/>
              </a:rPr>
              <a:t>Related Work</a:t>
            </a:r>
            <a:endParaRPr kumimoji="1" lang="ja-JP" altLang="en-US" sz="4400" b="0" cap="none" dirty="0">
              <a:latin typeface="Arial Unicode MS" pitchFamily="50" charset="-128"/>
              <a:ea typeface="Arial Unicode MS" pitchFamily="50" charset="-128"/>
              <a:cs typeface="Arial Unicode MS" pitchFamily="50" charset="-12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モダン</Template>
  <TotalTime>2342</TotalTime>
  <Words>761</Words>
  <Application>Microsoft Office PowerPoint</Application>
  <PresentationFormat>画面に合わせる (4:3)</PresentationFormat>
  <Paragraphs>138</Paragraphs>
  <Slides>14</Slides>
  <Notes>10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スパイス</vt:lpstr>
      <vt:lpstr>進捗報告資料</vt:lpstr>
      <vt:lpstr>Introduction</vt:lpstr>
      <vt:lpstr>Twitterとは</vt:lpstr>
      <vt:lpstr>従来のメディアとの違い</vt:lpstr>
      <vt:lpstr>Twitter検索の必要性</vt:lpstr>
      <vt:lpstr>研究目的</vt:lpstr>
      <vt:lpstr>Approach</vt:lpstr>
      <vt:lpstr>提案手法</vt:lpstr>
      <vt:lpstr>Related Work</vt:lpstr>
      <vt:lpstr>読んだ論文「Time-Sensitive Query Auto-Completion」</vt:lpstr>
      <vt:lpstr>読んだ論文「Time-Sensitive Query Auto-Completion」</vt:lpstr>
      <vt:lpstr>Task</vt:lpstr>
      <vt:lpstr>ToDo</vt:lpstr>
      <vt:lpstr>スケジュール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プログラム輪講</dc:title>
  <dc:creator>Windows ユーザー</dc:creator>
  <cp:lastModifiedBy>sayaka</cp:lastModifiedBy>
  <cp:revision>258</cp:revision>
  <dcterms:created xsi:type="dcterms:W3CDTF">2012-09-04T00:42:19Z</dcterms:created>
  <dcterms:modified xsi:type="dcterms:W3CDTF">2012-10-01T15:22:47Z</dcterms:modified>
</cp:coreProperties>
</file>