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57" r:id="rId4"/>
    <p:sldId id="267" r:id="rId5"/>
    <p:sldId id="268" r:id="rId6"/>
    <p:sldId id="258" r:id="rId7"/>
    <p:sldId id="265" r:id="rId8"/>
    <p:sldId id="266" r:id="rId9"/>
    <p:sldId id="277" r:id="rId10"/>
    <p:sldId id="276" r:id="rId11"/>
    <p:sldId id="269" r:id="rId12"/>
    <p:sldId id="270" r:id="rId13"/>
    <p:sldId id="271" r:id="rId14"/>
    <p:sldId id="272" r:id="rId15"/>
    <p:sldId id="281" r:id="rId16"/>
    <p:sldId id="283" r:id="rId17"/>
    <p:sldId id="282" r:id="rId18"/>
    <p:sldId id="278" r:id="rId19"/>
    <p:sldId id="273" r:id="rId20"/>
    <p:sldId id="284" r:id="rId21"/>
    <p:sldId id="286" r:id="rId22"/>
    <p:sldId id="274" r:id="rId23"/>
    <p:sldId id="285" r:id="rId24"/>
    <p:sldId id="275" r:id="rId25"/>
    <p:sldId id="26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87037" autoAdjust="0"/>
  </p:normalViewPr>
  <p:slideViewPr>
    <p:cSldViewPr snapToGrid="0">
      <p:cViewPr varScale="1">
        <p:scale>
          <a:sx n="97" d="100"/>
          <a:sy n="97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08446-9D20-4003-A751-0E0A8DFBB777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05957-A383-4471-840F-23C236CC8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5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05957-A383-4471-840F-23C236CC88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9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 : 2x / 10 </a:t>
            </a:r>
            <a:r>
              <a:rPr lang="en-US" altLang="ko-KR" dirty="0" err="1"/>
              <a:t>monts</a:t>
            </a:r>
            <a:endParaRPr lang="en-US" altLang="ko-KR" dirty="0"/>
          </a:p>
          <a:p>
            <a:r>
              <a:rPr lang="en-US" altLang="ko-KR" dirty="0"/>
              <a:t>Gates : 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05957-A383-4471-840F-23C236CC88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8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Reuse data</a:t>
            </a:r>
          </a:p>
          <a:p>
            <a:r>
              <a:rPr lang="en-US" altLang="ko-KR" dirty="0"/>
              <a:t>“branch prediction”, “data forwarding”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05957-A383-4471-840F-23C236CC88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59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05957-A383-4471-840F-23C236CC88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3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05957-A383-4471-840F-23C236CC884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9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05957-A383-4471-840F-23C236CC884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1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7B0B3-31EE-4637-8A82-E6EBB2E05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C67B7A-FD01-48F0-88A4-E889E0AE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0D0BF-1064-4835-B920-9520ED23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7F32-ADC8-4FB2-BD23-4991D2011FF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1E412-046F-4ECB-8C79-4CDF4ABE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7E79B-7990-4880-A616-6E966E2F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B7BF-FD96-4D16-9D2B-949CBD4D1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5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32BAB-E32D-4EE7-8064-BAF4A76D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24789-5698-46B9-A12B-8193281DB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8D52B-4309-4FA6-85F3-8D8CA75A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7F32-ADC8-4FB2-BD23-4991D2011FF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D58B-C946-4160-AE42-9771D1C8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EE411-5F1A-461B-BD49-8A0F3D3A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B7BF-FD96-4D16-9D2B-949CBD4D1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7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35E81B-A866-4E07-B917-D3564F62E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8F90F-67A7-4EC5-BDDB-76D96BCF9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41D5D-166C-42D9-AD40-6C290AEB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7F32-ADC8-4FB2-BD23-4991D2011FF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67A17-87CC-43CB-84B0-35F7F421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B3950-F0DF-4F8C-A716-C5673802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B7BF-FD96-4D16-9D2B-949CBD4D1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36E98-A566-4AD1-9B84-EA6DF32C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66CB2-C65D-405E-97AD-CBC19D97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8A579-6B9F-4ABB-B92A-C97F4018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7F32-ADC8-4FB2-BD23-4991D2011FF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E7852-BD04-464F-B48E-0EC740E7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015E5-36F2-44C8-A4D0-BDC922A9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B7BF-FD96-4D16-9D2B-949CBD4D1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0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91ACE-7908-4DAA-BF4C-39DC65BF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2A55C-68E7-49A1-ABD9-205E181BF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544A6-79D1-4548-8D81-65D8FB2C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7F32-ADC8-4FB2-BD23-4991D2011FF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19435-7F28-475B-9791-B83A7DF2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ECB70-D87C-4331-BAF1-9F1794E2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B7BF-FD96-4D16-9D2B-949CBD4D1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35ADC-9AC9-4DD9-835B-FCFC32B9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9DE05-AA6F-4FE8-9408-A7CEA96DC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3E7FF-9CC8-4B1F-AD76-9804918A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272CE5-1AEF-4FBD-BF9B-3345281B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7F32-ADC8-4FB2-BD23-4991D2011FF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3BC5B-EFC8-4640-87E0-4CC3CD97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4269D-4107-4970-9140-6B886F17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B7BF-FD96-4D16-9D2B-949CBD4D1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2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0C025-CF03-467A-9A96-A156E186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BD137-71F9-4CBC-924D-64C6CD8D7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2DC8A-0151-4A7F-965B-7AFF06E0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A04233-B18F-4D54-8A63-D711BE81F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C3DB4A-07D7-4176-938B-3A5F79E3F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F4D4B7-43F3-4D1C-8F34-42612DB2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7F32-ADC8-4FB2-BD23-4991D2011FF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B9EF8E-B15B-4503-84F4-ADA3BCE9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85189-0301-4489-A1C6-06816D0D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B7BF-FD96-4D16-9D2B-949CBD4D1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4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ADC77-C394-4BB0-A32C-A0D0F39E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FB22BF-FC22-4CC6-B785-04F21287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7F32-ADC8-4FB2-BD23-4991D2011FF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996865-1655-49B2-A7FB-36E2489F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A1A42-C355-4378-8C2B-F8ACD931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B7BF-FD96-4D16-9D2B-949CBD4D1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9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B21225-5582-46E5-90B5-4616DAE5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7F32-ADC8-4FB2-BD23-4991D2011FF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677694-B079-4882-8FE9-C814346C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DB9F7-0251-4A80-A8E9-56C88C53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B7BF-FD96-4D16-9D2B-949CBD4D1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26C47-2FB2-4678-8C18-F8FF8B35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FE1FA-64FC-4003-93BF-09F6EDD1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27C39-727E-4755-8A12-55DC52DE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4F85C8-CEC0-44A9-A6F0-25BB7CBF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7F32-ADC8-4FB2-BD23-4991D2011FF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9A1D2-0311-4CF1-BC25-911230E7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EBB1F-81CD-43DA-9013-95BAA38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B7BF-FD96-4D16-9D2B-949CBD4D1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868A3-049A-47AF-A651-475AE3D1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E9B246-6D79-4EF7-AF08-564323223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392351-CCD6-4373-A6F0-05E4DB6BA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B9746-870A-453E-989A-A20F8C12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7F32-ADC8-4FB2-BD23-4991D2011FF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9F4C0-F295-4072-AF5E-D445849C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FA0E9-BED6-4BA8-ADB5-BF5C7359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B7BF-FD96-4D16-9D2B-949CBD4D1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49473-C22A-4D06-979A-9820EFC5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B3BD7-C396-40AA-8E54-2D02001B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F4D3A-F76D-41A0-B29E-3670FDA7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E7F32-ADC8-4FB2-BD23-4991D2011FF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89BAE-09B8-4262-A3DB-F057ACD85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C7EB1-DAC2-42F6-A769-852E981B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B7BF-FD96-4D16-9D2B-949CBD4D1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8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F298410-44A1-4FA0-827B-EA5268462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altLang="ko" sz="72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CUDA STUDY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E4507C-2225-421C-B99D-A73936B69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altLang="ko-KR">
                <a:solidFill>
                  <a:schemeClr val="bg1"/>
                </a:solidFill>
              </a:rPr>
              <a:t>Day 1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9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610B2D-0315-4F63-A6B0-B2B14630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CUDA C/C++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C1C3D-BD7C-4AB9-8045-4D8ED103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ko-KR" alt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BDEFBC-53EB-4072-9E98-70468521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01" y="1429488"/>
            <a:ext cx="502857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74ADC-99CB-4711-965A-E90AC47A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Goal: c = a + b (vector addition)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BC8C1-4F1F-4BC3-866E-6945AD34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0C8493-517C-415F-B473-C70967D39B6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068558" y="1959807"/>
            <a:ext cx="6054883" cy="35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7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2E80B-9868-4861-B59E-406C23D4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vecAdd</a:t>
            </a:r>
            <a:r>
              <a:rPr lang="en-US" altLang="ko-KR" dirty="0"/>
              <a:t> CUDA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AC21D-0969-4581-B9FE-0C83B0760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498" y="5856449"/>
            <a:ext cx="10515600" cy="4351338"/>
          </a:xfrm>
        </p:spPr>
        <p:txBody>
          <a:bodyPr/>
          <a:lstStyle/>
          <a:p>
            <a:r>
              <a:rPr lang="en-US" altLang="ko-KR" i="1" dirty="0"/>
              <a:t>.to(device) </a:t>
            </a:r>
            <a:r>
              <a:rPr lang="ko-KR" altLang="en-US" i="1" dirty="0"/>
              <a:t>랑 </a:t>
            </a:r>
            <a:r>
              <a:rPr lang="ko-KR" altLang="en-US" i="1" dirty="0" err="1"/>
              <a:t>익숙하쥬</a:t>
            </a:r>
            <a:r>
              <a:rPr lang="en-US" altLang="ko-KR" i="1" dirty="0"/>
              <a:t>?</a:t>
            </a:r>
            <a:endParaRPr lang="ko-KR" altLang="en-US" i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8CD507-1EBD-4EC4-9FAF-AF78877E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46" y="1363532"/>
            <a:ext cx="8056608" cy="41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9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14DA50-CCD7-4EE6-9B19-9E9852E2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Memory </a:t>
            </a:r>
            <a:r>
              <a:rPr lang="ko-KR" altLang="en-US" sz="4000" dirty="0">
                <a:solidFill>
                  <a:schemeClr val="bg1"/>
                </a:solidFill>
              </a:rPr>
              <a:t>구조 간단한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3A264-3AFB-48F4-BA7E-358248AC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Grid : GPU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Device Code 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는 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Register, Shared Memory, Global Memory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Host Code 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가 데이터를 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Global Memory 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로 이동 할 수 있음</a:t>
            </a:r>
            <a:endParaRPr lang="en-US" altLang="ko-KR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20C44F-9B38-4264-B4FE-557C40D3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06247"/>
            <a:ext cx="5260976" cy="34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8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B79DB6-090F-4CFE-89FD-ECC26569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altLang="ko-KR" sz="3700">
                <a:solidFill>
                  <a:schemeClr val="bg1"/>
                </a:solidFill>
              </a:rPr>
              <a:t>Basic CUDA C/C++ API: Memory</a:t>
            </a:r>
            <a:endParaRPr lang="ko-KR" altLang="en-US" sz="370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425CB-67A0-4026-8C66-E4C7BBCF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r>
              <a:rPr lang="en-US" altLang="ko-KR" sz="1700" b="1" dirty="0" err="1">
                <a:solidFill>
                  <a:schemeClr val="bg1">
                    <a:alpha val="80000"/>
                  </a:schemeClr>
                </a:solidFill>
              </a:rPr>
              <a:t>cudaMalloc</a:t>
            </a:r>
            <a:r>
              <a:rPr lang="en-US" altLang="ko-KR" sz="1700" b="1" dirty="0">
                <a:solidFill>
                  <a:schemeClr val="bg1">
                    <a:alpha val="80000"/>
                  </a:schemeClr>
                </a:solidFill>
              </a:rPr>
              <a:t>() 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</a:rPr>
              <a:t>:</a:t>
            </a:r>
            <a:r>
              <a:rPr lang="ko-KR" alt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</a:rPr>
              <a:t>Malloc,</a:t>
            </a:r>
            <a:r>
              <a:rPr lang="ko-KR" alt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</a:rPr>
              <a:t>but</a:t>
            </a:r>
            <a:r>
              <a:rPr lang="ko-KR" alt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</a:rPr>
              <a:t>in</a:t>
            </a:r>
            <a:r>
              <a:rPr lang="ko-KR" alt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altLang="ko-KR" sz="1700" dirty="0" err="1">
                <a:solidFill>
                  <a:schemeClr val="bg1">
                    <a:alpha val="80000"/>
                  </a:schemeClr>
                </a:solidFill>
              </a:rPr>
              <a:t>cuda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 Double Pointer (address of pointer to allocated obj)</a:t>
            </a:r>
            <a:endParaRPr lang="en-US" altLang="ko-KR" sz="17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altLang="ko-KR" sz="1700" b="1" dirty="0" err="1">
                <a:solidFill>
                  <a:schemeClr val="bg1">
                    <a:alpha val="80000"/>
                  </a:schemeClr>
                </a:solidFill>
              </a:rPr>
              <a:t>cudaFree</a:t>
            </a:r>
            <a:r>
              <a:rPr lang="en-US" altLang="ko-KR" sz="1700" b="1" dirty="0">
                <a:solidFill>
                  <a:schemeClr val="bg1">
                    <a:alpha val="80000"/>
                  </a:schemeClr>
                </a:solidFill>
              </a:rPr>
              <a:t>() 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</a:rPr>
              <a:t>: Free, but in </a:t>
            </a:r>
            <a:r>
              <a:rPr lang="en-US" altLang="ko-KR" sz="1700" dirty="0" err="1">
                <a:solidFill>
                  <a:schemeClr val="bg1">
                    <a:alpha val="80000"/>
                  </a:schemeClr>
                </a:solidFill>
              </a:rPr>
              <a:t>cuda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</a:rPr>
              <a:t>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Pointer to freed object</a:t>
            </a:r>
          </a:p>
          <a:p>
            <a:r>
              <a:rPr lang="en-US" altLang="ko-KR" sz="1700" b="1" dirty="0" err="1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cudaMemcpy</a:t>
            </a:r>
            <a:r>
              <a:rPr lang="en-US" altLang="ko-KR" sz="1700" b="1" dirty="0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() 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: …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700" dirty="0" err="1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700" dirty="0" err="1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ptr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700" dirty="0" err="1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dst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700" dirty="0" err="1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ptr</a:t>
            </a:r>
            <a:r>
              <a:rPr lang="en-US" altLang="ko-KR" sz="1700" dirty="0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, size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6DE4F-6609-4453-9FC5-2CDB247B0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06247"/>
            <a:ext cx="5260976" cy="34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C9ACDC-CBB6-4DD1-BCCB-519C715E6EC2}"/>
              </a:ext>
            </a:extLst>
          </p:cNvPr>
          <p:cNvSpPr/>
          <p:nvPr/>
        </p:nvSpPr>
        <p:spPr>
          <a:xfrm>
            <a:off x="-438541" y="1546047"/>
            <a:ext cx="13650687" cy="5626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B32EAF-FDBF-480A-B7B7-912005FF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따라해보아요 </a:t>
            </a:r>
            <a:r>
              <a:rPr lang="en-US" altLang="ko-KR" dirty="0" err="1"/>
              <a:t>cuMalloc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7FD1F-6D62-43E5-BC55-4393E48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A7F91-E5E0-42DA-BAEA-15F09F3125CE}"/>
              </a:ext>
            </a:extLst>
          </p:cNvPr>
          <p:cNvSpPr txBox="1"/>
          <p:nvPr/>
        </p:nvSpPr>
        <p:spPr>
          <a:xfrm>
            <a:off x="2680996" y="1690688"/>
            <a:ext cx="68300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out;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d_out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// Allocate host memory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a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b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out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// Initialize host arrays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// Allocate device memory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d_out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8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C9ACDC-CBB6-4DD1-BCCB-519C715E6EC2}"/>
              </a:ext>
            </a:extLst>
          </p:cNvPr>
          <p:cNvSpPr/>
          <p:nvPr/>
        </p:nvSpPr>
        <p:spPr>
          <a:xfrm>
            <a:off x="-438541" y="1546047"/>
            <a:ext cx="13650687" cy="5626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B32EAF-FDBF-480A-B7B7-912005FF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따라해보아요</a:t>
            </a:r>
            <a:r>
              <a:rPr lang="en-US" altLang="ko-KR" dirty="0"/>
              <a:t> </a:t>
            </a:r>
            <a:r>
              <a:rPr lang="en-US" altLang="ko-KR" dirty="0" err="1"/>
              <a:t>cudaMemcpy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7FD1F-6D62-43E5-BC55-4393E48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E0623-A0A7-47ED-8770-A132AB7538F5}"/>
              </a:ext>
            </a:extLst>
          </p:cNvPr>
          <p:cNvSpPr txBox="1"/>
          <p:nvPr/>
        </p:nvSpPr>
        <p:spPr>
          <a:xfrm>
            <a:off x="1118119" y="2427333"/>
            <a:ext cx="102356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// Transfer data from host to device memory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a, </a:t>
            </a:r>
            <a:r>
              <a:rPr lang="en-US" altLang="ko-KR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b, </a:t>
            </a:r>
            <a:r>
              <a:rPr lang="en-US" altLang="ko-KR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Executing kernel 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strike="sngStrike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vector_add</a:t>
            </a:r>
            <a:r>
              <a:rPr lang="en-US" altLang="ko-KR" b="0" strike="sngStrike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strike="sngStrike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strike="sngStrike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strike="sngStrike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strike="sngStrike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ko-KR" b="0" strike="sngStrike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strike="sngStrike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strike="sngStrike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d_out</a:t>
            </a:r>
            <a:r>
              <a:rPr lang="en-US" altLang="ko-KR" b="0" strike="sngStrike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d_a</a:t>
            </a:r>
            <a:r>
              <a:rPr lang="en-US" altLang="ko-KR" b="0" strike="sngStrike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d_b</a:t>
            </a:r>
            <a:r>
              <a:rPr lang="en-US" altLang="ko-KR" b="0" strike="sngStrike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strike="sngStrike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// Transfer data back to host memory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(out,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d_out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cudaMemcpyDeviceToHost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C9ACDC-CBB6-4DD1-BCCB-519C715E6EC2}"/>
              </a:ext>
            </a:extLst>
          </p:cNvPr>
          <p:cNvSpPr/>
          <p:nvPr/>
        </p:nvSpPr>
        <p:spPr>
          <a:xfrm>
            <a:off x="-438541" y="1546047"/>
            <a:ext cx="13650687" cy="5626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B32EAF-FDBF-480A-B7B7-912005FF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따라해보아요 </a:t>
            </a:r>
            <a:r>
              <a:rPr lang="en-US" altLang="ko-KR" dirty="0" err="1"/>
              <a:t>cudaFree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7FD1F-6D62-43E5-BC55-4393E48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3F0F1-F44C-4B44-B5A7-A32CE217DCC9}"/>
              </a:ext>
            </a:extLst>
          </p:cNvPr>
          <p:cNvSpPr txBox="1"/>
          <p:nvPr/>
        </p:nvSpPr>
        <p:spPr>
          <a:xfrm>
            <a:off x="1744825" y="2271445"/>
            <a:ext cx="68300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Deallocate device memory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d_out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5250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D5ABC5-1AB5-49E4-88A6-447A8D7A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altLang="ko-KR" sz="4000">
                <a:solidFill>
                  <a:schemeClr val="bg1"/>
                </a:solidFill>
              </a:rPr>
              <a:t>Kernels &amp; Launching them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5124-F67F-492E-9EC2-851F933A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</a:rPr>
              <a:t>같은 </a:t>
            </a:r>
            <a:r>
              <a:rPr lang="en-US" altLang="ko-KR" sz="2000" dirty="0">
                <a:solidFill>
                  <a:schemeClr val="bg1">
                    <a:alpha val="80000"/>
                  </a:schemeClr>
                </a:solidFill>
              </a:rPr>
              <a:t>GPU </a:t>
            </a:r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</a:rPr>
              <a:t>에서 배정한 </a:t>
            </a:r>
            <a:r>
              <a:rPr lang="en-US" altLang="ko-KR" sz="2000" dirty="0">
                <a:solidFill>
                  <a:schemeClr val="bg1">
                    <a:alpha val="80000"/>
                  </a:schemeClr>
                </a:solidFill>
              </a:rPr>
              <a:t>thread </a:t>
            </a:r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</a:rPr>
              <a:t>들은 같은 </a:t>
            </a:r>
            <a:r>
              <a:rPr lang="en-US" altLang="ko-KR" sz="2000" dirty="0">
                <a:solidFill>
                  <a:schemeClr val="bg1">
                    <a:alpha val="80000"/>
                  </a:schemeClr>
                </a:solidFill>
              </a:rPr>
              <a:t>Kernel </a:t>
            </a:r>
            <a:r>
              <a:rPr lang="ko-KR" altLang="en-US" sz="2000" dirty="0">
                <a:solidFill>
                  <a:schemeClr val="bg1">
                    <a:alpha val="80000"/>
                  </a:schemeClr>
                </a:solidFill>
              </a:rPr>
              <a:t>을 실행시킴</a:t>
            </a:r>
            <a:endParaRPr lang="en-US" altLang="ko-KR" sz="20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alpha val="80000"/>
                  </a:schemeClr>
                </a:solidFill>
              </a:rPr>
              <a:t>Grid &gt; Block &gt; thread</a:t>
            </a:r>
          </a:p>
          <a:p>
            <a:r>
              <a:rPr lang="en-US" altLang="ko-KR" sz="2000" dirty="0" err="1">
                <a:solidFill>
                  <a:schemeClr val="bg1">
                    <a:alpha val="80000"/>
                  </a:schemeClr>
                </a:solidFill>
              </a:rPr>
              <a:t>BlockIdx</a:t>
            </a:r>
            <a:r>
              <a:rPr lang="en-US" altLang="ko-KR" sz="20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alpha val="80000"/>
                  </a:schemeClr>
                </a:solidFill>
              </a:rPr>
              <a:t>ThreadIdx</a:t>
            </a:r>
            <a:endParaRPr lang="en-US" altLang="ko-KR" sz="20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altLang="ko-KR" sz="2000" i="1" dirty="0">
                <a:solidFill>
                  <a:schemeClr val="bg1">
                    <a:alpha val="80000"/>
                  </a:schemeClr>
                </a:solidFill>
              </a:rPr>
              <a:t>Within a block </a:t>
            </a:r>
            <a:r>
              <a:rPr lang="en-US" altLang="ko-KR" sz="2000" i="1" dirty="0">
                <a:solidFill>
                  <a:schemeClr val="bg1">
                    <a:alpha val="80000"/>
                  </a:schemeClr>
                </a:solidFill>
                <a:sym typeface="Wingdings" panose="05000000000000000000" pitchFamily="2" charset="2"/>
              </a:rPr>
              <a:t> Shared Mem, Atomic Operations, barrier Sync</a:t>
            </a:r>
            <a:endParaRPr lang="en-US" altLang="ko-KR" sz="2000" i="1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3BB35-49AE-4656-9C40-913E87E7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093" y="2832546"/>
            <a:ext cx="6361038" cy="21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6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C9ACDC-CBB6-4DD1-BCCB-519C715E6EC2}"/>
              </a:ext>
            </a:extLst>
          </p:cNvPr>
          <p:cNvSpPr/>
          <p:nvPr/>
        </p:nvSpPr>
        <p:spPr>
          <a:xfrm>
            <a:off x="0" y="1374369"/>
            <a:ext cx="12192001" cy="54836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B32EAF-FDBF-480A-B7B7-912005FF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따라해보아요</a:t>
            </a:r>
            <a:r>
              <a:rPr lang="en-US" altLang="ko-KR" dirty="0"/>
              <a:t> Kernel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7FD1F-6D62-43E5-BC55-4393E48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EAC6D-375B-4F42-A671-FCD45ADDEAE9}"/>
              </a:ext>
            </a:extLst>
          </p:cNvPr>
          <p:cNvSpPr txBox="1"/>
          <p:nvPr/>
        </p:nvSpPr>
        <p:spPr>
          <a:xfrm>
            <a:off x="1727329" y="2327902"/>
            <a:ext cx="93854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vector_add_slow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862AF-18C6-4E28-9E0E-7177D3E8196C}"/>
              </a:ext>
            </a:extLst>
          </p:cNvPr>
          <p:cNvSpPr txBox="1"/>
          <p:nvPr/>
        </p:nvSpPr>
        <p:spPr>
          <a:xfrm>
            <a:off x="1727328" y="4185961"/>
            <a:ext cx="93854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vector_add_fast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blockIdx.x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6345A1-BCCD-40C5-81A0-C0AC3887D950}"/>
              </a:ext>
            </a:extLst>
          </p:cNvPr>
          <p:cNvSpPr txBox="1"/>
          <p:nvPr/>
        </p:nvSpPr>
        <p:spPr>
          <a:xfrm>
            <a:off x="1727329" y="6077399"/>
            <a:ext cx="9134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vector_add_fast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d_out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141E99-1B60-4819-8C2C-C036038A88C9}"/>
              </a:ext>
            </a:extLst>
          </p:cNvPr>
          <p:cNvSpPr/>
          <p:nvPr/>
        </p:nvSpPr>
        <p:spPr>
          <a:xfrm>
            <a:off x="-2" y="3793323"/>
            <a:ext cx="12192001" cy="33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5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421A75-6124-42BF-B62D-006520C8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7200">
                <a:solidFill>
                  <a:schemeClr val="bg1"/>
                </a:solidFill>
              </a:rPr>
              <a:t>Why CUDA?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0DB969-0F98-4020-B25E-AE14BA9E2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4312" r="1" b="23285"/>
          <a:stretch/>
        </p:blipFill>
        <p:spPr>
          <a:xfrm>
            <a:off x="5632355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9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C9ACDC-CBB6-4DD1-BCCB-519C715E6EC2}"/>
              </a:ext>
            </a:extLst>
          </p:cNvPr>
          <p:cNvSpPr/>
          <p:nvPr/>
        </p:nvSpPr>
        <p:spPr>
          <a:xfrm>
            <a:off x="-438541" y="1546047"/>
            <a:ext cx="13650687" cy="5626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B32EAF-FDBF-480A-B7B7-912005FF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따라해보아요 </a:t>
            </a:r>
            <a:r>
              <a:rPr lang="en-US" altLang="ko-KR" dirty="0" err="1"/>
              <a:t>blockIdx</a:t>
            </a:r>
            <a:r>
              <a:rPr lang="en-US" altLang="ko-KR" dirty="0"/>
              <a:t>, </a:t>
            </a:r>
            <a:r>
              <a:rPr lang="en-US" altLang="ko-KR" dirty="0" err="1"/>
              <a:t>ThreadIdx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7FD1F-6D62-43E5-BC55-4393E48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42D14-4F90-40B9-9FD5-F8A5115C57EE}"/>
              </a:ext>
            </a:extLst>
          </p:cNvPr>
          <p:cNvSpPr txBox="1"/>
          <p:nvPr/>
        </p:nvSpPr>
        <p:spPr>
          <a:xfrm>
            <a:off x="1315616" y="2044778"/>
            <a:ext cx="83508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matrix_add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blockIdx.x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blockDim.x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threadIdx.x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blockIdx.y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blockDim.y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threadIdx.y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j]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j]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j];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A9D65-8BCD-4D27-8AE0-7288F5C9AC1D}"/>
              </a:ext>
            </a:extLst>
          </p:cNvPr>
          <p:cNvSpPr txBox="1"/>
          <p:nvPr/>
        </p:nvSpPr>
        <p:spPr>
          <a:xfrm>
            <a:off x="838200" y="4643360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// Executing kernel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threadsPerBlock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numBlocks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threadsPerBlock.x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threadsPerBlock.y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matrix_add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&lt;&lt;&lt;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numBlocks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threadsPerBlock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d_b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d_c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4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98F49-971C-47E3-B860-2AB44204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쿠다</a:t>
            </a:r>
            <a:r>
              <a:rPr lang="ko-KR" altLang="en-US" dirty="0"/>
              <a:t> </a:t>
            </a:r>
            <a:r>
              <a:rPr lang="ko-KR" altLang="en-US" dirty="0" err="1"/>
              <a:t>설치후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E6A30-8E0C-4CD5-BF1F-07E65CE0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7A4CF-F5F0-4B82-B6AA-F237A5D4AA96}"/>
              </a:ext>
            </a:extLst>
          </p:cNvPr>
          <p:cNvSpPr txBox="1"/>
          <p:nvPr/>
        </p:nvSpPr>
        <p:spPr>
          <a:xfrm>
            <a:off x="2535593" y="2441901"/>
            <a:ext cx="81292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 </a:t>
            </a:r>
            <a:r>
              <a:rPr lang="ko-KR" altLang="en-US" sz="2800" dirty="0" err="1"/>
              <a:t>nvcc</a:t>
            </a:r>
            <a:r>
              <a:rPr lang="ko-KR" altLang="en-US" sz="2800" dirty="0"/>
              <a:t> -</a:t>
            </a:r>
            <a:r>
              <a:rPr lang="ko-KR" altLang="en-US" sz="2800" dirty="0" err="1"/>
              <a:t>o</a:t>
            </a:r>
            <a:r>
              <a:rPr lang="ko-KR" altLang="en-US" sz="2800" dirty="0"/>
              <a:t> </a:t>
            </a:r>
            <a:r>
              <a:rPr lang="ko-KR" altLang="en-US" sz="2800" dirty="0" err="1"/>
              <a:t>addition_parr</a:t>
            </a:r>
            <a:r>
              <a:rPr lang="ko-KR" altLang="en-US" sz="2800" dirty="0"/>
              <a:t> addition_parr.cu</a:t>
            </a:r>
          </a:p>
        </p:txBody>
      </p:sp>
    </p:spTree>
    <p:extLst>
      <p:ext uri="{BB962C8B-B14F-4D97-AF65-F5344CB8AC3E}">
        <p14:creationId xmlns:p14="http://schemas.microsoft.com/office/powerpoint/2010/main" val="3781463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0DCA7-F444-4E22-BB8B-67B07762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Unified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726B8-F2FC-4BCB-89CD-B1029141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cudaMallocManaged</a:t>
            </a:r>
            <a:r>
              <a:rPr lang="en-US" altLang="ko-KR" dirty="0"/>
              <a:t>(void ** </a:t>
            </a:r>
            <a:r>
              <a:rPr lang="en-US" altLang="ko-KR" dirty="0" err="1"/>
              <a:t>ptr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size)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“CUDA MANAGED” memory</a:t>
            </a:r>
          </a:p>
        </p:txBody>
      </p:sp>
    </p:spTree>
    <p:extLst>
      <p:ext uri="{BB962C8B-B14F-4D97-AF65-F5344CB8AC3E}">
        <p14:creationId xmlns:p14="http://schemas.microsoft.com/office/powerpoint/2010/main" val="2932428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C9ACDC-CBB6-4DD1-BCCB-519C715E6EC2}"/>
              </a:ext>
            </a:extLst>
          </p:cNvPr>
          <p:cNvSpPr/>
          <p:nvPr/>
        </p:nvSpPr>
        <p:spPr>
          <a:xfrm>
            <a:off x="-438541" y="1546047"/>
            <a:ext cx="13650687" cy="5626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B32EAF-FDBF-480A-B7B7-912005FF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따라해보아요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7FD1F-6D62-43E5-BC55-4393E48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EDB32-A110-42E3-8211-264484E8D046}"/>
              </a:ext>
            </a:extLst>
          </p:cNvPr>
          <p:cNvSpPr txBox="1"/>
          <p:nvPr/>
        </p:nvSpPr>
        <p:spPr>
          <a:xfrm>
            <a:off x="2211354" y="2103109"/>
            <a:ext cx="976915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altLang="ko-KR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b, </a:t>
            </a:r>
            <a:r>
              <a:rPr lang="en-US" altLang="ko-KR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out, </a:t>
            </a:r>
            <a:r>
              <a:rPr lang="en-US" altLang="ko-KR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// Initialize host arrays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b[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// Executing kernel 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vector_add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(out, a, b,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cudaDeviceSynchronize</a:t>
            </a:r>
            <a:r>
              <a:rPr lang="en-US" altLang="ko-KR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(out);</a:t>
            </a:r>
          </a:p>
          <a:p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76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920C292-9E39-4912-807F-A09721F08790}"/>
              </a:ext>
            </a:extLst>
          </p:cNvPr>
          <p:cNvSpPr/>
          <p:nvPr/>
        </p:nvSpPr>
        <p:spPr>
          <a:xfrm>
            <a:off x="-438541" y="1546047"/>
            <a:ext cx="13650687" cy="5626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7C9942-6DD0-474C-B50E-242257EC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Error checks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4B7C9-F829-414D-A7E1-42F6BEE7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8931F-A581-49A0-AEDB-203DA44873F3}"/>
              </a:ext>
            </a:extLst>
          </p:cNvPr>
          <p:cNvSpPr txBox="1"/>
          <p:nvPr/>
        </p:nvSpPr>
        <p:spPr>
          <a:xfrm>
            <a:off x="505993" y="2246968"/>
            <a:ext cx="123081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cudaError_t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err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d_A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size);</a:t>
            </a:r>
          </a:p>
          <a:p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 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cudaSuccess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(“  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 in  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 at line  </a:t>
            </a:r>
            <a:r>
              <a:rPr lang="en-US" altLang="ko-K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d\n”, </a:t>
            </a:r>
            <a:r>
              <a:rPr lang="en-US" altLang="ko-K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cudaGetErrorString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(err),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__FILE__,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__LINE__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EXIT_FAILURE</a:t>
            </a:r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750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9BF9-7C00-4229-B5DA-F09CDB39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0E3B0-4307-435A-95B9-8A9B84AD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http://gputeachingkit.hwu.crhc.illinois.edu/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B43E0-D25D-41E7-9AD7-67828EA1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2023-01-07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7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12B5A75-90CD-45DE-9BE8-248BD829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altLang="ko-KR" sz="4000"/>
              <a:t>Goal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F141E-FB2F-4D61-8611-92D3268C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고성능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고효율 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GPU 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소프트웨어 만드는 것</a:t>
            </a:r>
            <a:endParaRPr lang="en-US" altLang="ko-KR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CUDA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C/C++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 에 익숙해지기</a:t>
            </a:r>
            <a:endParaRPr lang="en-US" altLang="ko-KR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GPU 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가 어떻게 작동하고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이에 맞추어 최적화 하는 방법</a:t>
            </a:r>
            <a:endParaRPr lang="en-US" altLang="ko-KR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Principles &amp; Patterns of Parallel Programming</a:t>
            </a:r>
          </a:p>
          <a:p>
            <a:r>
              <a:rPr lang="ko-KR" altLang="en-US" sz="1900" i="1" dirty="0">
                <a:solidFill>
                  <a:schemeClr val="tx1">
                    <a:alpha val="80000"/>
                  </a:schemeClr>
                </a:solidFill>
              </a:rPr>
              <a:t>살짝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 추상화 된 수준에서도 공부할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… </a:t>
            </a:r>
            <a:r>
              <a:rPr lang="ko-KR" altLang="en-US" sz="1900" i="1" strike="sngStrike" dirty="0">
                <a:solidFill>
                  <a:schemeClr val="tx1">
                    <a:alpha val="80000"/>
                  </a:schemeClr>
                </a:solidFill>
              </a:rPr>
              <a:t>욕심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(Thrust, Triton)</a:t>
            </a:r>
          </a:p>
          <a:p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CUBLAS, CUSOLVER, </a:t>
            </a:r>
            <a:r>
              <a:rPr lang="en-US" altLang="ko-KR" sz="1900" dirty="0" err="1">
                <a:solidFill>
                  <a:schemeClr val="tx1">
                    <a:alpha val="80000"/>
                  </a:schemeClr>
                </a:solidFill>
              </a:rPr>
              <a:t>cuFFT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8674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81A1B-19E3-4F2A-81EA-CB8E835A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Moore’s Law at stake…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3AAB2-7B54-4072-AE78-D22C1AEF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47D60-6FCC-47D0-BA3C-F52DCA548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264" y="1775799"/>
            <a:ext cx="553479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1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9D6AF1-ECC9-4A6E-9CB9-79059C6A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altLang="ko-KR" sz="3100">
                <a:solidFill>
                  <a:schemeClr val="bg1"/>
                </a:solidFill>
              </a:rPr>
              <a:t>Solution : </a:t>
            </a:r>
            <a:r>
              <a:rPr lang="en-US" altLang="ko-KR" sz="3100" b="1">
                <a:solidFill>
                  <a:schemeClr val="bg1"/>
                </a:solidFill>
              </a:rPr>
              <a:t>Make app run on multiple cores</a:t>
            </a:r>
            <a:endParaRPr lang="ko-KR" altLang="en-US" sz="3100" b="1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E8B7E-A263-4B52-BE39-4B43B0F6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ko-KR" alt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552DAE-5943-48E8-8447-8BF04208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72951"/>
            <a:ext cx="5260976" cy="14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52A695-9A95-445A-BBA0-EB39181D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altLang="ko-KR" sz="4000">
                <a:solidFill>
                  <a:schemeClr val="bg1"/>
                </a:solidFill>
              </a:rPr>
              <a:t>CPU vs GPU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0354E-0095-495D-ABD9-27B1B1B87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CPU &gt; GPU * 10 (In sequential)</a:t>
            </a:r>
          </a:p>
          <a:p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GPU &gt; CPU * 10 (In throughput)</a:t>
            </a:r>
            <a:endParaRPr lang="ko-KR" alt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2C1FC0-21B5-43C4-AFE0-3590EBB6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179735"/>
            <a:ext cx="5260976" cy="24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1C590-6259-43B2-A6A0-8A4ED35E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(Host)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631D1B-90AF-49A8-8979-C3B60A5D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89" y="1998910"/>
            <a:ext cx="8445935" cy="36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7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8802-02D7-42D7-946E-F24D72FF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(Device)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DA352-D37A-4B6A-8F2A-672AF5F8A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B9EE77-1DD3-4101-9967-E703DE0E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00" y="1967172"/>
            <a:ext cx="716380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2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52A1C-DCF6-48C1-94DE-13FB42A6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3F0A50-8202-4655-B311-3202CD951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75" y="1956914"/>
            <a:ext cx="7972450" cy="3800073"/>
          </a:xfrm>
        </p:spPr>
      </p:pic>
    </p:spTree>
    <p:extLst>
      <p:ext uri="{BB962C8B-B14F-4D97-AF65-F5344CB8AC3E}">
        <p14:creationId xmlns:p14="http://schemas.microsoft.com/office/powerpoint/2010/main" val="87434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1113</Words>
  <Application>Microsoft Office PowerPoint</Application>
  <PresentationFormat>와이드스크린</PresentationFormat>
  <Paragraphs>136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맑은 고딕</vt:lpstr>
      <vt:lpstr>Arial</vt:lpstr>
      <vt:lpstr>Consolas</vt:lpstr>
      <vt:lpstr>Wingdings</vt:lpstr>
      <vt:lpstr>Office 테마</vt:lpstr>
      <vt:lpstr>CUDA STUDY</vt:lpstr>
      <vt:lpstr>Why CUDA?</vt:lpstr>
      <vt:lpstr>Goal</vt:lpstr>
      <vt:lpstr>Moore’s Law at stake…</vt:lpstr>
      <vt:lpstr>Solution : Make app run on multiple cores</vt:lpstr>
      <vt:lpstr>CPU vs GPU</vt:lpstr>
      <vt:lpstr>CPU (Host)</vt:lpstr>
      <vt:lpstr>GPU (Device)</vt:lpstr>
      <vt:lpstr>PowerPoint 프레젠테이션</vt:lpstr>
      <vt:lpstr>CUDA C/C++</vt:lpstr>
      <vt:lpstr>Goal: c = a + b (vector addition)</vt:lpstr>
      <vt:lpstr>vecAdd CUDA Code</vt:lpstr>
      <vt:lpstr>Memory 구조 간단한 소개</vt:lpstr>
      <vt:lpstr>Basic CUDA C/C++ API: Memory</vt:lpstr>
      <vt:lpstr>따라해보아요 cuMalloc</vt:lpstr>
      <vt:lpstr>따라해보아요 cudaMemcpy</vt:lpstr>
      <vt:lpstr>따라해보아요 cudaFree</vt:lpstr>
      <vt:lpstr>Kernels &amp; Launching them</vt:lpstr>
      <vt:lpstr>따라해보아요 Kernel Function</vt:lpstr>
      <vt:lpstr>따라해보아요 blockIdx, ThreadIdx </vt:lpstr>
      <vt:lpstr>쿠다 설치후</vt:lpstr>
      <vt:lpstr>Unified Memory</vt:lpstr>
      <vt:lpstr>따라해보아요</vt:lpstr>
      <vt:lpstr>API Error checks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진심으로 공부하기</dc:title>
  <dc:creator>류 시모</dc:creator>
  <cp:lastModifiedBy>류 시모</cp:lastModifiedBy>
  <cp:revision>8</cp:revision>
  <dcterms:created xsi:type="dcterms:W3CDTF">2022-02-07T17:23:19Z</dcterms:created>
  <dcterms:modified xsi:type="dcterms:W3CDTF">2023-01-06T15:05:11Z</dcterms:modified>
</cp:coreProperties>
</file>