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70" r:id="rId3"/>
    <p:sldId id="271" r:id="rId4"/>
    <p:sldId id="272" r:id="rId5"/>
    <p:sldId id="278" r:id="rId6"/>
    <p:sldId id="284" r:id="rId7"/>
    <p:sldId id="258" r:id="rId8"/>
    <p:sldId id="279" r:id="rId9"/>
    <p:sldId id="280" r:id="rId10"/>
    <p:sldId id="281" r:id="rId11"/>
    <p:sldId id="283" r:id="rId12"/>
    <p:sldId id="287" r:id="rId13"/>
    <p:sldId id="288" r:id="rId14"/>
    <p:sldId id="285" r:id="rId15"/>
    <p:sldId id="286" r:id="rId16"/>
    <p:sldId id="289" r:id="rId17"/>
    <p:sldId id="290"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2" autoAdjust="0"/>
    <p:restoredTop sz="71076" autoAdjust="0"/>
  </p:normalViewPr>
  <p:slideViewPr>
    <p:cSldViewPr snapToGrid="0">
      <p:cViewPr varScale="1">
        <p:scale>
          <a:sx n="79" d="100"/>
          <a:sy n="79" d="100"/>
        </p:scale>
        <p:origin x="14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E43EA-F2C3-4DCE-BB1A-E5C7F6AA3C47}" type="datetimeFigureOut">
              <a:rPr lang="ko-KR" altLang="en-US" smtClean="0"/>
              <a:t>2023-01-07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7E55-4D6E-494D-9F2C-0B94596491A9}" type="slidenum">
              <a:rPr lang="ko-KR" altLang="en-US" smtClean="0"/>
              <a:t>‹#›</a:t>
            </a:fld>
            <a:endParaRPr lang="ko-KR" altLang="en-US"/>
          </a:p>
        </p:txBody>
      </p:sp>
    </p:spTree>
    <p:extLst>
      <p:ext uri="{BB962C8B-B14F-4D97-AF65-F5344CB8AC3E}">
        <p14:creationId xmlns:p14="http://schemas.microsoft.com/office/powerpoint/2010/main" val="48794912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A:g</a:t>
            </a:r>
            <a:r>
              <a:rPr lang="ko-KR" altLang="en-US" dirty="0"/>
              <a:t> </a:t>
            </a:r>
            <a:r>
              <a:rPr lang="en-US" altLang="ko-KR" dirty="0"/>
              <a:t>3</a:t>
            </a:r>
            <a:r>
              <a:rPr lang="ko-KR" altLang="en-US" dirty="0"/>
              <a:t> </a:t>
            </a:r>
            <a:r>
              <a:rPr lang="en-US" altLang="ko-KR" dirty="0"/>
              <a:t>* 256 / 32</a:t>
            </a:r>
          </a:p>
          <a:p>
            <a:endParaRPr lang="en-US" altLang="ko-KR" dirty="0"/>
          </a:p>
          <a:p>
            <a:r>
              <a:rPr lang="en-US" altLang="ko-KR" dirty="0"/>
              <a:t>A: The answer is that this is how CUDA processors efficiently execute long-latency operations, such as global memory accesses. When an instruction to be executed by a warp needs to wait for the result of a previously initiated long-latency operation, the warp is not selected for execution. Instead, another resident warp that is no longer waiting for results will be selected for execution. If more than one warp is ready for execution, a priority mechanism is used to select one for execution. This mechanism of filling the latency time of operations with work from other threads is often called “latency tolerance” or “latency hiding” (see “Latency Tolerance” sidebar).</a:t>
            </a:r>
            <a:endParaRPr lang="ko-KR" altLang="en-US" dirty="0"/>
          </a:p>
        </p:txBody>
      </p:sp>
      <p:sp>
        <p:nvSpPr>
          <p:cNvPr id="4" name="슬라이드 번호 개체 틀 3"/>
          <p:cNvSpPr>
            <a:spLocks noGrp="1"/>
          </p:cNvSpPr>
          <p:nvPr>
            <p:ph type="sldNum" sz="quarter" idx="5"/>
          </p:nvPr>
        </p:nvSpPr>
        <p:spPr/>
        <p:txBody>
          <a:bodyPr/>
          <a:lstStyle/>
          <a:p>
            <a:fld id="{B2587E55-4D6E-494D-9F2C-0B94596491A9}" type="slidenum">
              <a:rPr lang="ko-KR" altLang="en-US" smtClean="0"/>
              <a:t>15</a:t>
            </a:fld>
            <a:endParaRPr lang="ko-KR" altLang="en-US"/>
          </a:p>
        </p:txBody>
      </p:sp>
    </p:spTree>
    <p:extLst>
      <p:ext uri="{BB962C8B-B14F-4D97-AF65-F5344CB8AC3E}">
        <p14:creationId xmlns:p14="http://schemas.microsoft.com/office/powerpoint/2010/main" val="232948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2587E55-4D6E-494D-9F2C-0B94596491A9}" type="slidenum">
              <a:rPr lang="ko-KR" altLang="en-US" smtClean="0"/>
              <a:t>17</a:t>
            </a:fld>
            <a:endParaRPr lang="ko-KR" altLang="en-US"/>
          </a:p>
        </p:txBody>
      </p:sp>
    </p:spTree>
    <p:extLst>
      <p:ext uri="{BB962C8B-B14F-4D97-AF65-F5344CB8AC3E}">
        <p14:creationId xmlns:p14="http://schemas.microsoft.com/office/powerpoint/2010/main" val="125690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65CB89-EE27-4B62-855A-52054310939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65DCA1E-5564-4D9D-B341-0B1EEB2DF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D12347B-CE82-4AC9-987D-53CF23543AEF}"/>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5" name="바닥글 개체 틀 4">
            <a:extLst>
              <a:ext uri="{FF2B5EF4-FFF2-40B4-BE49-F238E27FC236}">
                <a16:creationId xmlns:a16="http://schemas.microsoft.com/office/drawing/2014/main" id="{F9F455BF-A193-478D-88A0-AACDED3398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920800-9EAC-4816-A08D-CD74603A3486}"/>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40958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3E2459-1AAD-4E53-BD22-0F9BB6C602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F9F7D59-2045-4496-962B-FB75E047EB7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0480495-9733-481A-BC60-D377A5C421CF}"/>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5" name="바닥글 개체 틀 4">
            <a:extLst>
              <a:ext uri="{FF2B5EF4-FFF2-40B4-BE49-F238E27FC236}">
                <a16:creationId xmlns:a16="http://schemas.microsoft.com/office/drawing/2014/main" id="{6717C9DF-3297-4070-A15B-B8D83E0EE0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6573BFA-7619-4B96-8DBE-7CAC41CBAF19}"/>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191921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B09B595-645B-4254-8883-8BE11EC8CE1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34587B8-1656-47D4-AFD3-F45391F6B2A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755F0C4-B92F-43D0-8A32-D0AB7D87CBA1}"/>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5" name="바닥글 개체 틀 4">
            <a:extLst>
              <a:ext uri="{FF2B5EF4-FFF2-40B4-BE49-F238E27FC236}">
                <a16:creationId xmlns:a16="http://schemas.microsoft.com/office/drawing/2014/main" id="{7F629192-CA17-47A5-8EDE-0F713D7813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BCBB21-CD12-4313-814C-E5713D0A6AE0}"/>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288459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5C7F2D-6D92-46C7-A6E7-830B546D315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BFE88D4-8922-4BBD-88A5-A8DA27E8961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A54F73-AA0A-40E0-9174-18ADA4263C1B}"/>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5" name="바닥글 개체 틀 4">
            <a:extLst>
              <a:ext uri="{FF2B5EF4-FFF2-40B4-BE49-F238E27FC236}">
                <a16:creationId xmlns:a16="http://schemas.microsoft.com/office/drawing/2014/main" id="{19F23902-C04C-44CE-A39C-BA8CC031122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2CF913-5EFB-43DC-9531-D516D357DD1E}"/>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314470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5CA690-EA26-4479-A4C6-1B79EF1768E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A89EFF7-C60B-4944-BA10-D0EC15AEF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4E7173B-3DCC-4783-BA57-EC063320D5D4}"/>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5" name="바닥글 개체 틀 4">
            <a:extLst>
              <a:ext uri="{FF2B5EF4-FFF2-40B4-BE49-F238E27FC236}">
                <a16:creationId xmlns:a16="http://schemas.microsoft.com/office/drawing/2014/main" id="{45E6B64F-4E2D-4B6B-85F8-560EFF22D24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32F8096-6FE7-44F5-AABF-3674A3C1F278}"/>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37265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085245-866D-468D-8335-14619289B23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C82917E-9B72-4E34-AF84-CB675B425E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D067525-0679-441A-BE62-D71F7535F30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1C235FA-5524-4DB7-A510-BF43C9543C89}"/>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6" name="바닥글 개체 틀 5">
            <a:extLst>
              <a:ext uri="{FF2B5EF4-FFF2-40B4-BE49-F238E27FC236}">
                <a16:creationId xmlns:a16="http://schemas.microsoft.com/office/drawing/2014/main" id="{265612A5-8B54-4D46-B333-400AF943D3D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97CAF5-46AD-4226-8FD7-F244C002CB48}"/>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384246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F8ACAD-F097-42D3-9B86-7D1F1BA1295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55E46B1-7C68-4A40-909E-12DF4D457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2A14B56-089E-40DA-96B5-FDF940DD2C5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5F2F392-53D6-48BF-BE63-DCC3B34DE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99218A2-9764-4E58-AB32-58C44E91CA0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EEB492C-0A6A-4AC2-8AA4-EB18CADF015E}"/>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8" name="바닥글 개체 틀 7">
            <a:extLst>
              <a:ext uri="{FF2B5EF4-FFF2-40B4-BE49-F238E27FC236}">
                <a16:creationId xmlns:a16="http://schemas.microsoft.com/office/drawing/2014/main" id="{B321FACF-5BC7-49B8-84C3-915B9AA1CE5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DAEDD74-AC96-49F4-BC9E-7F2A67B52BF0}"/>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67846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CA94F1-2C08-4C8E-B2A5-6D0B1F922B9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4A81293-8F10-4F82-A032-EBFCB6A64CB5}"/>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4" name="바닥글 개체 틀 3">
            <a:extLst>
              <a:ext uri="{FF2B5EF4-FFF2-40B4-BE49-F238E27FC236}">
                <a16:creationId xmlns:a16="http://schemas.microsoft.com/office/drawing/2014/main" id="{E22E2657-7485-44EB-A3C3-FFD354348A3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2080F6F-1BEF-434B-81F2-D32A007DD510}"/>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393968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3315ACA-910F-4402-B71A-C5D98D304412}"/>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3" name="바닥글 개체 틀 2">
            <a:extLst>
              <a:ext uri="{FF2B5EF4-FFF2-40B4-BE49-F238E27FC236}">
                <a16:creationId xmlns:a16="http://schemas.microsoft.com/office/drawing/2014/main" id="{F249AD29-B299-498D-8BAC-0D17E897FA8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78A216F-FFC5-4658-86D6-6F5D02EC05A9}"/>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35700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E83A35-FCD6-48E5-9618-64E3F6B6E19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2EB5CA4-ECE5-4C66-B449-AEA8B4B25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A124DC1-B62A-496E-A530-7889F7271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676DDF9-2CF7-4107-8FAD-2B0C9FC77795}"/>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6" name="바닥글 개체 틀 5">
            <a:extLst>
              <a:ext uri="{FF2B5EF4-FFF2-40B4-BE49-F238E27FC236}">
                <a16:creationId xmlns:a16="http://schemas.microsoft.com/office/drawing/2014/main" id="{E0016236-EB77-4AFF-BCB1-45F844A17A0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83F412-F435-4912-84B0-719967497D0A}"/>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826208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FA3162-9D62-4C31-BE6B-325C42F74D3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25D1409-C9C7-47A1-A431-01AD69468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F295127-2A15-48B7-B1E4-AA8406CA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0F089ED-9A70-4F36-9F6E-2910DD3E2281}"/>
              </a:ext>
            </a:extLst>
          </p:cNvPr>
          <p:cNvSpPr>
            <a:spLocks noGrp="1"/>
          </p:cNvSpPr>
          <p:nvPr>
            <p:ph type="dt" sz="half" idx="10"/>
          </p:nvPr>
        </p:nvSpPr>
        <p:spPr/>
        <p:txBody>
          <a:bodyPr/>
          <a:lstStyle/>
          <a:p>
            <a:fld id="{2659F0ED-0290-4894-871B-C6DBA381CE10}" type="datetimeFigureOut">
              <a:rPr lang="ko-KR" altLang="en-US" smtClean="0"/>
              <a:t>2023-01-07</a:t>
            </a:fld>
            <a:endParaRPr lang="ko-KR" altLang="en-US"/>
          </a:p>
        </p:txBody>
      </p:sp>
      <p:sp>
        <p:nvSpPr>
          <p:cNvPr id="6" name="바닥글 개체 틀 5">
            <a:extLst>
              <a:ext uri="{FF2B5EF4-FFF2-40B4-BE49-F238E27FC236}">
                <a16:creationId xmlns:a16="http://schemas.microsoft.com/office/drawing/2014/main" id="{87BE7DA5-4CCE-4962-9A60-62551472CCC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0A0385A-3789-401F-AF04-D0DB8FCB0915}"/>
              </a:ext>
            </a:extLst>
          </p:cNvPr>
          <p:cNvSpPr>
            <a:spLocks noGrp="1"/>
          </p:cNvSpPr>
          <p:nvPr>
            <p:ph type="sldNum" sz="quarter" idx="12"/>
          </p:nvPr>
        </p:nvSpPr>
        <p:spPr/>
        <p:txBody>
          <a:body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51669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B0BDCAD-7E43-4EE6-996F-541C18B9B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BA88FE0-41DC-4CF0-BB75-7046A9853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4A13FEA-5CCC-4BD2-9488-56D7A242E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9F0ED-0290-4894-871B-C6DBA381CE10}" type="datetimeFigureOut">
              <a:rPr lang="ko-KR" altLang="en-US" smtClean="0"/>
              <a:t>2023-01-07</a:t>
            </a:fld>
            <a:endParaRPr lang="ko-KR" altLang="en-US"/>
          </a:p>
        </p:txBody>
      </p:sp>
      <p:sp>
        <p:nvSpPr>
          <p:cNvPr id="5" name="바닥글 개체 틀 4">
            <a:extLst>
              <a:ext uri="{FF2B5EF4-FFF2-40B4-BE49-F238E27FC236}">
                <a16:creationId xmlns:a16="http://schemas.microsoft.com/office/drawing/2014/main" id="{AA084369-ECEA-42B4-885B-C6D5199E7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6ACF893-F133-4D8D-A094-E178C6D2B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F7194-9604-47FA-B344-A026622101D2}" type="slidenum">
              <a:rPr lang="ko-KR" altLang="en-US" smtClean="0"/>
              <a:t>‹#›</a:t>
            </a:fld>
            <a:endParaRPr lang="ko-KR" altLang="en-US"/>
          </a:p>
        </p:txBody>
      </p:sp>
    </p:spTree>
    <p:extLst>
      <p:ext uri="{BB962C8B-B14F-4D97-AF65-F5344CB8AC3E}">
        <p14:creationId xmlns:p14="http://schemas.microsoft.com/office/powerpoint/2010/main" val="3492879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298410-44A1-4FA0-827B-EA5268462D54}"/>
              </a:ext>
            </a:extLst>
          </p:cNvPr>
          <p:cNvSpPr>
            <a:spLocks noGrp="1"/>
          </p:cNvSpPr>
          <p:nvPr>
            <p:ph type="ctrTitle"/>
          </p:nvPr>
        </p:nvSpPr>
        <p:spPr/>
        <p:txBody>
          <a:bodyPr/>
          <a:lstStyle/>
          <a:p>
            <a:r>
              <a:rPr lang="en-US" altLang="ko-KR" dirty="0"/>
              <a:t>Parallel Programming with CUDA</a:t>
            </a:r>
            <a:endParaRPr lang="ko-KR" altLang="en-US" dirty="0"/>
          </a:p>
        </p:txBody>
      </p:sp>
      <p:sp>
        <p:nvSpPr>
          <p:cNvPr id="3" name="부제목 2">
            <a:extLst>
              <a:ext uri="{FF2B5EF4-FFF2-40B4-BE49-F238E27FC236}">
                <a16:creationId xmlns:a16="http://schemas.microsoft.com/office/drawing/2014/main" id="{7BE4507C-2225-421C-B99D-A73936B69787}"/>
              </a:ext>
            </a:extLst>
          </p:cNvPr>
          <p:cNvSpPr>
            <a:spLocks noGrp="1"/>
          </p:cNvSpPr>
          <p:nvPr>
            <p:ph type="subTitle" idx="1"/>
          </p:nvPr>
        </p:nvSpPr>
        <p:spPr/>
        <p:txBody>
          <a:bodyPr/>
          <a:lstStyle/>
          <a:p>
            <a:endParaRPr lang="en-US" altLang="ko-KR" dirty="0"/>
          </a:p>
          <a:p>
            <a:r>
              <a:rPr lang="en-US" altLang="ko-KR" dirty="0"/>
              <a:t>Day 2</a:t>
            </a:r>
            <a:endParaRPr lang="ko-KR" altLang="en-US" dirty="0"/>
          </a:p>
        </p:txBody>
      </p:sp>
    </p:spTree>
    <p:extLst>
      <p:ext uri="{BB962C8B-B14F-4D97-AF65-F5344CB8AC3E}">
        <p14:creationId xmlns:p14="http://schemas.microsoft.com/office/powerpoint/2010/main" val="289279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5CCB63-17D0-4F58-ACD0-238B21D08730}"/>
              </a:ext>
            </a:extLst>
          </p:cNvPr>
          <p:cNvSpPr>
            <a:spLocks noGrp="1"/>
          </p:cNvSpPr>
          <p:nvPr>
            <p:ph type="title"/>
          </p:nvPr>
        </p:nvSpPr>
        <p:spPr/>
        <p:txBody>
          <a:bodyPr/>
          <a:lstStyle/>
          <a:p>
            <a:r>
              <a:rPr lang="ko-KR" altLang="en-US" dirty="0"/>
              <a:t>따라해보아요</a:t>
            </a:r>
            <a:r>
              <a:rPr lang="en-US" altLang="ko-KR" dirty="0"/>
              <a:t>, 2</a:t>
            </a:r>
            <a:r>
              <a:rPr lang="ko-KR" altLang="en-US" dirty="0"/>
              <a:t>차원 이미지 처리하기</a:t>
            </a:r>
          </a:p>
        </p:txBody>
      </p:sp>
      <p:sp>
        <p:nvSpPr>
          <p:cNvPr id="3" name="내용 개체 틀 2">
            <a:extLst>
              <a:ext uri="{FF2B5EF4-FFF2-40B4-BE49-F238E27FC236}">
                <a16:creationId xmlns:a16="http://schemas.microsoft.com/office/drawing/2014/main" id="{5756BE72-8931-4B58-9799-405E52E8F71C}"/>
              </a:ext>
            </a:extLst>
          </p:cNvPr>
          <p:cNvSpPr>
            <a:spLocks noGrp="1"/>
          </p:cNvSpPr>
          <p:nvPr>
            <p:ph idx="1"/>
          </p:nvPr>
        </p:nvSpPr>
        <p:spPr/>
        <p:txBody>
          <a:bodyPr/>
          <a:lstStyle/>
          <a:p>
            <a:endParaRPr lang="ko-KR" altLang="en-US"/>
          </a:p>
        </p:txBody>
      </p:sp>
      <p:sp>
        <p:nvSpPr>
          <p:cNvPr id="4" name="직사각형 3">
            <a:extLst>
              <a:ext uri="{FF2B5EF4-FFF2-40B4-BE49-F238E27FC236}">
                <a16:creationId xmlns:a16="http://schemas.microsoft.com/office/drawing/2014/main" id="{FFE4FC84-27AF-41E2-BA5F-BB4025D093FE}"/>
              </a:ext>
            </a:extLst>
          </p:cNvPr>
          <p:cNvSpPr/>
          <p:nvPr/>
        </p:nvSpPr>
        <p:spPr>
          <a:xfrm>
            <a:off x="-1" y="1690687"/>
            <a:ext cx="12330261" cy="53605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E6D96CA0-958F-40A6-8668-98286CFBED6E}"/>
              </a:ext>
            </a:extLst>
          </p:cNvPr>
          <p:cNvSpPr txBox="1"/>
          <p:nvPr/>
        </p:nvSpPr>
        <p:spPr>
          <a:xfrm>
            <a:off x="992171" y="1695937"/>
            <a:ext cx="10923309" cy="5355312"/>
          </a:xfrm>
          <a:prstGeom prst="rect">
            <a:avLst/>
          </a:prstGeom>
          <a:noFill/>
        </p:spPr>
        <p:txBody>
          <a:bodyPr wrap="square">
            <a:spAutoFit/>
          </a:bodyPr>
          <a:lstStyle/>
          <a:p>
            <a:r>
              <a:rPr lang="en-US" altLang="ko-KR" b="0" dirty="0">
                <a:solidFill>
                  <a:srgbClr val="A6E22E"/>
                </a:solidFill>
                <a:effectLst/>
                <a:latin typeface="Consolas" panose="020B0609020204030204" pitchFamily="49" charset="0"/>
              </a:rPr>
              <a:t>__global__</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void</a:t>
            </a:r>
            <a:r>
              <a:rPr lang="en-US" altLang="ko-KR" b="0" dirty="0">
                <a:solidFill>
                  <a:srgbClr val="F8F8F2"/>
                </a:solidFill>
                <a:effectLst/>
                <a:latin typeface="Consolas" panose="020B0609020204030204" pitchFamily="49" charset="0"/>
              </a:rPr>
              <a:t> </a:t>
            </a:r>
            <a:r>
              <a:rPr lang="en-US" altLang="ko-KR" b="0" dirty="0" err="1">
                <a:solidFill>
                  <a:srgbClr val="A6E22E"/>
                </a:solidFill>
                <a:effectLst/>
                <a:latin typeface="Consolas" panose="020B0609020204030204" pitchFamily="49" charset="0"/>
              </a:rPr>
              <a:t>colorToGreyscaleConversion</a:t>
            </a:r>
            <a:r>
              <a:rPr lang="en-US" altLang="ko-KR" b="0" dirty="0">
                <a:solidFill>
                  <a:srgbClr val="F8F8F2"/>
                </a:solidFill>
                <a:effectLst/>
                <a:latin typeface="Consolas" panose="020B0609020204030204" pitchFamily="49" charset="0"/>
              </a:rPr>
              <a:t>(</a:t>
            </a:r>
            <a:r>
              <a:rPr lang="en-US" altLang="ko-KR" b="0" i="1" dirty="0">
                <a:solidFill>
                  <a:srgbClr val="66D9EF"/>
                </a:solidFill>
                <a:effectLst/>
                <a:latin typeface="Consolas" panose="020B0609020204030204" pitchFamily="49" charset="0"/>
              </a:rPr>
              <a:t>unsigned</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char</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Pout</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unsigned</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char</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Pin</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int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width</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int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height</a:t>
            </a:r>
            <a:r>
              <a:rPr lang="en-US" altLang="ko-KR" b="0" dirty="0">
                <a:solidFill>
                  <a:srgbClr val="F8F8F2"/>
                </a:solidFill>
                <a:effectLst/>
                <a:latin typeface="Consolas" panose="020B0609020204030204" pitchFamily="49" charset="0"/>
              </a:rPr>
              <a:t>) {</a:t>
            </a:r>
          </a:p>
          <a:p>
            <a:br>
              <a:rPr lang="en-US" altLang="ko-KR" b="0" dirty="0">
                <a:solidFill>
                  <a:srgbClr val="F8F8F2"/>
                </a:solidFill>
                <a:effectLst/>
                <a:latin typeface="Consolas" panose="020B0609020204030204" pitchFamily="49" charset="0"/>
              </a:rPr>
            </a:b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int</a:t>
            </a:r>
            <a:r>
              <a:rPr lang="en-US" altLang="ko-KR" b="0" dirty="0">
                <a:solidFill>
                  <a:srgbClr val="F8F8F2"/>
                </a:solidFill>
                <a:effectLst/>
                <a:latin typeface="Consolas" panose="020B0609020204030204" pitchFamily="49" charset="0"/>
              </a:rPr>
              <a:t> Col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threadIdx.x</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blockIdx.x</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blockDim.x</a:t>
            </a:r>
            <a:r>
              <a:rPr lang="en-US" altLang="ko-KR" b="0" dirty="0">
                <a:solidFill>
                  <a:srgbClr val="F8F8F2"/>
                </a:solidFill>
                <a:effectLst/>
                <a:latin typeface="Consolas" panose="020B0609020204030204" pitchFamily="49" charset="0"/>
              </a:rPr>
              <a:t>;</a:t>
            </a:r>
          </a:p>
          <a:p>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int</a:t>
            </a:r>
            <a:r>
              <a:rPr lang="en-US" altLang="ko-KR" b="0" dirty="0">
                <a:solidFill>
                  <a:srgbClr val="F8F8F2"/>
                </a:solidFill>
                <a:effectLst/>
                <a:latin typeface="Consolas" panose="020B0609020204030204" pitchFamily="49" charset="0"/>
              </a:rPr>
              <a:t> Row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threadIdx.y</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blockIdx.y</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blockDim.y</a:t>
            </a:r>
            <a:r>
              <a:rPr lang="en-US" altLang="ko-KR" b="0" dirty="0">
                <a:solidFill>
                  <a:srgbClr val="F8F8F2"/>
                </a:solidFill>
                <a:effectLst/>
                <a:latin typeface="Consolas" panose="020B0609020204030204" pitchFamily="49" charset="0"/>
              </a:rPr>
              <a:t>;</a:t>
            </a:r>
          </a:p>
          <a:p>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if</a:t>
            </a:r>
            <a:r>
              <a:rPr lang="en-US" altLang="ko-KR" b="0" dirty="0">
                <a:solidFill>
                  <a:srgbClr val="F8F8F2"/>
                </a:solidFill>
                <a:effectLst/>
                <a:latin typeface="Consolas" panose="020B0609020204030204" pitchFamily="49" charset="0"/>
              </a:rPr>
              <a:t> (Col </a:t>
            </a:r>
            <a:r>
              <a:rPr lang="en-US" altLang="ko-KR" b="0" dirty="0">
                <a:solidFill>
                  <a:srgbClr val="F92672"/>
                </a:solidFill>
                <a:effectLst/>
                <a:latin typeface="Consolas" panose="020B0609020204030204" pitchFamily="49" charset="0"/>
              </a:rPr>
              <a:t>&lt;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width</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&amp;&amp;</a:t>
            </a:r>
            <a:r>
              <a:rPr lang="en-US" altLang="ko-KR" b="0" dirty="0">
                <a:solidFill>
                  <a:srgbClr val="F8F8F2"/>
                </a:solidFill>
                <a:effectLst/>
                <a:latin typeface="Consolas" panose="020B0609020204030204" pitchFamily="49" charset="0"/>
              </a:rPr>
              <a:t> Row </a:t>
            </a:r>
            <a:r>
              <a:rPr lang="en-US" altLang="ko-KR" b="0" dirty="0">
                <a:solidFill>
                  <a:srgbClr val="F92672"/>
                </a:solidFill>
                <a:effectLst/>
                <a:latin typeface="Consolas" panose="020B0609020204030204" pitchFamily="49" charset="0"/>
              </a:rPr>
              <a:t>&lt;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height</a:t>
            </a:r>
            <a:r>
              <a:rPr lang="en-US" altLang="ko-KR" b="0" dirty="0">
                <a:solidFill>
                  <a:srgbClr val="F8F8F2"/>
                </a:solidFill>
                <a:effectLst/>
                <a:latin typeface="Consolas" panose="020B0609020204030204" pitchFamily="49" charset="0"/>
              </a:rPr>
              <a:t>) {</a:t>
            </a:r>
          </a:p>
          <a:p>
            <a:r>
              <a:rPr lang="en-US" altLang="ko-KR" b="0" dirty="0">
                <a:solidFill>
                  <a:srgbClr val="88846F"/>
                </a:solidFill>
                <a:effectLst/>
                <a:latin typeface="Consolas" panose="020B0609020204030204" pitchFamily="49" charset="0"/>
              </a:rPr>
              <a:t>        // get 1D coordinate for the grayscale image</a:t>
            </a:r>
            <a:endParaRPr lang="en-US" altLang="ko-KR" b="0" dirty="0">
              <a:solidFill>
                <a:srgbClr val="F8F8F2"/>
              </a:solidFill>
              <a:effectLst/>
              <a:latin typeface="Consolas" panose="020B0609020204030204" pitchFamily="49" charset="0"/>
            </a:endParaRPr>
          </a:p>
          <a:p>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int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greyOffset</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Row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width</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Col;</a:t>
            </a:r>
          </a:p>
          <a:p>
            <a:r>
              <a:rPr lang="en-US" altLang="ko-KR" b="0" dirty="0">
                <a:solidFill>
                  <a:srgbClr val="88846F"/>
                </a:solidFill>
                <a:effectLst/>
                <a:latin typeface="Consolas" panose="020B0609020204030204" pitchFamily="49" charset="0"/>
              </a:rPr>
              <a:t>        // one can think of the RGB image having</a:t>
            </a:r>
            <a:endParaRPr lang="en-US" altLang="ko-KR" b="0" dirty="0">
              <a:solidFill>
                <a:srgbClr val="F8F8F2"/>
              </a:solidFill>
              <a:effectLst/>
              <a:latin typeface="Consolas" panose="020B0609020204030204" pitchFamily="49" charset="0"/>
            </a:endParaRPr>
          </a:p>
          <a:p>
            <a:r>
              <a:rPr lang="en-US" altLang="ko-KR" b="0" dirty="0">
                <a:solidFill>
                  <a:srgbClr val="88846F"/>
                </a:solidFill>
                <a:effectLst/>
                <a:latin typeface="Consolas" panose="020B0609020204030204" pitchFamily="49" charset="0"/>
              </a:rPr>
              <a:t>        // CHANNEL times columns than the grayscale image</a:t>
            </a:r>
            <a:endParaRPr lang="en-US" altLang="ko-KR" b="0" dirty="0">
              <a:solidFill>
                <a:srgbClr val="F8F8F2"/>
              </a:solidFill>
              <a:effectLst/>
              <a:latin typeface="Consolas" panose="020B0609020204030204" pitchFamily="49" charset="0"/>
            </a:endParaRPr>
          </a:p>
          <a:p>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int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rgbOffset</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greyOffset</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CHANNELS;</a:t>
            </a:r>
          </a:p>
          <a:p>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unsigned</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char</a:t>
            </a:r>
            <a:r>
              <a:rPr lang="en-US" altLang="ko-KR" b="0" dirty="0">
                <a:solidFill>
                  <a:srgbClr val="F8F8F2"/>
                </a:solidFill>
                <a:effectLst/>
                <a:latin typeface="Consolas" panose="020B0609020204030204" pitchFamily="49" charset="0"/>
              </a:rPr>
              <a:t> r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Pin</a:t>
            </a:r>
            <a:r>
              <a:rPr lang="en-US" altLang="ko-KR" b="0" dirty="0">
                <a:solidFill>
                  <a:srgbClr val="F8F8F2"/>
                </a:solidFill>
                <a:effectLst/>
                <a:latin typeface="Consolas" panose="020B0609020204030204" pitchFamily="49" charset="0"/>
              </a:rPr>
              <a:t>[</a:t>
            </a:r>
            <a:r>
              <a:rPr lang="en-US" altLang="ko-KR" b="0" dirty="0" err="1">
                <a:solidFill>
                  <a:srgbClr val="F8F8F2"/>
                </a:solidFill>
                <a:effectLst/>
                <a:latin typeface="Consolas" panose="020B0609020204030204" pitchFamily="49" charset="0"/>
              </a:rPr>
              <a:t>rgbOffset</a:t>
            </a:r>
            <a:r>
              <a:rPr lang="en-US" altLang="ko-KR" b="0" dirty="0">
                <a:solidFill>
                  <a:srgbClr val="F8F8F2"/>
                </a:solidFill>
                <a:effectLst/>
                <a:latin typeface="Consolas" panose="020B0609020204030204" pitchFamily="49" charset="0"/>
              </a:rPr>
              <a:t> + 1];</a:t>
            </a:r>
            <a:r>
              <a:rPr lang="en-US" altLang="ko-KR" b="0" dirty="0">
                <a:solidFill>
                  <a:srgbClr val="88846F"/>
                </a:solidFill>
                <a:effectLst/>
                <a:latin typeface="Consolas" panose="020B0609020204030204" pitchFamily="49" charset="0"/>
              </a:rPr>
              <a:t> // red value for pixel</a:t>
            </a:r>
            <a:endParaRPr lang="en-US" altLang="ko-KR" b="0" dirty="0">
              <a:solidFill>
                <a:srgbClr val="F8F8F2"/>
              </a:solidFill>
              <a:effectLst/>
              <a:latin typeface="Consolas" panose="020B0609020204030204" pitchFamily="49" charset="0"/>
            </a:endParaRPr>
          </a:p>
          <a:p>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unsigned</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char</a:t>
            </a:r>
            <a:r>
              <a:rPr lang="en-US" altLang="ko-KR" b="0" dirty="0">
                <a:solidFill>
                  <a:srgbClr val="F8F8F2"/>
                </a:solidFill>
                <a:effectLst/>
                <a:latin typeface="Consolas" panose="020B0609020204030204" pitchFamily="49" charset="0"/>
              </a:rPr>
              <a:t> g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Pin</a:t>
            </a:r>
            <a:r>
              <a:rPr lang="en-US" altLang="ko-KR" b="0" dirty="0">
                <a:solidFill>
                  <a:srgbClr val="F8F8F2"/>
                </a:solidFill>
                <a:effectLst/>
                <a:latin typeface="Consolas" panose="020B0609020204030204" pitchFamily="49" charset="0"/>
              </a:rPr>
              <a:t>[</a:t>
            </a:r>
            <a:r>
              <a:rPr lang="en-US" altLang="ko-KR" b="0" dirty="0" err="1">
                <a:solidFill>
                  <a:srgbClr val="F8F8F2"/>
                </a:solidFill>
                <a:effectLst/>
                <a:latin typeface="Consolas" panose="020B0609020204030204" pitchFamily="49" charset="0"/>
              </a:rPr>
              <a:t>rgbOffset</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2</a:t>
            </a:r>
            <a:r>
              <a:rPr lang="en-US" altLang="ko-KR" b="0" dirty="0">
                <a:solidFill>
                  <a:srgbClr val="F8F8F2"/>
                </a:solidFill>
                <a:effectLst/>
                <a:latin typeface="Consolas" panose="020B0609020204030204" pitchFamily="49" charset="0"/>
              </a:rPr>
              <a:t>];</a:t>
            </a:r>
            <a:r>
              <a:rPr lang="en-US" altLang="ko-KR" b="0" dirty="0">
                <a:solidFill>
                  <a:srgbClr val="88846F"/>
                </a:solidFill>
                <a:effectLst/>
                <a:latin typeface="Consolas" panose="020B0609020204030204" pitchFamily="49" charset="0"/>
              </a:rPr>
              <a:t> // green value for pixel</a:t>
            </a:r>
            <a:endParaRPr lang="en-US" altLang="ko-KR" b="0" dirty="0">
              <a:solidFill>
                <a:srgbClr val="F8F8F2"/>
              </a:solidFill>
              <a:effectLst/>
              <a:latin typeface="Consolas" panose="020B0609020204030204" pitchFamily="49" charset="0"/>
            </a:endParaRPr>
          </a:p>
          <a:p>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unsigned</a:t>
            </a:r>
            <a:r>
              <a:rPr lang="en-US" altLang="ko-KR" b="0" dirty="0">
                <a:solidFill>
                  <a:srgbClr val="F8F8F2"/>
                </a:solidFill>
                <a:effectLst/>
                <a:latin typeface="Consolas" panose="020B0609020204030204" pitchFamily="49" charset="0"/>
              </a:rPr>
              <a:t> </a:t>
            </a:r>
            <a:r>
              <a:rPr lang="en-US" altLang="ko-KR" b="0" i="1" dirty="0">
                <a:solidFill>
                  <a:srgbClr val="66D9EF"/>
                </a:solidFill>
                <a:effectLst/>
                <a:latin typeface="Consolas" panose="020B0609020204030204" pitchFamily="49" charset="0"/>
              </a:rPr>
              <a:t>char</a:t>
            </a:r>
            <a:r>
              <a:rPr lang="en-US" altLang="ko-KR" b="0" dirty="0">
                <a:solidFill>
                  <a:srgbClr val="F8F8F2"/>
                </a:solidFill>
                <a:effectLst/>
                <a:latin typeface="Consolas" panose="020B0609020204030204" pitchFamily="49" charset="0"/>
              </a:rPr>
              <a:t> b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Pin</a:t>
            </a:r>
            <a:r>
              <a:rPr lang="en-US" altLang="ko-KR" b="0" dirty="0">
                <a:solidFill>
                  <a:srgbClr val="F8F8F2"/>
                </a:solidFill>
                <a:effectLst/>
                <a:latin typeface="Consolas" panose="020B0609020204030204" pitchFamily="49" charset="0"/>
              </a:rPr>
              <a:t>[</a:t>
            </a:r>
            <a:r>
              <a:rPr lang="en-US" altLang="ko-KR" b="0" dirty="0" err="1">
                <a:solidFill>
                  <a:srgbClr val="F8F8F2"/>
                </a:solidFill>
                <a:effectLst/>
                <a:latin typeface="Consolas" panose="020B0609020204030204" pitchFamily="49" charset="0"/>
              </a:rPr>
              <a:t>rgbOffset</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3</a:t>
            </a:r>
            <a:r>
              <a:rPr lang="en-US" altLang="ko-KR" b="0" dirty="0">
                <a:solidFill>
                  <a:srgbClr val="F8F8F2"/>
                </a:solidFill>
                <a:effectLst/>
                <a:latin typeface="Consolas" panose="020B0609020204030204" pitchFamily="49" charset="0"/>
              </a:rPr>
              <a:t>];</a:t>
            </a:r>
            <a:r>
              <a:rPr lang="en-US" altLang="ko-KR" b="0" dirty="0">
                <a:solidFill>
                  <a:srgbClr val="88846F"/>
                </a:solidFill>
                <a:effectLst/>
                <a:latin typeface="Consolas" panose="020B0609020204030204" pitchFamily="49" charset="0"/>
              </a:rPr>
              <a:t> // blue value for pixel</a:t>
            </a:r>
            <a:endParaRPr lang="en-US" altLang="ko-KR" b="0" dirty="0">
              <a:solidFill>
                <a:srgbClr val="F8F8F2"/>
              </a:solidFill>
              <a:effectLst/>
              <a:latin typeface="Consolas" panose="020B0609020204030204" pitchFamily="49" charset="0"/>
            </a:endParaRPr>
          </a:p>
          <a:p>
            <a:r>
              <a:rPr lang="en-US" altLang="ko-KR" b="0" dirty="0">
                <a:solidFill>
                  <a:srgbClr val="88846F"/>
                </a:solidFill>
                <a:effectLst/>
                <a:latin typeface="Consolas" panose="020B0609020204030204" pitchFamily="49" charset="0"/>
              </a:rPr>
              <a:t>        // perform the rescaling and store it</a:t>
            </a:r>
            <a:endParaRPr lang="en-US" altLang="ko-KR" b="0" dirty="0">
              <a:solidFill>
                <a:srgbClr val="F8F8F2"/>
              </a:solidFill>
              <a:effectLst/>
              <a:latin typeface="Consolas" panose="020B0609020204030204" pitchFamily="49" charset="0"/>
            </a:endParaRPr>
          </a:p>
          <a:p>
            <a:r>
              <a:rPr lang="en-US" altLang="ko-KR" b="0" dirty="0">
                <a:solidFill>
                  <a:srgbClr val="88846F"/>
                </a:solidFill>
                <a:effectLst/>
                <a:latin typeface="Consolas" panose="020B0609020204030204" pitchFamily="49" charset="0"/>
              </a:rPr>
              <a:t>        // We multiply by floating point constants</a:t>
            </a:r>
            <a:endParaRPr lang="en-US" altLang="ko-KR" b="0" dirty="0">
              <a:solidFill>
                <a:srgbClr val="F8F8F2"/>
              </a:solidFill>
              <a:effectLst/>
              <a:latin typeface="Consolas" panose="020B0609020204030204" pitchFamily="49" charset="0"/>
            </a:endParaRPr>
          </a:p>
          <a:p>
            <a:r>
              <a:rPr lang="en-US" altLang="ko-KR" b="0" dirty="0">
                <a:solidFill>
                  <a:srgbClr val="F8F8F2"/>
                </a:solidFill>
                <a:effectLst/>
                <a:latin typeface="Consolas" panose="020B0609020204030204" pitchFamily="49" charset="0"/>
              </a:rPr>
              <a:t>        </a:t>
            </a:r>
            <a:r>
              <a:rPr lang="en-US" altLang="ko-KR" b="0" i="1" dirty="0">
                <a:solidFill>
                  <a:srgbClr val="FD971F"/>
                </a:solidFill>
                <a:effectLst/>
                <a:latin typeface="Consolas" panose="020B0609020204030204" pitchFamily="49" charset="0"/>
              </a:rPr>
              <a:t>Pout</a:t>
            </a:r>
            <a:r>
              <a:rPr lang="en-US" altLang="ko-KR" b="0" dirty="0">
                <a:solidFill>
                  <a:srgbClr val="F8F8F2"/>
                </a:solidFill>
                <a:effectLst/>
                <a:latin typeface="Consolas" panose="020B0609020204030204" pitchFamily="49" charset="0"/>
              </a:rPr>
              <a:t>[</a:t>
            </a:r>
            <a:r>
              <a:rPr lang="en-US" altLang="ko-KR" b="0" dirty="0" err="1">
                <a:solidFill>
                  <a:srgbClr val="F8F8F2"/>
                </a:solidFill>
                <a:effectLst/>
                <a:latin typeface="Consolas" panose="020B0609020204030204" pitchFamily="49" charset="0"/>
              </a:rPr>
              <a:t>grayOffset</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0.21</a:t>
            </a:r>
            <a:r>
              <a:rPr lang="en-US" altLang="ko-KR" b="0" dirty="0">
                <a:solidFill>
                  <a:srgbClr val="F92672"/>
                </a:solidFill>
                <a:effectLst/>
                <a:latin typeface="Consolas" panose="020B0609020204030204" pitchFamily="49" charset="0"/>
              </a:rPr>
              <a:t>f</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r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0.71</a:t>
            </a:r>
            <a:r>
              <a:rPr lang="en-US" altLang="ko-KR" b="0" dirty="0">
                <a:solidFill>
                  <a:srgbClr val="F92672"/>
                </a:solidFill>
                <a:effectLst/>
                <a:latin typeface="Consolas" panose="020B0609020204030204" pitchFamily="49" charset="0"/>
              </a:rPr>
              <a:t>f</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g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0.07</a:t>
            </a:r>
            <a:r>
              <a:rPr lang="en-US" altLang="ko-KR" b="0" dirty="0">
                <a:solidFill>
                  <a:srgbClr val="F92672"/>
                </a:solidFill>
                <a:effectLst/>
                <a:latin typeface="Consolas" panose="020B0609020204030204" pitchFamily="49" charset="0"/>
              </a:rPr>
              <a:t>f</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a:t>
            </a:r>
            <a:r>
              <a:rPr lang="en-US" altLang="ko-KR" b="0" dirty="0">
                <a:solidFill>
                  <a:srgbClr val="F8F8F2"/>
                </a:solidFill>
                <a:effectLst/>
                <a:latin typeface="Consolas" panose="020B0609020204030204" pitchFamily="49" charset="0"/>
              </a:rPr>
              <a:t> b;</a:t>
            </a:r>
          </a:p>
          <a:p>
            <a:r>
              <a:rPr lang="en-US" altLang="ko-KR" b="0" dirty="0">
                <a:solidFill>
                  <a:srgbClr val="F8F8F2"/>
                </a:solidFill>
                <a:effectLst/>
                <a:latin typeface="Consolas" panose="020B0609020204030204" pitchFamily="49" charset="0"/>
              </a:rPr>
              <a:t>    }</a:t>
            </a:r>
          </a:p>
          <a:p>
            <a:r>
              <a:rPr lang="en-US" altLang="ko-KR"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284930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7A868B-F50E-49F2-A7A1-C09AF74344A2}"/>
              </a:ext>
            </a:extLst>
          </p:cNvPr>
          <p:cNvSpPr>
            <a:spLocks noGrp="1"/>
          </p:cNvSpPr>
          <p:nvPr>
            <p:ph type="title"/>
          </p:nvPr>
        </p:nvSpPr>
        <p:spPr/>
        <p:txBody>
          <a:bodyPr/>
          <a:lstStyle/>
          <a:p>
            <a:r>
              <a:rPr lang="en-US" altLang="ko-KR" dirty="0"/>
              <a:t>Transparent Scalability</a:t>
            </a:r>
            <a:endParaRPr lang="ko-KR" altLang="en-US" dirty="0"/>
          </a:p>
        </p:txBody>
      </p:sp>
      <p:sp>
        <p:nvSpPr>
          <p:cNvPr id="3" name="내용 개체 틀 2">
            <a:extLst>
              <a:ext uri="{FF2B5EF4-FFF2-40B4-BE49-F238E27FC236}">
                <a16:creationId xmlns:a16="http://schemas.microsoft.com/office/drawing/2014/main" id="{C978D258-87F3-4C37-9871-23EF7B08E194}"/>
              </a:ext>
            </a:extLst>
          </p:cNvPr>
          <p:cNvSpPr>
            <a:spLocks noGrp="1"/>
          </p:cNvSpPr>
          <p:nvPr>
            <p:ph idx="1"/>
          </p:nvPr>
        </p:nvSpPr>
        <p:spPr/>
        <p:txBody>
          <a:bodyPr/>
          <a:lstStyle/>
          <a:p>
            <a:r>
              <a:rPr lang="ko-KR" altLang="en-US" dirty="0"/>
              <a:t>각 블록은 </a:t>
            </a:r>
            <a:r>
              <a:rPr lang="en-US" altLang="ko-KR" dirty="0"/>
              <a:t>“</a:t>
            </a:r>
            <a:r>
              <a:rPr lang="ko-KR" altLang="en-US" dirty="0"/>
              <a:t>다른 블록과 무관하게</a:t>
            </a:r>
            <a:r>
              <a:rPr lang="en-US" altLang="ko-KR" dirty="0"/>
              <a:t>“ </a:t>
            </a:r>
            <a:r>
              <a:rPr lang="ko-KR" altLang="en-US" dirty="0"/>
              <a:t>돌아갈 수 있음</a:t>
            </a:r>
            <a:r>
              <a:rPr lang="en-US" altLang="ko-KR" dirty="0"/>
              <a:t>.</a:t>
            </a:r>
          </a:p>
          <a:p>
            <a:r>
              <a:rPr lang="en-US" altLang="ko-KR" dirty="0"/>
              <a:t>HW </a:t>
            </a:r>
            <a:r>
              <a:rPr lang="ko-KR" altLang="en-US" dirty="0"/>
              <a:t>는 각 프로세서에 블록을 언제 배정할지 신경 안 쓰고 진행할 수 있음</a:t>
            </a:r>
            <a:endParaRPr lang="en-US" altLang="ko-KR" dirty="0"/>
          </a:p>
          <a:p>
            <a:pPr marL="0" indent="0">
              <a:buNone/>
            </a:pPr>
            <a:endParaRPr lang="en-US" altLang="ko-KR" dirty="0"/>
          </a:p>
          <a:p>
            <a:pPr marL="0" indent="0">
              <a:buNone/>
            </a:pPr>
            <a:r>
              <a:rPr lang="ko-KR" altLang="en-US" i="1" dirty="0"/>
              <a:t>잠만</a:t>
            </a:r>
            <a:r>
              <a:rPr lang="en-US" altLang="ko-KR" i="1" dirty="0"/>
              <a:t>, </a:t>
            </a:r>
            <a:r>
              <a:rPr lang="ko-KR" altLang="en-US" i="1" dirty="0" err="1"/>
              <a:t>코어라뇨</a:t>
            </a:r>
            <a:r>
              <a:rPr lang="en-US" altLang="ko-KR" i="1" dirty="0"/>
              <a:t>? </a:t>
            </a:r>
            <a:r>
              <a:rPr lang="ko-KR" altLang="en-US" i="1" dirty="0"/>
              <a:t>블록에 </a:t>
            </a:r>
            <a:r>
              <a:rPr lang="en-US" altLang="ko-KR" i="1" dirty="0"/>
              <a:t>Thread </a:t>
            </a:r>
            <a:r>
              <a:rPr lang="ko-KR" altLang="en-US" i="1" dirty="0"/>
              <a:t>가 있다면서요</a:t>
            </a:r>
            <a:r>
              <a:rPr lang="en-US" altLang="ko-KR" i="1" dirty="0"/>
              <a:t>…?</a:t>
            </a:r>
            <a:endParaRPr lang="ko-KR" altLang="en-US" i="1" dirty="0"/>
          </a:p>
        </p:txBody>
      </p:sp>
    </p:spTree>
    <p:extLst>
      <p:ext uri="{BB962C8B-B14F-4D97-AF65-F5344CB8AC3E}">
        <p14:creationId xmlns:p14="http://schemas.microsoft.com/office/powerpoint/2010/main" val="279837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B09BC-CBC9-4EBC-91F4-6AAA0B27C08A}"/>
              </a:ext>
            </a:extLst>
          </p:cNvPr>
          <p:cNvSpPr>
            <a:spLocks noGrp="1"/>
          </p:cNvSpPr>
          <p:nvPr>
            <p:ph type="title"/>
          </p:nvPr>
        </p:nvSpPr>
        <p:spPr/>
        <p:txBody>
          <a:bodyPr/>
          <a:lstStyle/>
          <a:p>
            <a:pPr algn="ctr"/>
            <a:r>
              <a:rPr lang="ko-KR" altLang="en-US" dirty="0" err="1"/>
              <a:t>뇌절</a:t>
            </a:r>
            <a:r>
              <a:rPr lang="ko-KR" altLang="en-US" dirty="0"/>
              <a:t> </a:t>
            </a:r>
            <a:r>
              <a:rPr lang="en-US" altLang="ko-KR" dirty="0"/>
              <a:t>ON</a:t>
            </a:r>
            <a:endParaRPr lang="ko-KR" altLang="en-US" dirty="0"/>
          </a:p>
        </p:txBody>
      </p:sp>
      <p:sp>
        <p:nvSpPr>
          <p:cNvPr id="3" name="내용 개체 틀 2">
            <a:extLst>
              <a:ext uri="{FF2B5EF4-FFF2-40B4-BE49-F238E27FC236}">
                <a16:creationId xmlns:a16="http://schemas.microsoft.com/office/drawing/2014/main" id="{24109DCB-0818-44F7-B4D1-061CCD9C8635}"/>
              </a:ext>
            </a:extLst>
          </p:cNvPr>
          <p:cNvSpPr>
            <a:spLocks noGrp="1"/>
          </p:cNvSpPr>
          <p:nvPr>
            <p:ph idx="1"/>
          </p:nvPr>
        </p:nvSpPr>
        <p:spPr/>
        <p:txBody>
          <a:bodyPr/>
          <a:lstStyle/>
          <a:p>
            <a:pPr marL="0" indent="0">
              <a:buNone/>
            </a:pPr>
            <a:r>
              <a:rPr lang="ko-KR" altLang="en-US" i="1" dirty="0"/>
              <a:t>왜</a:t>
            </a:r>
            <a:r>
              <a:rPr lang="en-US" altLang="ko-KR" i="1" dirty="0"/>
              <a:t>?</a:t>
            </a:r>
          </a:p>
          <a:p>
            <a:r>
              <a:rPr lang="ko-KR" altLang="en-US" sz="2400" dirty="0"/>
              <a:t>이미 충분히 </a:t>
            </a:r>
            <a:r>
              <a:rPr lang="en-US" altLang="ko-KR" sz="2400" dirty="0"/>
              <a:t>low level </a:t>
            </a:r>
            <a:r>
              <a:rPr lang="ko-KR" altLang="en-US" sz="2400" dirty="0"/>
              <a:t>이기에</a:t>
            </a:r>
            <a:r>
              <a:rPr lang="en-US" altLang="ko-KR" sz="2400" dirty="0"/>
              <a:t>, </a:t>
            </a:r>
            <a:r>
              <a:rPr lang="ko-KR" altLang="en-US" sz="2400" dirty="0"/>
              <a:t>더 </a:t>
            </a:r>
            <a:r>
              <a:rPr lang="ko-KR" altLang="en-US" sz="2400" dirty="0" err="1"/>
              <a:t>디테일하게</a:t>
            </a:r>
            <a:r>
              <a:rPr lang="ko-KR" altLang="en-US" sz="2400" dirty="0"/>
              <a:t> 작동 원리를 알아 두면 좋다</a:t>
            </a:r>
            <a:r>
              <a:rPr lang="en-US" altLang="ko-KR" sz="2400" dirty="0"/>
              <a:t>.</a:t>
            </a:r>
          </a:p>
          <a:p>
            <a:r>
              <a:rPr lang="ko-KR" altLang="en-US" sz="2400" dirty="0"/>
              <a:t>기대하는 것과 다르게 나올 때 </a:t>
            </a:r>
            <a:r>
              <a:rPr lang="en-US" altLang="ko-KR" sz="2400" dirty="0"/>
              <a:t>troubleshooting </a:t>
            </a:r>
            <a:r>
              <a:rPr lang="ko-KR" altLang="en-US" sz="2400" dirty="0"/>
              <a:t>이 가능해짐</a:t>
            </a:r>
            <a:endParaRPr lang="en-US" altLang="ko-KR" sz="2400" dirty="0"/>
          </a:p>
          <a:p>
            <a:r>
              <a:rPr lang="ko-KR" altLang="en-US" sz="2400" dirty="0"/>
              <a:t>아는 것이 힘이다</a:t>
            </a:r>
            <a:endParaRPr lang="en-US" altLang="ko-KR" sz="2400" dirty="0"/>
          </a:p>
        </p:txBody>
      </p:sp>
    </p:spTree>
    <p:extLst>
      <p:ext uri="{BB962C8B-B14F-4D97-AF65-F5344CB8AC3E}">
        <p14:creationId xmlns:p14="http://schemas.microsoft.com/office/powerpoint/2010/main" val="971379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D070C87-78A2-41F2-B07A-54AC191312BE}"/>
              </a:ext>
            </a:extLst>
          </p:cNvPr>
          <p:cNvSpPr>
            <a:spLocks noGrp="1"/>
          </p:cNvSpPr>
          <p:nvPr>
            <p:ph idx="1"/>
          </p:nvPr>
        </p:nvSpPr>
        <p:spPr>
          <a:xfrm>
            <a:off x="838200" y="1253331"/>
            <a:ext cx="10515600" cy="4351338"/>
          </a:xfrm>
        </p:spPr>
        <p:txBody>
          <a:bodyPr/>
          <a:lstStyle/>
          <a:p>
            <a:pPr marL="0" indent="0">
              <a:buNone/>
            </a:pPr>
            <a:r>
              <a:rPr lang="en-US" altLang="ko-KR" dirty="0"/>
              <a:t>??? : Utilization 33% </a:t>
            </a:r>
            <a:r>
              <a:rPr lang="ko-KR" altLang="en-US" dirty="0"/>
              <a:t>뜨면 그만이야</a:t>
            </a:r>
            <a:r>
              <a:rPr lang="en-US" altLang="ko-KR" dirty="0"/>
              <a:t>~</a:t>
            </a:r>
            <a:endParaRPr lang="ko-KR" altLang="en-US" dirty="0"/>
          </a:p>
        </p:txBody>
      </p:sp>
      <p:pic>
        <p:nvPicPr>
          <p:cNvPr id="5" name="그림 4">
            <a:extLst>
              <a:ext uri="{FF2B5EF4-FFF2-40B4-BE49-F238E27FC236}">
                <a16:creationId xmlns:a16="http://schemas.microsoft.com/office/drawing/2014/main" id="{49274102-3742-4B9F-9383-7898BC9231CA}"/>
              </a:ext>
            </a:extLst>
          </p:cNvPr>
          <p:cNvPicPr>
            <a:picLocks noChangeAspect="1"/>
          </p:cNvPicPr>
          <p:nvPr/>
        </p:nvPicPr>
        <p:blipFill>
          <a:blip r:embed="rId2"/>
          <a:stretch>
            <a:fillRect/>
          </a:stretch>
        </p:blipFill>
        <p:spPr>
          <a:xfrm>
            <a:off x="2942785" y="2396553"/>
            <a:ext cx="6306430" cy="4096322"/>
          </a:xfrm>
          <a:prstGeom prst="rect">
            <a:avLst/>
          </a:prstGeom>
        </p:spPr>
      </p:pic>
    </p:spTree>
    <p:extLst>
      <p:ext uri="{BB962C8B-B14F-4D97-AF65-F5344CB8AC3E}">
        <p14:creationId xmlns:p14="http://schemas.microsoft.com/office/powerpoint/2010/main" val="310012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BEDF3B-C634-4477-B0AA-4AC8271AF8F9}"/>
              </a:ext>
            </a:extLst>
          </p:cNvPr>
          <p:cNvSpPr>
            <a:spLocks noGrp="1"/>
          </p:cNvSpPr>
          <p:nvPr>
            <p:ph type="title"/>
          </p:nvPr>
        </p:nvSpPr>
        <p:spPr/>
        <p:txBody>
          <a:bodyPr/>
          <a:lstStyle/>
          <a:p>
            <a:r>
              <a:rPr lang="en-US" altLang="ko-KR" dirty="0"/>
              <a:t>Streaming Multiprocessors (SM)</a:t>
            </a:r>
            <a:endParaRPr lang="ko-KR" altLang="en-US" dirty="0"/>
          </a:p>
        </p:txBody>
      </p:sp>
      <p:sp>
        <p:nvSpPr>
          <p:cNvPr id="3" name="내용 개체 틀 2">
            <a:extLst>
              <a:ext uri="{FF2B5EF4-FFF2-40B4-BE49-F238E27FC236}">
                <a16:creationId xmlns:a16="http://schemas.microsoft.com/office/drawing/2014/main" id="{8C6C6143-55BD-4A0C-A78A-2720900C673F}"/>
              </a:ext>
            </a:extLst>
          </p:cNvPr>
          <p:cNvSpPr>
            <a:spLocks noGrp="1"/>
          </p:cNvSpPr>
          <p:nvPr>
            <p:ph idx="1"/>
          </p:nvPr>
        </p:nvSpPr>
        <p:spPr>
          <a:xfrm>
            <a:off x="838200" y="1825625"/>
            <a:ext cx="10515600" cy="4667250"/>
          </a:xfrm>
        </p:spPr>
        <p:txBody>
          <a:bodyPr>
            <a:normAutofit fontScale="92500"/>
          </a:bodyPr>
          <a:lstStyle/>
          <a:p>
            <a:r>
              <a:rPr lang="ko-KR" altLang="en-US" dirty="0"/>
              <a:t>모든 </a:t>
            </a:r>
            <a:r>
              <a:rPr lang="en-US" altLang="ko-KR" dirty="0"/>
              <a:t>thread </a:t>
            </a:r>
            <a:r>
              <a:rPr lang="ko-KR" altLang="en-US" dirty="0"/>
              <a:t>는 </a:t>
            </a:r>
            <a:r>
              <a:rPr lang="en-US" altLang="ko-KR" dirty="0"/>
              <a:t>“</a:t>
            </a:r>
            <a:r>
              <a:rPr lang="ko-KR" altLang="en-US" dirty="0"/>
              <a:t>블록 단위</a:t>
            </a:r>
            <a:r>
              <a:rPr lang="en-US" altLang="ko-KR" dirty="0"/>
              <a:t>“ </a:t>
            </a:r>
            <a:r>
              <a:rPr lang="ko-KR" altLang="en-US" dirty="0"/>
              <a:t>로 </a:t>
            </a:r>
            <a:r>
              <a:rPr lang="en-US" altLang="ko-KR" dirty="0"/>
              <a:t>“SM” </a:t>
            </a:r>
            <a:r>
              <a:rPr lang="ko-KR" altLang="en-US" dirty="0"/>
              <a:t>에 배정받음</a:t>
            </a:r>
            <a:endParaRPr lang="en-US" altLang="ko-KR" dirty="0"/>
          </a:p>
          <a:p>
            <a:pPr marL="0" indent="0">
              <a:buNone/>
            </a:pPr>
            <a:r>
              <a:rPr lang="ko-KR" altLang="en-US" dirty="0"/>
              <a:t>예</a:t>
            </a:r>
            <a:r>
              <a:rPr lang="en-US" altLang="ko-KR" dirty="0"/>
              <a:t>) </a:t>
            </a:r>
            <a:r>
              <a:rPr lang="ko-KR" altLang="en-US" dirty="0"/>
              <a:t>도시</a:t>
            </a:r>
            <a:r>
              <a:rPr lang="en-US" altLang="ko-KR" dirty="0"/>
              <a:t>(Thread) </a:t>
            </a:r>
            <a:r>
              <a:rPr lang="ko-KR" altLang="en-US" dirty="0"/>
              <a:t>가 모여 나라 </a:t>
            </a:r>
            <a:r>
              <a:rPr lang="en-US" altLang="ko-KR" dirty="0"/>
              <a:t>(Block), </a:t>
            </a:r>
            <a:r>
              <a:rPr lang="ko-KR" altLang="en-US" dirty="0"/>
              <a:t>나라 몇 개가 모여 국가연합체</a:t>
            </a:r>
            <a:r>
              <a:rPr lang="en-US" altLang="ko-KR" dirty="0"/>
              <a:t> (SM), </a:t>
            </a:r>
            <a:r>
              <a:rPr lang="ko-KR" altLang="en-US" dirty="0"/>
              <a:t>이들이 모여 지구 </a:t>
            </a:r>
            <a:r>
              <a:rPr lang="en-US" altLang="ko-KR" dirty="0"/>
              <a:t>(Grid)</a:t>
            </a:r>
          </a:p>
          <a:p>
            <a:pPr marL="0" indent="0">
              <a:buNone/>
            </a:pPr>
            <a:endParaRPr lang="en-US" altLang="ko-KR" dirty="0"/>
          </a:p>
          <a:p>
            <a:pPr marL="0" indent="0">
              <a:buNone/>
            </a:pPr>
            <a:r>
              <a:rPr lang="ko-KR" altLang="en-US" b="1" dirty="0"/>
              <a:t>제약</a:t>
            </a:r>
            <a:r>
              <a:rPr lang="en-US" altLang="ko-KR" b="1" dirty="0"/>
              <a:t>: SM </a:t>
            </a:r>
            <a:r>
              <a:rPr lang="ko-KR" altLang="en-US" b="1" dirty="0"/>
              <a:t>은 최대 </a:t>
            </a:r>
            <a:r>
              <a:rPr lang="en-US" altLang="ko-KR" b="1" dirty="0"/>
              <a:t>M</a:t>
            </a:r>
            <a:r>
              <a:rPr lang="ko-KR" altLang="en-US" b="1" dirty="0"/>
              <a:t>개의 </a:t>
            </a:r>
            <a:r>
              <a:rPr lang="en-US" altLang="ko-KR" b="1" dirty="0"/>
              <a:t>block, </a:t>
            </a:r>
            <a:r>
              <a:rPr lang="ko-KR" altLang="en-US" b="1" dirty="0"/>
              <a:t>최대 </a:t>
            </a:r>
            <a:r>
              <a:rPr lang="en-US" altLang="ko-KR" b="1" dirty="0"/>
              <a:t>N </a:t>
            </a:r>
            <a:r>
              <a:rPr lang="ko-KR" altLang="en-US" b="1" dirty="0"/>
              <a:t>개의 </a:t>
            </a:r>
            <a:r>
              <a:rPr lang="en-US" altLang="ko-KR" b="1" dirty="0"/>
              <a:t>Thread </a:t>
            </a:r>
            <a:r>
              <a:rPr lang="ko-KR" altLang="en-US" b="1" dirty="0"/>
              <a:t>를 가질 수 있음</a:t>
            </a:r>
            <a:endParaRPr lang="en-US" altLang="ko-KR" b="1" dirty="0"/>
          </a:p>
          <a:p>
            <a:pPr marL="0" indent="0">
              <a:buNone/>
            </a:pPr>
            <a:r>
              <a:rPr lang="ko-KR" altLang="en-US" b="1" dirty="0"/>
              <a:t>하드웨어 제약임</a:t>
            </a:r>
            <a:r>
              <a:rPr lang="en-US" altLang="ko-KR" b="1" dirty="0"/>
              <a:t>!!</a:t>
            </a:r>
            <a:endParaRPr lang="en-US" altLang="ko-KR" dirty="0"/>
          </a:p>
          <a:p>
            <a:pPr marL="0" indent="0">
              <a:buNone/>
            </a:pPr>
            <a:r>
              <a:rPr lang="en-US" altLang="ko-KR" dirty="0"/>
              <a:t>Q: SM </a:t>
            </a:r>
            <a:r>
              <a:rPr lang="ko-KR" altLang="en-US" dirty="0"/>
              <a:t>하나에 최대 </a:t>
            </a:r>
            <a:r>
              <a:rPr lang="en-US" altLang="ko-KR" dirty="0"/>
              <a:t>1536 thread, </a:t>
            </a:r>
            <a:r>
              <a:rPr lang="ko-KR" altLang="en-US" dirty="0"/>
              <a:t>최대 </a:t>
            </a:r>
            <a:r>
              <a:rPr lang="en-US" altLang="ko-KR" dirty="0"/>
              <a:t>8 </a:t>
            </a:r>
            <a:r>
              <a:rPr lang="ko-KR" altLang="en-US" dirty="0"/>
              <a:t>개의 블록을 가질 수 있다면</a:t>
            </a:r>
            <a:r>
              <a:rPr lang="en-US" altLang="ko-KR" dirty="0"/>
              <a:t>, </a:t>
            </a:r>
            <a:r>
              <a:rPr lang="ko-KR" altLang="en-US" dirty="0"/>
              <a:t>블록당 몇 </a:t>
            </a:r>
            <a:r>
              <a:rPr lang="en-US" altLang="ko-KR" dirty="0"/>
              <a:t>Thread </a:t>
            </a:r>
            <a:r>
              <a:rPr lang="ko-KR" altLang="en-US" dirty="0"/>
              <a:t>가 좋을까</a:t>
            </a:r>
            <a:r>
              <a:rPr lang="en-US" altLang="ko-KR" dirty="0"/>
              <a:t>? </a:t>
            </a:r>
          </a:p>
          <a:p>
            <a:pPr marL="0" indent="0">
              <a:buNone/>
            </a:pPr>
            <a:r>
              <a:rPr lang="en-US" altLang="ko-KR" dirty="0"/>
              <a:t>8x8 </a:t>
            </a:r>
            <a:r>
              <a:rPr lang="ko-KR" altLang="en-US" dirty="0"/>
              <a:t>을 쓴다면</a:t>
            </a:r>
            <a:r>
              <a:rPr lang="en-US" altLang="ko-KR" dirty="0"/>
              <a:t>? </a:t>
            </a:r>
            <a:r>
              <a:rPr lang="en-US" altLang="ko-KR" dirty="0">
                <a:sym typeface="Wingdings" panose="05000000000000000000" pitchFamily="2" charset="2"/>
              </a:rPr>
              <a:t> 24</a:t>
            </a:r>
            <a:r>
              <a:rPr lang="ko-KR" altLang="en-US" dirty="0">
                <a:sym typeface="Wingdings" panose="05000000000000000000" pitchFamily="2" charset="2"/>
              </a:rPr>
              <a:t>개 블록 </a:t>
            </a:r>
            <a:r>
              <a:rPr lang="en-US" altLang="ko-KR" dirty="0">
                <a:sym typeface="Wingdings" panose="05000000000000000000" pitchFamily="2" charset="2"/>
              </a:rPr>
              <a:t>but, </a:t>
            </a:r>
            <a:r>
              <a:rPr lang="ko-KR" altLang="en-US" dirty="0">
                <a:sym typeface="Wingdings" panose="05000000000000000000" pitchFamily="2" charset="2"/>
              </a:rPr>
              <a:t>최대 </a:t>
            </a:r>
            <a:r>
              <a:rPr lang="en-US" altLang="ko-KR" dirty="0">
                <a:sym typeface="Wingdings" panose="05000000000000000000" pitchFamily="2" charset="2"/>
              </a:rPr>
              <a:t>8</a:t>
            </a:r>
            <a:r>
              <a:rPr lang="ko-KR" altLang="en-US" dirty="0">
                <a:sym typeface="Wingdings" panose="05000000000000000000" pitchFamily="2" charset="2"/>
              </a:rPr>
              <a:t>개 </a:t>
            </a:r>
            <a:r>
              <a:rPr lang="en-US" altLang="ko-KR" dirty="0">
                <a:sym typeface="Wingdings" panose="05000000000000000000" pitchFamily="2" charset="2"/>
              </a:rPr>
              <a:t> 33%</a:t>
            </a:r>
          </a:p>
          <a:p>
            <a:pPr marL="0" indent="0">
              <a:buNone/>
            </a:pPr>
            <a:r>
              <a:rPr lang="en-US" altLang="ko-KR" dirty="0"/>
              <a:t>32x32 </a:t>
            </a:r>
            <a:r>
              <a:rPr lang="ko-KR" altLang="en-US" dirty="0"/>
              <a:t>를 쓴다면</a:t>
            </a:r>
            <a:r>
              <a:rPr lang="en-US" altLang="ko-KR" dirty="0"/>
              <a:t>? </a:t>
            </a:r>
            <a:r>
              <a:rPr lang="en-US" altLang="ko-KR" dirty="0">
                <a:sym typeface="Wingdings" panose="05000000000000000000" pitchFamily="2" charset="2"/>
              </a:rPr>
              <a:t> </a:t>
            </a:r>
            <a:r>
              <a:rPr lang="ko-KR" altLang="en-US" dirty="0">
                <a:sym typeface="Wingdings" panose="05000000000000000000" pitchFamily="2" charset="2"/>
              </a:rPr>
              <a:t>블록 하나만 쓸 수 있음</a:t>
            </a:r>
            <a:r>
              <a:rPr lang="en-US" altLang="ko-KR" dirty="0">
                <a:sym typeface="Wingdings" panose="05000000000000000000" pitchFamily="2" charset="2"/>
              </a:rPr>
              <a:t>  66%</a:t>
            </a:r>
            <a:endParaRPr lang="en-US" altLang="ko-KR" dirty="0"/>
          </a:p>
        </p:txBody>
      </p:sp>
    </p:spTree>
    <p:extLst>
      <p:ext uri="{BB962C8B-B14F-4D97-AF65-F5344CB8AC3E}">
        <p14:creationId xmlns:p14="http://schemas.microsoft.com/office/powerpoint/2010/main" val="111339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4D0D39-328A-4D8A-8D85-2B40B82DB7F2}"/>
              </a:ext>
            </a:extLst>
          </p:cNvPr>
          <p:cNvSpPr>
            <a:spLocks noGrp="1"/>
          </p:cNvSpPr>
          <p:nvPr>
            <p:ph type="title"/>
          </p:nvPr>
        </p:nvSpPr>
        <p:spPr/>
        <p:txBody>
          <a:bodyPr/>
          <a:lstStyle/>
          <a:p>
            <a:r>
              <a:rPr lang="ko-KR" altLang="en-US" dirty="0"/>
              <a:t>하나만 더</a:t>
            </a:r>
            <a:r>
              <a:rPr lang="en-US" altLang="ko-KR" dirty="0"/>
              <a:t>… Warps</a:t>
            </a:r>
            <a:endParaRPr lang="ko-KR" altLang="en-US" dirty="0"/>
          </a:p>
        </p:txBody>
      </p:sp>
      <p:sp>
        <p:nvSpPr>
          <p:cNvPr id="3" name="내용 개체 틀 2">
            <a:extLst>
              <a:ext uri="{FF2B5EF4-FFF2-40B4-BE49-F238E27FC236}">
                <a16:creationId xmlns:a16="http://schemas.microsoft.com/office/drawing/2014/main" id="{E02720EF-134A-492D-BE3E-E301D0F25A68}"/>
              </a:ext>
            </a:extLst>
          </p:cNvPr>
          <p:cNvSpPr>
            <a:spLocks noGrp="1"/>
          </p:cNvSpPr>
          <p:nvPr>
            <p:ph idx="1"/>
          </p:nvPr>
        </p:nvSpPr>
        <p:spPr/>
        <p:txBody>
          <a:bodyPr>
            <a:normAutofit/>
          </a:bodyPr>
          <a:lstStyle/>
          <a:p>
            <a:pPr marL="0" indent="0">
              <a:buNone/>
            </a:pPr>
            <a:r>
              <a:rPr lang="ko-KR" altLang="en-US" dirty="0"/>
              <a:t>사실 </a:t>
            </a:r>
            <a:r>
              <a:rPr lang="en-US" altLang="ko-KR" dirty="0"/>
              <a:t>block </a:t>
            </a:r>
            <a:r>
              <a:rPr lang="ko-KR" altLang="en-US" dirty="0"/>
              <a:t>은 </a:t>
            </a:r>
            <a:r>
              <a:rPr lang="en-US" altLang="ko-KR" dirty="0"/>
              <a:t>32 </a:t>
            </a:r>
            <a:r>
              <a:rPr lang="ko-KR" altLang="en-US" dirty="0"/>
              <a:t>개의 </a:t>
            </a:r>
            <a:r>
              <a:rPr lang="en-US" altLang="ko-KR" dirty="0"/>
              <a:t>thread group</a:t>
            </a:r>
            <a:r>
              <a:rPr lang="ko-KR" altLang="en-US" dirty="0"/>
              <a:t> 단위로 묶여 있어</a:t>
            </a:r>
            <a:r>
              <a:rPr lang="en-US" altLang="ko-KR" dirty="0"/>
              <a:t>… : </a:t>
            </a:r>
            <a:r>
              <a:rPr lang="en-US" altLang="ko-KR" b="1" dirty="0"/>
              <a:t>Warps</a:t>
            </a:r>
          </a:p>
          <a:p>
            <a:pPr marL="0" indent="0">
              <a:buNone/>
            </a:pPr>
            <a:r>
              <a:rPr lang="en-US" altLang="ko-KR" b="1" dirty="0"/>
              <a:t>Warp </a:t>
            </a:r>
            <a:r>
              <a:rPr lang="ko-KR" altLang="en-US" b="1" dirty="0"/>
              <a:t>가 </a:t>
            </a:r>
            <a:r>
              <a:rPr lang="en-US" altLang="ko-KR" b="1" dirty="0"/>
              <a:t>Instruction </a:t>
            </a:r>
            <a:r>
              <a:rPr lang="ko-KR" altLang="en-US" b="1" dirty="0"/>
              <a:t>시행하는 단위가 됨 </a:t>
            </a:r>
            <a:r>
              <a:rPr lang="en-US" altLang="ko-KR" b="1" dirty="0"/>
              <a:t>(SIMD).</a:t>
            </a:r>
          </a:p>
          <a:p>
            <a:pPr marL="0" indent="0">
              <a:buNone/>
            </a:pPr>
            <a:endParaRPr lang="en-US" altLang="ko-KR" b="1" dirty="0"/>
          </a:p>
          <a:p>
            <a:pPr marL="0" indent="0">
              <a:buNone/>
            </a:pPr>
            <a:r>
              <a:rPr lang="en-US" altLang="ko-KR" dirty="0"/>
              <a:t>Q: SM </a:t>
            </a:r>
            <a:r>
              <a:rPr lang="ko-KR" altLang="en-US" dirty="0"/>
              <a:t>하나에 </a:t>
            </a:r>
            <a:r>
              <a:rPr lang="en-US" altLang="ko-KR" dirty="0"/>
              <a:t>3 block, </a:t>
            </a:r>
            <a:r>
              <a:rPr lang="ko-KR" altLang="en-US" dirty="0"/>
              <a:t>각 블록이 </a:t>
            </a:r>
            <a:r>
              <a:rPr lang="en-US" altLang="ko-KR" dirty="0"/>
              <a:t>256 thread, </a:t>
            </a:r>
            <a:r>
              <a:rPr lang="ko-KR" altLang="en-US" dirty="0"/>
              <a:t>총 </a:t>
            </a:r>
            <a:r>
              <a:rPr lang="en-US" altLang="ko-KR" dirty="0"/>
              <a:t>Warps</a:t>
            </a:r>
            <a:r>
              <a:rPr lang="ko-KR" altLang="en-US" dirty="0"/>
              <a:t>는</a:t>
            </a:r>
            <a:r>
              <a:rPr lang="en-US" altLang="ko-KR" dirty="0"/>
              <a:t>?</a:t>
            </a:r>
          </a:p>
          <a:p>
            <a:pPr marL="0" indent="0">
              <a:buNone/>
            </a:pPr>
            <a:r>
              <a:rPr lang="en-US" altLang="ko-KR" dirty="0"/>
              <a:t>CUDA </a:t>
            </a:r>
            <a:r>
              <a:rPr lang="ko-KR" altLang="en-US" dirty="0"/>
              <a:t>랑 관련은 없음 </a:t>
            </a:r>
            <a:r>
              <a:rPr lang="en-US" altLang="ko-KR" dirty="0"/>
              <a:t>(</a:t>
            </a:r>
            <a:r>
              <a:rPr lang="ko-KR" altLang="en-US" dirty="0"/>
              <a:t>완전히 하드웨어에서 일어나는 일</a:t>
            </a:r>
            <a:r>
              <a:rPr lang="en-US" altLang="ko-KR" dirty="0"/>
              <a:t>)</a:t>
            </a:r>
          </a:p>
          <a:p>
            <a:pPr marL="0" indent="0">
              <a:buNone/>
            </a:pPr>
            <a:endParaRPr lang="en-US" altLang="ko-KR" dirty="0"/>
          </a:p>
          <a:p>
            <a:pPr marL="0" indent="0">
              <a:buNone/>
            </a:pPr>
            <a:r>
              <a:rPr lang="en-US" altLang="ko-KR" dirty="0"/>
              <a:t>SM </a:t>
            </a:r>
            <a:r>
              <a:rPr lang="ko-KR" altLang="en-US" dirty="0"/>
              <a:t>은 </a:t>
            </a:r>
            <a:r>
              <a:rPr lang="en-US" altLang="ko-KR" dirty="0"/>
              <a:t>Warp </a:t>
            </a:r>
            <a:r>
              <a:rPr lang="ko-KR" altLang="en-US" dirty="0"/>
              <a:t>의 일부분을 한번에 처리함</a:t>
            </a:r>
            <a:r>
              <a:rPr lang="en-US" altLang="ko-KR" dirty="0"/>
              <a:t>.</a:t>
            </a:r>
          </a:p>
          <a:p>
            <a:pPr marL="0" indent="0">
              <a:buNone/>
            </a:pPr>
            <a:r>
              <a:rPr lang="en-US" altLang="ko-KR" sz="2400" dirty="0"/>
              <a:t>Q: </a:t>
            </a:r>
            <a:r>
              <a:rPr lang="ko-KR" altLang="en-US" sz="2400" dirty="0"/>
              <a:t>동시에 다 못할거면 하나의 </a:t>
            </a:r>
            <a:r>
              <a:rPr lang="en-US" altLang="ko-KR" sz="2400" dirty="0"/>
              <a:t>SM </a:t>
            </a:r>
            <a:r>
              <a:rPr lang="ko-KR" altLang="en-US" sz="2400" dirty="0"/>
              <a:t>에 </a:t>
            </a:r>
            <a:r>
              <a:rPr lang="en-US" altLang="ko-KR" sz="2400" dirty="0"/>
              <a:t>Warp </a:t>
            </a:r>
            <a:r>
              <a:rPr lang="ko-KR" altLang="en-US" sz="2400" dirty="0"/>
              <a:t>가 왜 이리 많이 필요함 </a:t>
            </a:r>
            <a:r>
              <a:rPr lang="en-US" altLang="ko-KR" sz="2400" dirty="0"/>
              <a:t>?</a:t>
            </a:r>
          </a:p>
        </p:txBody>
      </p:sp>
    </p:spTree>
    <p:extLst>
      <p:ext uri="{BB962C8B-B14F-4D97-AF65-F5344CB8AC3E}">
        <p14:creationId xmlns:p14="http://schemas.microsoft.com/office/powerpoint/2010/main" val="27287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D5EDC6-4D31-414F-B6DF-F05B12B8EA39}"/>
              </a:ext>
            </a:extLst>
          </p:cNvPr>
          <p:cNvSpPr>
            <a:spLocks noGrp="1"/>
          </p:cNvSpPr>
          <p:nvPr>
            <p:ph type="title"/>
          </p:nvPr>
        </p:nvSpPr>
        <p:spPr/>
        <p:txBody>
          <a:bodyPr/>
          <a:lstStyle/>
          <a:p>
            <a:r>
              <a:rPr lang="en-US" altLang="ko-KR" dirty="0"/>
              <a:t>Fractal</a:t>
            </a:r>
            <a:r>
              <a:rPr lang="ko-KR" altLang="en-US" dirty="0"/>
              <a:t> 만들기</a:t>
            </a:r>
          </a:p>
        </p:txBody>
      </p:sp>
      <p:sp>
        <p:nvSpPr>
          <p:cNvPr id="3" name="내용 개체 틀 2">
            <a:extLst>
              <a:ext uri="{FF2B5EF4-FFF2-40B4-BE49-F238E27FC236}">
                <a16:creationId xmlns:a16="http://schemas.microsoft.com/office/drawing/2014/main" id="{0B170314-D5D2-43DC-9F7B-CEC02B5A1760}"/>
              </a:ext>
            </a:extLst>
          </p:cNvPr>
          <p:cNvSpPr>
            <a:spLocks noGrp="1"/>
          </p:cNvSpPr>
          <p:nvPr>
            <p:ph idx="1"/>
          </p:nvPr>
        </p:nvSpPr>
        <p:spPr/>
        <p:txBody>
          <a:bodyPr/>
          <a:lstStyle/>
          <a:p>
            <a:r>
              <a:rPr lang="en-US" altLang="ko-KR" dirty="0" err="1"/>
              <a:t>Vscode</a:t>
            </a:r>
            <a:r>
              <a:rPr lang="ko-KR" altLang="en-US" dirty="0"/>
              <a:t> 참고요</a:t>
            </a:r>
            <a:r>
              <a:rPr lang="en-US" altLang="ko-KR" dirty="0"/>
              <a:t>…</a:t>
            </a:r>
            <a:endParaRPr lang="ko-KR" altLang="en-US" dirty="0"/>
          </a:p>
        </p:txBody>
      </p:sp>
    </p:spTree>
    <p:extLst>
      <p:ext uri="{BB962C8B-B14F-4D97-AF65-F5344CB8AC3E}">
        <p14:creationId xmlns:p14="http://schemas.microsoft.com/office/powerpoint/2010/main" val="409613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FABADD-D0CB-4493-BBCD-B49A52E8FDE0}"/>
              </a:ext>
            </a:extLst>
          </p:cNvPr>
          <p:cNvSpPr>
            <a:spLocks noGrp="1"/>
          </p:cNvSpPr>
          <p:nvPr>
            <p:ph type="title"/>
          </p:nvPr>
        </p:nvSpPr>
        <p:spPr/>
        <p:txBody>
          <a:bodyPr/>
          <a:lstStyle/>
          <a:p>
            <a:r>
              <a:rPr lang="ko-KR" altLang="en-US" dirty="0"/>
              <a:t>과제</a:t>
            </a:r>
          </a:p>
        </p:txBody>
      </p:sp>
      <p:sp>
        <p:nvSpPr>
          <p:cNvPr id="3" name="내용 개체 틀 2">
            <a:extLst>
              <a:ext uri="{FF2B5EF4-FFF2-40B4-BE49-F238E27FC236}">
                <a16:creationId xmlns:a16="http://schemas.microsoft.com/office/drawing/2014/main" id="{8775FA69-EEE2-4944-825F-051ABF09022E}"/>
              </a:ext>
            </a:extLst>
          </p:cNvPr>
          <p:cNvSpPr>
            <a:spLocks noGrp="1"/>
          </p:cNvSpPr>
          <p:nvPr>
            <p:ph idx="1"/>
          </p:nvPr>
        </p:nvSpPr>
        <p:spPr>
          <a:xfrm>
            <a:off x="838200" y="1770540"/>
            <a:ext cx="10515600" cy="4351338"/>
          </a:xfrm>
        </p:spPr>
        <p:txBody>
          <a:bodyPr/>
          <a:lstStyle/>
          <a:p>
            <a:pPr marL="0" indent="0">
              <a:buNone/>
            </a:pPr>
            <a:r>
              <a:rPr lang="en-US" altLang="ko-KR" dirty="0"/>
              <a:t>Julia </a:t>
            </a:r>
            <a:r>
              <a:rPr lang="ko-KR" altLang="en-US" dirty="0"/>
              <a:t>에서 </a:t>
            </a:r>
            <a:r>
              <a:rPr lang="en-US" altLang="ko-KR" dirty="0"/>
              <a:t>c </a:t>
            </a:r>
            <a:r>
              <a:rPr lang="ko-KR" altLang="en-US" dirty="0"/>
              <a:t>에 해당하는 값을 바꾸면 서로 다른 이미지가 나옴</a:t>
            </a:r>
            <a:endParaRPr lang="en-US" altLang="ko-KR" dirty="0"/>
          </a:p>
          <a:p>
            <a:pPr marL="514350" indent="-514350">
              <a:buAutoNum type="arabicPeriod"/>
            </a:pPr>
            <a:r>
              <a:rPr lang="en-US" altLang="ko-KR" dirty="0"/>
              <a:t>Unified memory </a:t>
            </a:r>
            <a:r>
              <a:rPr lang="ko-KR" altLang="en-US" dirty="0"/>
              <a:t>로 메모리 관리 </a:t>
            </a:r>
            <a:r>
              <a:rPr lang="ko-KR" altLang="en-US" dirty="0" err="1"/>
              <a:t>리팩토링</a:t>
            </a:r>
            <a:endParaRPr lang="en-US" altLang="ko-KR" dirty="0"/>
          </a:p>
          <a:p>
            <a:pPr marL="514350" indent="-514350">
              <a:buAutoNum type="arabicPeriod"/>
            </a:pPr>
            <a:r>
              <a:rPr lang="en-US" altLang="ko-KR" dirty="0"/>
              <a:t>C</a:t>
            </a:r>
            <a:r>
              <a:rPr lang="ko-KR" altLang="en-US" dirty="0"/>
              <a:t> </a:t>
            </a:r>
            <a:r>
              <a:rPr lang="en-US" altLang="ko-KR" dirty="0"/>
              <a:t>=</a:t>
            </a:r>
            <a:r>
              <a:rPr lang="ko-KR" altLang="en-US" dirty="0"/>
              <a:t> </a:t>
            </a:r>
            <a:r>
              <a:rPr lang="en-US" altLang="ko-KR" dirty="0"/>
              <a:t>0.99</a:t>
            </a:r>
            <a:r>
              <a:rPr lang="ko-KR" altLang="en-US" dirty="0"/>
              <a:t> </a:t>
            </a:r>
            <a:r>
              <a:rPr lang="en-US" altLang="ko-KR" dirty="0"/>
              <a:t>exp(</a:t>
            </a:r>
            <a:r>
              <a:rPr lang="en-US" altLang="ko-KR" dirty="0" err="1"/>
              <a:t>ia</a:t>
            </a:r>
            <a:r>
              <a:rPr lang="en-US" altLang="ko-KR" dirty="0"/>
              <a:t>),</a:t>
            </a:r>
            <a:r>
              <a:rPr lang="ko-KR" altLang="en-US" dirty="0"/>
              <a:t> </a:t>
            </a:r>
            <a:r>
              <a:rPr lang="en-US" altLang="ko-KR" dirty="0"/>
              <a:t>a</a:t>
            </a:r>
            <a:r>
              <a:rPr lang="ko-KR" altLang="en-US" dirty="0"/>
              <a:t> </a:t>
            </a:r>
            <a:r>
              <a:rPr lang="en-US" altLang="ko-KR" dirty="0"/>
              <a:t>=</a:t>
            </a:r>
            <a:r>
              <a:rPr lang="ko-KR" altLang="en-US" dirty="0"/>
              <a:t> </a:t>
            </a:r>
            <a:r>
              <a:rPr lang="en-US" altLang="ko-KR" dirty="0"/>
              <a:t>[0,</a:t>
            </a:r>
            <a:r>
              <a:rPr lang="ko-KR" altLang="en-US" dirty="0"/>
              <a:t> </a:t>
            </a:r>
            <a:r>
              <a:rPr lang="en-US" altLang="ko-KR" dirty="0"/>
              <a:t>2pi) </a:t>
            </a:r>
            <a:r>
              <a:rPr lang="ko-KR" altLang="en-US" dirty="0"/>
              <a:t>로 두어 이미지 여러 개를 동시에 만들기 </a:t>
            </a:r>
            <a:r>
              <a:rPr lang="en-US" altLang="ko-KR" dirty="0"/>
              <a:t>(z </a:t>
            </a:r>
            <a:r>
              <a:rPr lang="ko-KR" altLang="en-US" dirty="0"/>
              <a:t>축이 필요하겠죠</a:t>
            </a:r>
            <a:r>
              <a:rPr lang="en-US" altLang="ko-KR" dirty="0"/>
              <a:t>? a = z * 2pi / 256)  </a:t>
            </a:r>
          </a:p>
        </p:txBody>
      </p:sp>
      <p:pic>
        <p:nvPicPr>
          <p:cNvPr id="5" name="그림 4">
            <a:extLst>
              <a:ext uri="{FF2B5EF4-FFF2-40B4-BE49-F238E27FC236}">
                <a16:creationId xmlns:a16="http://schemas.microsoft.com/office/drawing/2014/main" id="{09DF2F03-9C7A-4756-976F-3EB9C1C69719}"/>
              </a:ext>
            </a:extLst>
          </p:cNvPr>
          <p:cNvPicPr>
            <a:picLocks noChangeAspect="1"/>
          </p:cNvPicPr>
          <p:nvPr/>
        </p:nvPicPr>
        <p:blipFill>
          <a:blip r:embed="rId3"/>
          <a:stretch>
            <a:fillRect/>
          </a:stretch>
        </p:blipFill>
        <p:spPr>
          <a:xfrm>
            <a:off x="2857661" y="3859245"/>
            <a:ext cx="3458058" cy="3105583"/>
          </a:xfrm>
          <a:prstGeom prst="rect">
            <a:avLst/>
          </a:prstGeom>
        </p:spPr>
      </p:pic>
      <p:pic>
        <p:nvPicPr>
          <p:cNvPr id="7" name="그림 6">
            <a:extLst>
              <a:ext uri="{FF2B5EF4-FFF2-40B4-BE49-F238E27FC236}">
                <a16:creationId xmlns:a16="http://schemas.microsoft.com/office/drawing/2014/main" id="{394F78B7-530F-4191-AC81-D2775EEE583B}"/>
              </a:ext>
            </a:extLst>
          </p:cNvPr>
          <p:cNvPicPr>
            <a:picLocks noChangeAspect="1"/>
          </p:cNvPicPr>
          <p:nvPr/>
        </p:nvPicPr>
        <p:blipFill>
          <a:blip r:embed="rId4"/>
          <a:stretch>
            <a:fillRect/>
          </a:stretch>
        </p:blipFill>
        <p:spPr>
          <a:xfrm>
            <a:off x="6758287" y="3859245"/>
            <a:ext cx="3629532" cy="3096057"/>
          </a:xfrm>
          <a:prstGeom prst="rect">
            <a:avLst/>
          </a:prstGeom>
        </p:spPr>
      </p:pic>
    </p:spTree>
    <p:extLst>
      <p:ext uri="{BB962C8B-B14F-4D97-AF65-F5344CB8AC3E}">
        <p14:creationId xmlns:p14="http://schemas.microsoft.com/office/powerpoint/2010/main" val="142308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12E80B-9868-4861-B59E-406C23D401C7}"/>
              </a:ext>
            </a:extLst>
          </p:cNvPr>
          <p:cNvSpPr>
            <a:spLocks noGrp="1"/>
          </p:cNvSpPr>
          <p:nvPr>
            <p:ph type="title"/>
          </p:nvPr>
        </p:nvSpPr>
        <p:spPr/>
        <p:txBody>
          <a:bodyPr/>
          <a:lstStyle/>
          <a:p>
            <a:r>
              <a:rPr lang="en-US" altLang="ko-KR" i="1" dirty="0"/>
              <a:t>3</a:t>
            </a:r>
            <a:r>
              <a:rPr lang="ko-KR" altLang="en-US" i="1" dirty="0"/>
              <a:t>분 </a:t>
            </a:r>
            <a:r>
              <a:rPr lang="en-US" altLang="ko-KR" i="1" dirty="0"/>
              <a:t>Recap</a:t>
            </a:r>
            <a:endParaRPr lang="ko-KR" altLang="en-US" i="1" dirty="0"/>
          </a:p>
        </p:txBody>
      </p:sp>
      <p:pic>
        <p:nvPicPr>
          <p:cNvPr id="5" name="그림 4">
            <a:extLst>
              <a:ext uri="{FF2B5EF4-FFF2-40B4-BE49-F238E27FC236}">
                <a16:creationId xmlns:a16="http://schemas.microsoft.com/office/drawing/2014/main" id="{F78CD507-1EBD-4EC4-9FAF-AF78877E839E}"/>
              </a:ext>
            </a:extLst>
          </p:cNvPr>
          <p:cNvPicPr>
            <a:picLocks noChangeAspect="1"/>
          </p:cNvPicPr>
          <p:nvPr/>
        </p:nvPicPr>
        <p:blipFill>
          <a:blip r:embed="rId2"/>
          <a:stretch>
            <a:fillRect/>
          </a:stretch>
        </p:blipFill>
        <p:spPr>
          <a:xfrm>
            <a:off x="2410747" y="1690688"/>
            <a:ext cx="8056608" cy="4130936"/>
          </a:xfrm>
          <a:prstGeom prst="rect">
            <a:avLst/>
          </a:prstGeom>
        </p:spPr>
      </p:pic>
    </p:spTree>
    <p:extLst>
      <p:ext uri="{BB962C8B-B14F-4D97-AF65-F5344CB8AC3E}">
        <p14:creationId xmlns:p14="http://schemas.microsoft.com/office/powerpoint/2010/main" val="46759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4DA50-CCD7-4EE6-9B19-9E9852E25E5A}"/>
              </a:ext>
            </a:extLst>
          </p:cNvPr>
          <p:cNvSpPr>
            <a:spLocks noGrp="1"/>
          </p:cNvSpPr>
          <p:nvPr>
            <p:ph type="title"/>
          </p:nvPr>
        </p:nvSpPr>
        <p:spPr/>
        <p:txBody>
          <a:bodyPr/>
          <a:lstStyle/>
          <a:p>
            <a:r>
              <a:rPr lang="en-US" altLang="ko-KR" i="1" dirty="0"/>
              <a:t>3</a:t>
            </a:r>
            <a:r>
              <a:rPr lang="ko-KR" altLang="en-US" i="1" dirty="0"/>
              <a:t>분 </a:t>
            </a:r>
            <a:r>
              <a:rPr lang="en-US" altLang="ko-KR" i="1" dirty="0"/>
              <a:t>Recap </a:t>
            </a:r>
            <a:r>
              <a:rPr lang="en-US" altLang="ko-KR" dirty="0"/>
              <a:t>Memory </a:t>
            </a:r>
            <a:r>
              <a:rPr lang="ko-KR" altLang="en-US" dirty="0"/>
              <a:t>구조</a:t>
            </a:r>
          </a:p>
        </p:txBody>
      </p:sp>
      <p:sp>
        <p:nvSpPr>
          <p:cNvPr id="3" name="내용 개체 틀 2">
            <a:extLst>
              <a:ext uri="{FF2B5EF4-FFF2-40B4-BE49-F238E27FC236}">
                <a16:creationId xmlns:a16="http://schemas.microsoft.com/office/drawing/2014/main" id="{3313A264-3AFB-48F4-BA7E-358248AC53F5}"/>
              </a:ext>
            </a:extLst>
          </p:cNvPr>
          <p:cNvSpPr>
            <a:spLocks noGrp="1"/>
          </p:cNvSpPr>
          <p:nvPr>
            <p:ph idx="1"/>
          </p:nvPr>
        </p:nvSpPr>
        <p:spPr/>
        <p:txBody>
          <a:bodyPr/>
          <a:lstStyle/>
          <a:p>
            <a:pPr marL="0" indent="0">
              <a:buNone/>
            </a:pPr>
            <a:r>
              <a:rPr lang="en-US" altLang="ko-KR" sz="2400" dirty="0"/>
              <a:t>Grid : GPU</a:t>
            </a:r>
          </a:p>
          <a:p>
            <a:pPr marL="0" indent="0">
              <a:buNone/>
            </a:pPr>
            <a:r>
              <a:rPr lang="en-US" altLang="ko-KR" sz="2400" dirty="0"/>
              <a:t>Device Code </a:t>
            </a:r>
            <a:r>
              <a:rPr lang="ko-KR" altLang="en-US" sz="2400" dirty="0"/>
              <a:t>는 </a:t>
            </a:r>
            <a:r>
              <a:rPr lang="en-US" altLang="ko-KR" sz="2400" dirty="0"/>
              <a:t>Register, Shared Memory, Global Memory</a:t>
            </a:r>
          </a:p>
          <a:p>
            <a:pPr marL="0" indent="0">
              <a:buNone/>
            </a:pPr>
            <a:r>
              <a:rPr lang="en-US" altLang="ko-KR" sz="2400" dirty="0"/>
              <a:t>Host Code </a:t>
            </a:r>
            <a:r>
              <a:rPr lang="ko-KR" altLang="en-US" sz="2400" dirty="0"/>
              <a:t>가 데이터를 </a:t>
            </a:r>
            <a:r>
              <a:rPr lang="en-US" altLang="ko-KR" sz="2400" dirty="0"/>
              <a:t>Global Memory </a:t>
            </a:r>
            <a:r>
              <a:rPr lang="ko-KR" altLang="en-US" sz="2400" dirty="0"/>
              <a:t>로 이동 할 수 있음</a:t>
            </a:r>
            <a:endParaRPr lang="en-US" altLang="ko-KR" sz="2400" dirty="0"/>
          </a:p>
          <a:p>
            <a:pPr marL="0" indent="0">
              <a:buNone/>
            </a:pPr>
            <a:endParaRPr lang="ko-KR" altLang="en-US" dirty="0"/>
          </a:p>
        </p:txBody>
      </p:sp>
      <p:pic>
        <p:nvPicPr>
          <p:cNvPr id="7" name="그림 6">
            <a:extLst>
              <a:ext uri="{FF2B5EF4-FFF2-40B4-BE49-F238E27FC236}">
                <a16:creationId xmlns:a16="http://schemas.microsoft.com/office/drawing/2014/main" id="{3020C44F-9B38-4264-B4FE-557C40D35C21}"/>
              </a:ext>
            </a:extLst>
          </p:cNvPr>
          <p:cNvPicPr>
            <a:picLocks noChangeAspect="1"/>
          </p:cNvPicPr>
          <p:nvPr/>
        </p:nvPicPr>
        <p:blipFill>
          <a:blip r:embed="rId2"/>
          <a:stretch>
            <a:fillRect/>
          </a:stretch>
        </p:blipFill>
        <p:spPr>
          <a:xfrm>
            <a:off x="3257285" y="3120554"/>
            <a:ext cx="5210902" cy="3372321"/>
          </a:xfrm>
          <a:prstGeom prst="rect">
            <a:avLst/>
          </a:prstGeom>
        </p:spPr>
      </p:pic>
    </p:spTree>
    <p:extLst>
      <p:ext uri="{BB962C8B-B14F-4D97-AF65-F5344CB8AC3E}">
        <p14:creationId xmlns:p14="http://schemas.microsoft.com/office/powerpoint/2010/main" val="398308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B79DB6-090F-4CFE-89FD-ECC265695DFF}"/>
              </a:ext>
            </a:extLst>
          </p:cNvPr>
          <p:cNvSpPr>
            <a:spLocks noGrp="1"/>
          </p:cNvSpPr>
          <p:nvPr>
            <p:ph type="title"/>
          </p:nvPr>
        </p:nvSpPr>
        <p:spPr/>
        <p:txBody>
          <a:bodyPr/>
          <a:lstStyle/>
          <a:p>
            <a:r>
              <a:rPr lang="en-US" altLang="ko-KR" i="1" dirty="0"/>
              <a:t>3</a:t>
            </a:r>
            <a:r>
              <a:rPr lang="ko-KR" altLang="en-US" i="1" dirty="0"/>
              <a:t>분 </a:t>
            </a:r>
            <a:r>
              <a:rPr lang="en-US" altLang="ko-KR" i="1" dirty="0"/>
              <a:t>Recap </a:t>
            </a:r>
            <a:r>
              <a:rPr lang="en-US" altLang="ko-KR" dirty="0"/>
              <a:t>Memory</a:t>
            </a:r>
            <a:endParaRPr lang="ko-KR" altLang="en-US" dirty="0"/>
          </a:p>
        </p:txBody>
      </p:sp>
      <p:sp>
        <p:nvSpPr>
          <p:cNvPr id="3" name="내용 개체 틀 2">
            <a:extLst>
              <a:ext uri="{FF2B5EF4-FFF2-40B4-BE49-F238E27FC236}">
                <a16:creationId xmlns:a16="http://schemas.microsoft.com/office/drawing/2014/main" id="{543425CB-67A0-4026-8C66-E4C7BBCF1693}"/>
              </a:ext>
            </a:extLst>
          </p:cNvPr>
          <p:cNvSpPr>
            <a:spLocks noGrp="1"/>
          </p:cNvSpPr>
          <p:nvPr>
            <p:ph idx="1"/>
          </p:nvPr>
        </p:nvSpPr>
        <p:spPr/>
        <p:txBody>
          <a:bodyPr/>
          <a:lstStyle/>
          <a:p>
            <a:r>
              <a:rPr lang="en-US" altLang="ko-KR" b="1" dirty="0" err="1"/>
              <a:t>cudaMalloc</a:t>
            </a:r>
            <a:r>
              <a:rPr lang="en-US" altLang="ko-KR" b="1" dirty="0"/>
              <a:t>() </a:t>
            </a:r>
            <a:r>
              <a:rPr lang="en-US" altLang="ko-KR" dirty="0"/>
              <a:t>:</a:t>
            </a:r>
            <a:r>
              <a:rPr lang="ko-KR" altLang="en-US" dirty="0"/>
              <a:t> </a:t>
            </a:r>
            <a:r>
              <a:rPr lang="en-US" altLang="ko-KR" dirty="0"/>
              <a:t>Malloc,</a:t>
            </a:r>
            <a:r>
              <a:rPr lang="ko-KR" altLang="en-US" dirty="0"/>
              <a:t> </a:t>
            </a:r>
            <a:r>
              <a:rPr lang="en-US" altLang="ko-KR" dirty="0"/>
              <a:t>but</a:t>
            </a:r>
            <a:r>
              <a:rPr lang="ko-KR" altLang="en-US" dirty="0"/>
              <a:t> </a:t>
            </a:r>
            <a:r>
              <a:rPr lang="en-US" altLang="ko-KR" dirty="0"/>
              <a:t>in</a:t>
            </a:r>
            <a:r>
              <a:rPr lang="ko-KR" altLang="en-US" dirty="0"/>
              <a:t> </a:t>
            </a:r>
            <a:r>
              <a:rPr lang="en-US" altLang="ko-KR" dirty="0" err="1"/>
              <a:t>cuda</a:t>
            </a:r>
            <a:r>
              <a:rPr lang="en-US" altLang="ko-KR" dirty="0"/>
              <a:t>…</a:t>
            </a:r>
          </a:p>
          <a:p>
            <a:pPr marL="0" indent="0">
              <a:buNone/>
            </a:pPr>
            <a:r>
              <a:rPr lang="en-US" altLang="ko-KR" dirty="0">
                <a:sym typeface="Wingdings" panose="05000000000000000000" pitchFamily="2" charset="2"/>
              </a:rPr>
              <a:t> Double Pointer (address of pointer to allocated obj)</a:t>
            </a:r>
            <a:endParaRPr lang="en-US" altLang="ko-KR" dirty="0"/>
          </a:p>
          <a:p>
            <a:r>
              <a:rPr lang="en-US" altLang="ko-KR" b="1" dirty="0" err="1"/>
              <a:t>cudaFree</a:t>
            </a:r>
            <a:r>
              <a:rPr lang="en-US" altLang="ko-KR" b="1" dirty="0"/>
              <a:t>() </a:t>
            </a:r>
            <a:r>
              <a:rPr lang="en-US" altLang="ko-KR" dirty="0"/>
              <a:t>: Free, but in </a:t>
            </a:r>
            <a:r>
              <a:rPr lang="en-US" altLang="ko-KR" dirty="0" err="1"/>
              <a:t>cuda</a:t>
            </a:r>
            <a:r>
              <a:rPr lang="en-US" altLang="ko-KR" dirty="0"/>
              <a:t>…</a:t>
            </a:r>
          </a:p>
          <a:p>
            <a:pPr>
              <a:buFont typeface="Wingdings" panose="05000000000000000000" pitchFamily="2" charset="2"/>
              <a:buChar char="à"/>
            </a:pPr>
            <a:r>
              <a:rPr lang="en-US" altLang="ko-KR" dirty="0">
                <a:sym typeface="Wingdings" panose="05000000000000000000" pitchFamily="2" charset="2"/>
              </a:rPr>
              <a:t>Pointer to freed object</a:t>
            </a:r>
          </a:p>
          <a:p>
            <a:r>
              <a:rPr lang="en-US" altLang="ko-KR" b="1" dirty="0" err="1">
                <a:sym typeface="Wingdings" panose="05000000000000000000" pitchFamily="2" charset="2"/>
              </a:rPr>
              <a:t>cudaMemcpy</a:t>
            </a:r>
            <a:r>
              <a:rPr lang="en-US" altLang="ko-KR" b="1" dirty="0">
                <a:sym typeface="Wingdings" panose="05000000000000000000" pitchFamily="2" charset="2"/>
              </a:rPr>
              <a:t>() </a:t>
            </a:r>
            <a:r>
              <a:rPr lang="en-US" altLang="ko-KR" dirty="0">
                <a:sym typeface="Wingdings" panose="05000000000000000000" pitchFamily="2" charset="2"/>
              </a:rPr>
              <a:t>: …</a:t>
            </a:r>
          </a:p>
          <a:p>
            <a:pPr marL="0" indent="0">
              <a:buNone/>
            </a:pPr>
            <a:r>
              <a:rPr lang="en-US" altLang="ko-KR" dirty="0">
                <a:sym typeface="Wingdings" panose="05000000000000000000" pitchFamily="2" charset="2"/>
              </a:rPr>
              <a:t> </a:t>
            </a:r>
            <a:r>
              <a:rPr lang="en-US" altLang="ko-KR" dirty="0" err="1">
                <a:sym typeface="Wingdings" panose="05000000000000000000" pitchFamily="2" charset="2"/>
              </a:rPr>
              <a:t>Src</a:t>
            </a:r>
            <a:r>
              <a:rPr lang="en-US" altLang="ko-KR" dirty="0">
                <a:sym typeface="Wingdings" panose="05000000000000000000" pitchFamily="2" charset="2"/>
              </a:rPr>
              <a:t> </a:t>
            </a:r>
            <a:r>
              <a:rPr lang="en-US" altLang="ko-KR" dirty="0" err="1">
                <a:sym typeface="Wingdings" panose="05000000000000000000" pitchFamily="2" charset="2"/>
              </a:rPr>
              <a:t>ptr</a:t>
            </a:r>
            <a:r>
              <a:rPr lang="en-US" altLang="ko-KR" dirty="0">
                <a:sym typeface="Wingdings" panose="05000000000000000000" pitchFamily="2" charset="2"/>
              </a:rPr>
              <a:t>, </a:t>
            </a:r>
            <a:r>
              <a:rPr lang="en-US" altLang="ko-KR" dirty="0" err="1">
                <a:sym typeface="Wingdings" panose="05000000000000000000" pitchFamily="2" charset="2"/>
              </a:rPr>
              <a:t>dst</a:t>
            </a:r>
            <a:r>
              <a:rPr lang="en-US" altLang="ko-KR" dirty="0">
                <a:sym typeface="Wingdings" panose="05000000000000000000" pitchFamily="2" charset="2"/>
              </a:rPr>
              <a:t> </a:t>
            </a:r>
            <a:r>
              <a:rPr lang="en-US" altLang="ko-KR" dirty="0" err="1">
                <a:sym typeface="Wingdings" panose="05000000000000000000" pitchFamily="2" charset="2"/>
              </a:rPr>
              <a:t>ptr</a:t>
            </a:r>
            <a:r>
              <a:rPr lang="en-US" altLang="ko-KR" dirty="0">
                <a:sym typeface="Wingdings" panose="05000000000000000000" pitchFamily="2" charset="2"/>
              </a:rPr>
              <a:t>, size </a:t>
            </a:r>
          </a:p>
        </p:txBody>
      </p:sp>
      <p:pic>
        <p:nvPicPr>
          <p:cNvPr id="4" name="그림 3">
            <a:extLst>
              <a:ext uri="{FF2B5EF4-FFF2-40B4-BE49-F238E27FC236}">
                <a16:creationId xmlns:a16="http://schemas.microsoft.com/office/drawing/2014/main" id="{E296DE4F-6609-4453-9FC5-2CDB247B08FC}"/>
              </a:ext>
            </a:extLst>
          </p:cNvPr>
          <p:cNvPicPr>
            <a:picLocks noChangeAspect="1"/>
          </p:cNvPicPr>
          <p:nvPr/>
        </p:nvPicPr>
        <p:blipFill>
          <a:blip r:embed="rId2"/>
          <a:stretch>
            <a:fillRect/>
          </a:stretch>
        </p:blipFill>
        <p:spPr>
          <a:xfrm>
            <a:off x="7083735" y="3120554"/>
            <a:ext cx="5210902" cy="3372321"/>
          </a:xfrm>
          <a:prstGeom prst="rect">
            <a:avLst/>
          </a:prstGeom>
        </p:spPr>
      </p:pic>
    </p:spTree>
    <p:extLst>
      <p:ext uri="{BB962C8B-B14F-4D97-AF65-F5344CB8AC3E}">
        <p14:creationId xmlns:p14="http://schemas.microsoft.com/office/powerpoint/2010/main" val="236221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5ABC5-1AB5-49E4-88A6-447A8D7AEC62}"/>
              </a:ext>
            </a:extLst>
          </p:cNvPr>
          <p:cNvSpPr>
            <a:spLocks noGrp="1"/>
          </p:cNvSpPr>
          <p:nvPr>
            <p:ph type="title"/>
          </p:nvPr>
        </p:nvSpPr>
        <p:spPr/>
        <p:txBody>
          <a:bodyPr/>
          <a:lstStyle/>
          <a:p>
            <a:r>
              <a:rPr lang="en-US" altLang="ko-KR" i="1" dirty="0"/>
              <a:t>3</a:t>
            </a:r>
            <a:r>
              <a:rPr lang="ko-KR" altLang="en-US" i="1" dirty="0"/>
              <a:t>분 </a:t>
            </a:r>
            <a:r>
              <a:rPr lang="en-US" altLang="ko-KR" i="1" dirty="0"/>
              <a:t>Recap </a:t>
            </a:r>
            <a:r>
              <a:rPr lang="en-US" altLang="ko-KR" dirty="0"/>
              <a:t>Kernels &amp; Launching them</a:t>
            </a:r>
            <a:endParaRPr lang="ko-KR" altLang="en-US" dirty="0"/>
          </a:p>
        </p:txBody>
      </p:sp>
      <p:sp>
        <p:nvSpPr>
          <p:cNvPr id="3" name="내용 개체 틀 2">
            <a:extLst>
              <a:ext uri="{FF2B5EF4-FFF2-40B4-BE49-F238E27FC236}">
                <a16:creationId xmlns:a16="http://schemas.microsoft.com/office/drawing/2014/main" id="{4FE85124-F67F-492E-9EC2-851F933A3600}"/>
              </a:ext>
            </a:extLst>
          </p:cNvPr>
          <p:cNvSpPr>
            <a:spLocks noGrp="1"/>
          </p:cNvSpPr>
          <p:nvPr>
            <p:ph idx="1"/>
          </p:nvPr>
        </p:nvSpPr>
        <p:spPr/>
        <p:txBody>
          <a:bodyPr/>
          <a:lstStyle/>
          <a:p>
            <a:r>
              <a:rPr lang="ko-KR" altLang="en-US" dirty="0"/>
              <a:t>같은 </a:t>
            </a:r>
            <a:r>
              <a:rPr lang="en-US" altLang="ko-KR" dirty="0"/>
              <a:t>GPU </a:t>
            </a:r>
            <a:r>
              <a:rPr lang="ko-KR" altLang="en-US" dirty="0"/>
              <a:t>에서 배정한 </a:t>
            </a:r>
            <a:r>
              <a:rPr lang="en-US" altLang="ko-KR" dirty="0"/>
              <a:t>thread </a:t>
            </a:r>
            <a:r>
              <a:rPr lang="ko-KR" altLang="en-US" dirty="0"/>
              <a:t>들은 같은 </a:t>
            </a:r>
            <a:r>
              <a:rPr lang="en-US" altLang="ko-KR" dirty="0"/>
              <a:t>Kernel </a:t>
            </a:r>
            <a:r>
              <a:rPr lang="ko-KR" altLang="en-US" dirty="0"/>
              <a:t>을 실행시킴</a:t>
            </a:r>
            <a:endParaRPr lang="en-US" altLang="ko-KR" dirty="0"/>
          </a:p>
          <a:p>
            <a:r>
              <a:rPr lang="en-US" altLang="ko-KR" dirty="0"/>
              <a:t>Grid &gt; Block &gt; thread</a:t>
            </a:r>
          </a:p>
          <a:p>
            <a:r>
              <a:rPr lang="en-US" altLang="ko-KR" dirty="0" err="1"/>
              <a:t>BlockIdx</a:t>
            </a:r>
            <a:r>
              <a:rPr lang="en-US" altLang="ko-KR" dirty="0"/>
              <a:t>, </a:t>
            </a:r>
            <a:r>
              <a:rPr lang="en-US" altLang="ko-KR" dirty="0" err="1"/>
              <a:t>ThreadIdx</a:t>
            </a:r>
            <a:endParaRPr lang="en-US" altLang="ko-KR" dirty="0"/>
          </a:p>
          <a:p>
            <a:r>
              <a:rPr lang="en-US" altLang="ko-KR" i="1" dirty="0"/>
              <a:t>Within a block </a:t>
            </a:r>
            <a:r>
              <a:rPr lang="en-US" altLang="ko-KR" i="1" dirty="0">
                <a:sym typeface="Wingdings" panose="05000000000000000000" pitchFamily="2" charset="2"/>
              </a:rPr>
              <a:t> Shared Mem, Atomic Operations, barrier Sync</a:t>
            </a:r>
            <a:endParaRPr lang="en-US" altLang="ko-KR" i="1" dirty="0"/>
          </a:p>
        </p:txBody>
      </p:sp>
      <p:pic>
        <p:nvPicPr>
          <p:cNvPr id="5" name="그림 4">
            <a:extLst>
              <a:ext uri="{FF2B5EF4-FFF2-40B4-BE49-F238E27FC236}">
                <a16:creationId xmlns:a16="http://schemas.microsoft.com/office/drawing/2014/main" id="{B713BB35-49AE-4656-9C40-913E87E7FC78}"/>
              </a:ext>
            </a:extLst>
          </p:cNvPr>
          <p:cNvPicPr>
            <a:picLocks noChangeAspect="1"/>
          </p:cNvPicPr>
          <p:nvPr/>
        </p:nvPicPr>
        <p:blipFill>
          <a:blip r:embed="rId2"/>
          <a:stretch>
            <a:fillRect/>
          </a:stretch>
        </p:blipFill>
        <p:spPr>
          <a:xfrm>
            <a:off x="3229099" y="4235135"/>
            <a:ext cx="6592220" cy="2257740"/>
          </a:xfrm>
          <a:prstGeom prst="rect">
            <a:avLst/>
          </a:prstGeom>
        </p:spPr>
      </p:pic>
    </p:spTree>
    <p:extLst>
      <p:ext uri="{BB962C8B-B14F-4D97-AF65-F5344CB8AC3E}">
        <p14:creationId xmlns:p14="http://schemas.microsoft.com/office/powerpoint/2010/main" val="406956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831CBC-8A84-4D65-9B06-605E3CFE0910}"/>
              </a:ext>
            </a:extLst>
          </p:cNvPr>
          <p:cNvSpPr>
            <a:spLocks noGrp="1"/>
          </p:cNvSpPr>
          <p:nvPr>
            <p:ph type="title"/>
          </p:nvPr>
        </p:nvSpPr>
        <p:spPr/>
        <p:txBody>
          <a:bodyPr/>
          <a:lstStyle/>
          <a:p>
            <a:r>
              <a:rPr lang="en-US" altLang="ko-KR" dirty="0"/>
              <a:t>Device, Host, Global</a:t>
            </a:r>
            <a:endParaRPr lang="ko-KR" altLang="en-US" dirty="0"/>
          </a:p>
        </p:txBody>
      </p:sp>
      <p:sp>
        <p:nvSpPr>
          <p:cNvPr id="3" name="내용 개체 틀 2">
            <a:extLst>
              <a:ext uri="{FF2B5EF4-FFF2-40B4-BE49-F238E27FC236}">
                <a16:creationId xmlns:a16="http://schemas.microsoft.com/office/drawing/2014/main" id="{538DD003-1653-46F3-8324-6365DE273B18}"/>
              </a:ext>
            </a:extLst>
          </p:cNvPr>
          <p:cNvSpPr>
            <a:spLocks noGrp="1"/>
          </p:cNvSpPr>
          <p:nvPr>
            <p:ph idx="1"/>
          </p:nvPr>
        </p:nvSpPr>
        <p:spPr/>
        <p:txBody>
          <a:bodyPr/>
          <a:lstStyle/>
          <a:p>
            <a:endParaRPr lang="ko-KR" altLang="en-US" dirty="0"/>
          </a:p>
        </p:txBody>
      </p:sp>
      <p:pic>
        <p:nvPicPr>
          <p:cNvPr id="5" name="그림 4">
            <a:extLst>
              <a:ext uri="{FF2B5EF4-FFF2-40B4-BE49-F238E27FC236}">
                <a16:creationId xmlns:a16="http://schemas.microsoft.com/office/drawing/2014/main" id="{1FFF415B-7E53-430C-9399-4F8C605331FF}"/>
              </a:ext>
            </a:extLst>
          </p:cNvPr>
          <p:cNvPicPr>
            <a:picLocks noChangeAspect="1"/>
          </p:cNvPicPr>
          <p:nvPr/>
        </p:nvPicPr>
        <p:blipFill>
          <a:blip r:embed="rId2"/>
          <a:stretch>
            <a:fillRect/>
          </a:stretch>
        </p:blipFill>
        <p:spPr>
          <a:xfrm>
            <a:off x="2068899" y="2219060"/>
            <a:ext cx="7621064" cy="3791479"/>
          </a:xfrm>
          <a:prstGeom prst="rect">
            <a:avLst/>
          </a:prstGeom>
        </p:spPr>
      </p:pic>
    </p:spTree>
    <p:extLst>
      <p:ext uri="{BB962C8B-B14F-4D97-AF65-F5344CB8AC3E}">
        <p14:creationId xmlns:p14="http://schemas.microsoft.com/office/powerpoint/2010/main" val="426594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B5DEE2BC-71A2-41F5-BE8E-4FD749E7CD2E}"/>
              </a:ext>
            </a:extLst>
          </p:cNvPr>
          <p:cNvSpPr/>
          <p:nvPr/>
        </p:nvSpPr>
        <p:spPr>
          <a:xfrm>
            <a:off x="-1210235" y="4159624"/>
            <a:ext cx="9610164" cy="3083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8A32CA1F-2F81-4F00-B49B-6C11409943F5}"/>
              </a:ext>
            </a:extLst>
          </p:cNvPr>
          <p:cNvSpPr>
            <a:spLocks noGrp="1"/>
          </p:cNvSpPr>
          <p:nvPr>
            <p:ph type="title"/>
          </p:nvPr>
        </p:nvSpPr>
        <p:spPr/>
        <p:txBody>
          <a:bodyPr/>
          <a:lstStyle/>
          <a:p>
            <a:r>
              <a:rPr lang="en-US" altLang="ko-KR" dirty="0"/>
              <a:t>Grid &gt; Block &gt; Thread</a:t>
            </a:r>
            <a:endParaRPr lang="ko-KR" altLang="en-US" dirty="0"/>
          </a:p>
        </p:txBody>
      </p:sp>
      <p:sp>
        <p:nvSpPr>
          <p:cNvPr id="3" name="내용 개체 틀 2">
            <a:extLst>
              <a:ext uri="{FF2B5EF4-FFF2-40B4-BE49-F238E27FC236}">
                <a16:creationId xmlns:a16="http://schemas.microsoft.com/office/drawing/2014/main" id="{8924818A-6985-4632-BC61-01605FDDBE3D}"/>
              </a:ext>
            </a:extLst>
          </p:cNvPr>
          <p:cNvSpPr>
            <a:spLocks noGrp="1"/>
          </p:cNvSpPr>
          <p:nvPr>
            <p:ph idx="1"/>
          </p:nvPr>
        </p:nvSpPr>
        <p:spPr/>
        <p:txBody>
          <a:bodyPr/>
          <a:lstStyle/>
          <a:p>
            <a:r>
              <a:rPr lang="en-US" altLang="ko-KR" dirty="0"/>
              <a:t>Block </a:t>
            </a:r>
            <a:r>
              <a:rPr lang="ko-KR" altLang="en-US" dirty="0"/>
              <a:t>의 인덱싱 구조 </a:t>
            </a:r>
            <a:r>
              <a:rPr lang="en-US" altLang="ko-KR" dirty="0"/>
              <a:t>: Grid Dim </a:t>
            </a:r>
          </a:p>
          <a:p>
            <a:r>
              <a:rPr lang="en-US" altLang="ko-KR" dirty="0"/>
              <a:t>Thread </a:t>
            </a:r>
            <a:r>
              <a:rPr lang="ko-KR" altLang="en-US" dirty="0"/>
              <a:t>의 인덱싱 구조 </a:t>
            </a:r>
            <a:r>
              <a:rPr lang="en-US" altLang="ko-KR" dirty="0"/>
              <a:t>: Block Dim</a:t>
            </a:r>
          </a:p>
          <a:p>
            <a:r>
              <a:rPr lang="ko-KR" altLang="en-US" i="1" dirty="0"/>
              <a:t>하나의 </a:t>
            </a:r>
            <a:r>
              <a:rPr lang="en-US" altLang="ko-KR" i="1" dirty="0"/>
              <a:t>block </a:t>
            </a:r>
            <a:r>
              <a:rPr lang="ko-KR" altLang="en-US" i="1" dirty="0"/>
              <a:t>안에 </a:t>
            </a:r>
            <a:r>
              <a:rPr lang="en-US" altLang="ko-KR" i="1" dirty="0"/>
              <a:t>thread </a:t>
            </a:r>
            <a:r>
              <a:rPr lang="ko-KR" altLang="en-US" i="1" dirty="0"/>
              <a:t>가 </a:t>
            </a:r>
            <a:r>
              <a:rPr lang="en-US" altLang="ko-KR" i="1" dirty="0"/>
              <a:t>1024</a:t>
            </a:r>
            <a:r>
              <a:rPr lang="ko-KR" altLang="en-US" i="1" dirty="0"/>
              <a:t>개 초과 있을 순 없음</a:t>
            </a:r>
            <a:r>
              <a:rPr lang="en-US" altLang="ko-KR" i="1" dirty="0"/>
              <a:t>!</a:t>
            </a:r>
          </a:p>
          <a:p>
            <a:r>
              <a:rPr lang="ko-KR" altLang="en-US" i="1" dirty="0"/>
              <a:t>각각 </a:t>
            </a:r>
            <a:r>
              <a:rPr lang="en-US" altLang="ko-KR" i="1" dirty="0"/>
              <a:t>3</a:t>
            </a:r>
            <a:r>
              <a:rPr lang="ko-KR" altLang="en-US" i="1" dirty="0"/>
              <a:t>차원까지 가능</a:t>
            </a:r>
            <a:r>
              <a:rPr lang="en-US" altLang="ko-KR" i="1" dirty="0"/>
              <a:t>. </a:t>
            </a:r>
            <a:r>
              <a:rPr lang="ko-KR" altLang="en-US" i="1" dirty="0"/>
              <a:t>안 쓰면 </a:t>
            </a:r>
            <a:r>
              <a:rPr lang="en-US" altLang="ko-KR" i="1" dirty="0"/>
              <a:t>1</a:t>
            </a:r>
            <a:r>
              <a:rPr lang="ko-KR" altLang="en-US" i="1" dirty="0"/>
              <a:t>로 둬</a:t>
            </a:r>
            <a:endParaRPr lang="en-US" altLang="ko-KR" i="1" dirty="0"/>
          </a:p>
          <a:p>
            <a:endParaRPr lang="en-US" altLang="ko-KR" i="1" dirty="0"/>
          </a:p>
        </p:txBody>
      </p:sp>
      <p:pic>
        <p:nvPicPr>
          <p:cNvPr id="4" name="그림 3">
            <a:extLst>
              <a:ext uri="{FF2B5EF4-FFF2-40B4-BE49-F238E27FC236}">
                <a16:creationId xmlns:a16="http://schemas.microsoft.com/office/drawing/2014/main" id="{7AD5CE98-D7DD-4C45-885B-710656069745}"/>
              </a:ext>
            </a:extLst>
          </p:cNvPr>
          <p:cNvPicPr>
            <a:picLocks noChangeAspect="1"/>
          </p:cNvPicPr>
          <p:nvPr/>
        </p:nvPicPr>
        <p:blipFill>
          <a:blip r:embed="rId2"/>
          <a:stretch>
            <a:fillRect/>
          </a:stretch>
        </p:blipFill>
        <p:spPr>
          <a:xfrm>
            <a:off x="7201464" y="3626223"/>
            <a:ext cx="3982006" cy="3381847"/>
          </a:xfrm>
          <a:prstGeom prst="rect">
            <a:avLst/>
          </a:prstGeom>
        </p:spPr>
      </p:pic>
      <p:sp>
        <p:nvSpPr>
          <p:cNvPr id="6" name="TextBox 5">
            <a:extLst>
              <a:ext uri="{FF2B5EF4-FFF2-40B4-BE49-F238E27FC236}">
                <a16:creationId xmlns:a16="http://schemas.microsoft.com/office/drawing/2014/main" id="{3BB92197-9DB6-4F8E-9125-8F1434E27ABF}"/>
              </a:ext>
            </a:extLst>
          </p:cNvPr>
          <p:cNvSpPr txBox="1"/>
          <p:nvPr/>
        </p:nvSpPr>
        <p:spPr>
          <a:xfrm>
            <a:off x="519952" y="4693412"/>
            <a:ext cx="6096000" cy="923330"/>
          </a:xfrm>
          <a:prstGeom prst="rect">
            <a:avLst/>
          </a:prstGeom>
          <a:noFill/>
        </p:spPr>
        <p:txBody>
          <a:bodyPr wrap="square">
            <a:spAutoFit/>
          </a:bodyPr>
          <a:lstStyle/>
          <a:p>
            <a:r>
              <a:rPr lang="en-US" altLang="ko-KR" b="0" dirty="0">
                <a:solidFill>
                  <a:srgbClr val="F8F8F2"/>
                </a:solidFill>
                <a:effectLst/>
                <a:latin typeface="Consolas" panose="020B0609020204030204" pitchFamily="49" charset="0"/>
              </a:rPr>
              <a:t>dim3 </a:t>
            </a:r>
            <a:r>
              <a:rPr lang="en-US" altLang="ko-KR" b="0" dirty="0" err="1">
                <a:solidFill>
                  <a:srgbClr val="A6E22E"/>
                </a:solidFill>
                <a:effectLst/>
                <a:latin typeface="Consolas" panose="020B0609020204030204" pitchFamily="49" charset="0"/>
              </a:rPr>
              <a:t>dimGrid</a:t>
            </a:r>
            <a:r>
              <a:rPr lang="en-US" altLang="ko-KR" b="0" dirty="0">
                <a:solidFill>
                  <a:srgbClr val="F8F8F2"/>
                </a:solidFill>
                <a:effectLst/>
                <a:latin typeface="Consolas" panose="020B0609020204030204" pitchFamily="49" charset="0"/>
              </a:rPr>
              <a:t>(</a:t>
            </a:r>
            <a:r>
              <a:rPr lang="en-US" altLang="ko-KR" b="0" dirty="0">
                <a:solidFill>
                  <a:srgbClr val="AE81FF"/>
                </a:solidFill>
                <a:effectLst/>
                <a:latin typeface="Consolas" panose="020B0609020204030204" pitchFamily="49" charset="0"/>
              </a:rPr>
              <a:t>2</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2</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1</a:t>
            </a:r>
            <a:r>
              <a:rPr lang="en-US" altLang="ko-KR" b="0" dirty="0">
                <a:solidFill>
                  <a:srgbClr val="F8F8F2"/>
                </a:solidFill>
                <a:effectLst/>
                <a:latin typeface="Consolas" panose="020B0609020204030204" pitchFamily="49" charset="0"/>
              </a:rPr>
              <a:t>);</a:t>
            </a:r>
          </a:p>
          <a:p>
            <a:r>
              <a:rPr lang="en-US" altLang="ko-KR" b="0" dirty="0">
                <a:solidFill>
                  <a:srgbClr val="F8F8F2"/>
                </a:solidFill>
                <a:effectLst/>
                <a:latin typeface="Consolas" panose="020B0609020204030204" pitchFamily="49" charset="0"/>
              </a:rPr>
              <a:t>dim3 </a:t>
            </a:r>
            <a:r>
              <a:rPr lang="en-US" altLang="ko-KR" b="0" dirty="0" err="1">
                <a:solidFill>
                  <a:srgbClr val="A6E22E"/>
                </a:solidFill>
                <a:effectLst/>
                <a:latin typeface="Consolas" panose="020B0609020204030204" pitchFamily="49" charset="0"/>
              </a:rPr>
              <a:t>dimBlock</a:t>
            </a:r>
            <a:r>
              <a:rPr lang="en-US" altLang="ko-KR" b="0" dirty="0">
                <a:solidFill>
                  <a:srgbClr val="F8F8F2"/>
                </a:solidFill>
                <a:effectLst/>
                <a:latin typeface="Consolas" panose="020B0609020204030204" pitchFamily="49" charset="0"/>
              </a:rPr>
              <a:t>(</a:t>
            </a:r>
            <a:r>
              <a:rPr lang="en-US" altLang="ko-KR" b="0" dirty="0">
                <a:solidFill>
                  <a:srgbClr val="AE81FF"/>
                </a:solidFill>
                <a:effectLst/>
                <a:latin typeface="Consolas" panose="020B0609020204030204" pitchFamily="49" charset="0"/>
              </a:rPr>
              <a:t>4</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2</a:t>
            </a:r>
            <a:r>
              <a:rPr lang="en-US" altLang="ko-KR" b="0" dirty="0">
                <a:solidFill>
                  <a:srgbClr val="F8F8F2"/>
                </a:solidFill>
                <a:effectLst/>
                <a:latin typeface="Consolas" panose="020B0609020204030204" pitchFamily="49" charset="0"/>
              </a:rPr>
              <a:t>, </a:t>
            </a:r>
            <a:r>
              <a:rPr lang="en-US" altLang="ko-KR" b="0" dirty="0">
                <a:solidFill>
                  <a:srgbClr val="AE81FF"/>
                </a:solidFill>
                <a:effectLst/>
                <a:latin typeface="Consolas" panose="020B0609020204030204" pitchFamily="49" charset="0"/>
              </a:rPr>
              <a:t>2</a:t>
            </a:r>
            <a:r>
              <a:rPr lang="en-US" altLang="ko-KR" b="0" dirty="0">
                <a:solidFill>
                  <a:srgbClr val="F8F8F2"/>
                </a:solidFill>
                <a:effectLst/>
                <a:latin typeface="Consolas" panose="020B0609020204030204" pitchFamily="49" charset="0"/>
              </a:rPr>
              <a:t>);</a:t>
            </a:r>
          </a:p>
          <a:p>
            <a:r>
              <a:rPr lang="en-US" altLang="ko-KR" b="0" dirty="0" err="1">
                <a:solidFill>
                  <a:srgbClr val="F8F8F2"/>
                </a:solidFill>
                <a:effectLst/>
                <a:latin typeface="Consolas" panose="020B0609020204030204" pitchFamily="49" charset="0"/>
              </a:rPr>
              <a:t>KernelFunction</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&lt;&lt;&lt;</a:t>
            </a:r>
            <a:r>
              <a:rPr lang="en-US" altLang="ko-KR" b="0" dirty="0" err="1">
                <a:solidFill>
                  <a:srgbClr val="F8F8F2"/>
                </a:solidFill>
                <a:effectLst/>
                <a:latin typeface="Consolas" panose="020B0609020204030204" pitchFamily="49" charset="0"/>
              </a:rPr>
              <a:t>dimGrid</a:t>
            </a:r>
            <a:r>
              <a:rPr lang="en-US" altLang="ko-KR" b="0" dirty="0">
                <a:solidFill>
                  <a:srgbClr val="F8F8F2"/>
                </a:solidFill>
                <a:effectLst/>
                <a:latin typeface="Consolas" panose="020B0609020204030204" pitchFamily="49" charset="0"/>
              </a:rPr>
              <a:t>, </a:t>
            </a:r>
            <a:r>
              <a:rPr lang="en-US" altLang="ko-KR" b="0" dirty="0" err="1">
                <a:solidFill>
                  <a:srgbClr val="F8F8F2"/>
                </a:solidFill>
                <a:effectLst/>
                <a:latin typeface="Consolas" panose="020B0609020204030204" pitchFamily="49" charset="0"/>
              </a:rPr>
              <a:t>dimBlock</a:t>
            </a:r>
            <a:r>
              <a:rPr lang="en-US" altLang="ko-KR" b="0" dirty="0">
                <a:solidFill>
                  <a:srgbClr val="F8F8F2"/>
                </a:solidFill>
                <a:effectLst/>
                <a:latin typeface="Consolas" panose="020B0609020204030204" pitchFamily="49" charset="0"/>
              </a:rPr>
              <a:t> </a:t>
            </a:r>
            <a:r>
              <a:rPr lang="en-US" altLang="ko-KR" b="0" dirty="0">
                <a:solidFill>
                  <a:srgbClr val="F92672"/>
                </a:solidFill>
                <a:effectLst/>
                <a:latin typeface="Consolas" panose="020B0609020204030204" pitchFamily="49" charset="0"/>
              </a:rPr>
              <a:t>&gt;&gt;&gt;</a:t>
            </a:r>
            <a:r>
              <a:rPr lang="en-US" altLang="ko-KR"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3426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6E964A-97D7-46A4-9E79-6F466286B534}"/>
              </a:ext>
            </a:extLst>
          </p:cNvPr>
          <p:cNvSpPr>
            <a:spLocks noGrp="1"/>
          </p:cNvSpPr>
          <p:nvPr>
            <p:ph type="title"/>
          </p:nvPr>
        </p:nvSpPr>
        <p:spPr/>
        <p:txBody>
          <a:bodyPr/>
          <a:lstStyle/>
          <a:p>
            <a:r>
              <a:rPr lang="ko-KR" altLang="en-US" dirty="0"/>
              <a:t>예</a:t>
            </a:r>
          </a:p>
        </p:txBody>
      </p:sp>
      <p:sp>
        <p:nvSpPr>
          <p:cNvPr id="3" name="내용 개체 틀 2">
            <a:extLst>
              <a:ext uri="{FF2B5EF4-FFF2-40B4-BE49-F238E27FC236}">
                <a16:creationId xmlns:a16="http://schemas.microsoft.com/office/drawing/2014/main" id="{450490F8-EF00-4E15-9E72-0C5224CEF9A8}"/>
              </a:ext>
            </a:extLst>
          </p:cNvPr>
          <p:cNvSpPr>
            <a:spLocks noGrp="1"/>
          </p:cNvSpPr>
          <p:nvPr>
            <p:ph idx="1"/>
          </p:nvPr>
        </p:nvSpPr>
        <p:spPr>
          <a:xfrm>
            <a:off x="838200" y="1825625"/>
            <a:ext cx="7992035" cy="4351338"/>
          </a:xfrm>
        </p:spPr>
        <p:txBody>
          <a:bodyPr>
            <a:normAutofit fontScale="92500"/>
          </a:bodyPr>
          <a:lstStyle/>
          <a:p>
            <a:pPr marL="0" indent="0">
              <a:buNone/>
            </a:pPr>
            <a:r>
              <a:rPr lang="ko-KR" altLang="en-US" dirty="0"/>
              <a:t>예</a:t>
            </a:r>
            <a:r>
              <a:rPr lang="en-US" altLang="ko-KR" dirty="0"/>
              <a:t>: </a:t>
            </a:r>
            <a:r>
              <a:rPr lang="ko-KR" altLang="en-US" dirty="0"/>
              <a:t>지구 안에 나라들 안에 도시들</a:t>
            </a:r>
            <a:endParaRPr lang="en-US" altLang="ko-KR" dirty="0"/>
          </a:p>
          <a:p>
            <a:pPr marL="0" indent="0">
              <a:buNone/>
            </a:pPr>
            <a:r>
              <a:rPr lang="en-US" altLang="ko-KR" dirty="0">
                <a:sym typeface="Wingdings" panose="05000000000000000000" pitchFamily="2" charset="2"/>
              </a:rPr>
              <a:t> </a:t>
            </a:r>
            <a:r>
              <a:rPr lang="ko-KR" altLang="en-US" dirty="0">
                <a:sym typeface="Wingdings" panose="05000000000000000000" pitchFamily="2" charset="2"/>
              </a:rPr>
              <a:t>모든 나라 안에 도시가 </a:t>
            </a:r>
            <a:r>
              <a:rPr lang="en-US" altLang="ko-KR" dirty="0">
                <a:sym typeface="Wingdings" panose="05000000000000000000" pitchFamily="2" charset="2"/>
              </a:rPr>
              <a:t>100</a:t>
            </a:r>
            <a:r>
              <a:rPr lang="ko-KR" altLang="en-US" dirty="0">
                <a:sym typeface="Wingdings" panose="05000000000000000000" pitchFamily="2" charset="2"/>
              </a:rPr>
              <a:t>개 있다면</a:t>
            </a:r>
            <a:r>
              <a:rPr lang="en-US" altLang="ko-KR" dirty="0">
                <a:sym typeface="Wingdings" panose="05000000000000000000" pitchFamily="2" charset="2"/>
              </a:rPr>
              <a:t>?</a:t>
            </a:r>
            <a:endParaRPr lang="en-US" altLang="ko-KR" dirty="0"/>
          </a:p>
          <a:p>
            <a:r>
              <a:rPr lang="ko-KR" altLang="en-US" dirty="0"/>
              <a:t>지구</a:t>
            </a:r>
            <a:r>
              <a:rPr lang="en-US" altLang="ko-KR" dirty="0"/>
              <a:t>Dim : (0 ~ 180, 0 ~ 360) </a:t>
            </a:r>
            <a:r>
              <a:rPr lang="ko-KR" altLang="en-US" dirty="0"/>
              <a:t>으로 나라 좌표 표시</a:t>
            </a:r>
            <a:endParaRPr lang="en-US" altLang="ko-KR" dirty="0"/>
          </a:p>
          <a:p>
            <a:r>
              <a:rPr lang="ko-KR" altLang="en-US" dirty="0"/>
              <a:t>나라</a:t>
            </a:r>
            <a:r>
              <a:rPr lang="en-US" altLang="ko-KR" dirty="0"/>
              <a:t>Dim : (1 ~ 100) </a:t>
            </a:r>
            <a:r>
              <a:rPr lang="ko-KR" altLang="en-US" i="1" dirty="0"/>
              <a:t>으로 도시 표시</a:t>
            </a:r>
            <a:endParaRPr lang="en-US" altLang="ko-KR" i="1" dirty="0"/>
          </a:p>
          <a:p>
            <a:pPr marL="0" indent="0">
              <a:buNone/>
            </a:pPr>
            <a:endParaRPr lang="en-US" altLang="ko-KR" dirty="0"/>
          </a:p>
          <a:p>
            <a:pPr marL="0" indent="0">
              <a:buNone/>
            </a:pPr>
            <a:r>
              <a:rPr lang="en-US" altLang="ko-KR" dirty="0"/>
              <a:t>Ex)</a:t>
            </a:r>
            <a:r>
              <a:rPr lang="ko-KR" altLang="en-US" dirty="0"/>
              <a:t> 도시는 </a:t>
            </a:r>
            <a:r>
              <a:rPr lang="en-US" altLang="ko-KR" dirty="0" err="1"/>
              <a:t>BlockIdx</a:t>
            </a:r>
            <a:r>
              <a:rPr lang="en-US" altLang="ko-KR" dirty="0"/>
              <a:t> : (90, 232)</a:t>
            </a:r>
            <a:r>
              <a:rPr lang="ko-KR" altLang="en-US" dirty="0"/>
              <a:t> </a:t>
            </a:r>
            <a:r>
              <a:rPr lang="en-US" altLang="ko-KR" dirty="0"/>
              <a:t>,</a:t>
            </a:r>
            <a:r>
              <a:rPr lang="ko-KR" altLang="en-US" dirty="0"/>
              <a:t> </a:t>
            </a:r>
            <a:r>
              <a:rPr lang="en-US" altLang="ko-KR" dirty="0" err="1"/>
              <a:t>ThreadIdx</a:t>
            </a:r>
            <a:r>
              <a:rPr lang="en-US" altLang="ko-KR" dirty="0"/>
              <a:t> : 54 </a:t>
            </a:r>
          </a:p>
          <a:p>
            <a:pPr marL="0" indent="0">
              <a:buNone/>
            </a:pPr>
            <a:endParaRPr lang="en-US" altLang="ko-KR" dirty="0"/>
          </a:p>
          <a:p>
            <a:pPr marL="0" indent="0">
              <a:buNone/>
            </a:pPr>
            <a:r>
              <a:rPr lang="ko-KR" altLang="en-US" b="1" dirty="0"/>
              <a:t>모든 도시가 연산 하나를 하게 만든다면</a:t>
            </a:r>
            <a:r>
              <a:rPr lang="en-US" altLang="ko-KR" b="1" dirty="0"/>
              <a:t>, (</a:t>
            </a:r>
            <a:r>
              <a:rPr lang="en-US" altLang="ko-KR" b="1" dirty="0" err="1"/>
              <a:t>i</a:t>
            </a:r>
            <a:r>
              <a:rPr lang="en-US" altLang="ko-KR" b="1" dirty="0"/>
              <a:t>, j, k) </a:t>
            </a:r>
            <a:r>
              <a:rPr lang="ko-KR" altLang="en-US" b="1" dirty="0"/>
              <a:t>번째 데이터는 </a:t>
            </a:r>
            <a:r>
              <a:rPr lang="en-US" altLang="ko-KR" b="1" dirty="0"/>
              <a:t>(</a:t>
            </a:r>
            <a:r>
              <a:rPr lang="en-US" altLang="ko-KR" b="1" dirty="0" err="1"/>
              <a:t>i</a:t>
            </a:r>
            <a:r>
              <a:rPr lang="en-US" altLang="ko-KR" b="1" dirty="0"/>
              <a:t>, j), (k) </a:t>
            </a:r>
            <a:r>
              <a:rPr lang="ko-KR" altLang="en-US" b="1" dirty="0"/>
              <a:t>번째 도시가 하자</a:t>
            </a:r>
            <a:r>
              <a:rPr lang="en-US" altLang="ko-KR" b="1" dirty="0"/>
              <a:t>.</a:t>
            </a:r>
          </a:p>
          <a:p>
            <a:endParaRPr lang="ko-KR" altLang="en-US" dirty="0"/>
          </a:p>
        </p:txBody>
      </p:sp>
      <p:pic>
        <p:nvPicPr>
          <p:cNvPr id="1026" name="Picture 2">
            <a:extLst>
              <a:ext uri="{FF2B5EF4-FFF2-40B4-BE49-F238E27FC236}">
                <a16:creationId xmlns:a16="http://schemas.microsoft.com/office/drawing/2014/main" id="{19C1EABB-28B9-469B-909D-8BB68F522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206" y="483160"/>
            <a:ext cx="28575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우리나라 지도 큰 사이즈 다운로드 받기 - GREEN BLOG">
            <a:extLst>
              <a:ext uri="{FF2B5EF4-FFF2-40B4-BE49-F238E27FC236}">
                <a16:creationId xmlns:a16="http://schemas.microsoft.com/office/drawing/2014/main" id="{B4D13D31-9B87-4B94-97DC-7DE050942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1298" y="3252985"/>
            <a:ext cx="1919568" cy="13543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직선 화살표 연결선 4">
            <a:extLst>
              <a:ext uri="{FF2B5EF4-FFF2-40B4-BE49-F238E27FC236}">
                <a16:creationId xmlns:a16="http://schemas.microsoft.com/office/drawing/2014/main" id="{F86899E2-0991-47CD-96C7-980A1A40769E}"/>
              </a:ext>
            </a:extLst>
          </p:cNvPr>
          <p:cNvCxnSpPr/>
          <p:nvPr/>
        </p:nvCxnSpPr>
        <p:spPr>
          <a:xfrm flipH="1" flipV="1">
            <a:off x="10730753" y="1080976"/>
            <a:ext cx="340659" cy="2137353"/>
          </a:xfrm>
          <a:prstGeom prst="straightConnector1">
            <a:avLst/>
          </a:prstGeom>
          <a:ln w="762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820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852E57-805A-4A51-B916-CF3642F46DC8}"/>
              </a:ext>
            </a:extLst>
          </p:cNvPr>
          <p:cNvSpPr>
            <a:spLocks noGrp="1"/>
          </p:cNvSpPr>
          <p:nvPr>
            <p:ph type="title"/>
          </p:nvPr>
        </p:nvSpPr>
        <p:spPr/>
        <p:txBody>
          <a:bodyPr/>
          <a:lstStyle/>
          <a:p>
            <a:r>
              <a:rPr lang="en-US" altLang="ko-KR" dirty="0"/>
              <a:t>Under the hood : Row Major Layout</a:t>
            </a:r>
            <a:endParaRPr lang="ko-KR" altLang="en-US" dirty="0"/>
          </a:p>
        </p:txBody>
      </p:sp>
      <p:sp>
        <p:nvSpPr>
          <p:cNvPr id="3" name="내용 개체 틀 2">
            <a:extLst>
              <a:ext uri="{FF2B5EF4-FFF2-40B4-BE49-F238E27FC236}">
                <a16:creationId xmlns:a16="http://schemas.microsoft.com/office/drawing/2014/main" id="{520FEC57-4ED9-499C-BC62-E69A187567AD}"/>
              </a:ext>
            </a:extLst>
          </p:cNvPr>
          <p:cNvSpPr>
            <a:spLocks noGrp="1"/>
          </p:cNvSpPr>
          <p:nvPr>
            <p:ph idx="1"/>
          </p:nvPr>
        </p:nvSpPr>
        <p:spPr/>
        <p:txBody>
          <a:bodyPr/>
          <a:lstStyle/>
          <a:p>
            <a:r>
              <a:rPr lang="en-US" altLang="ko-KR" dirty="0"/>
              <a:t>Any high dimension indexing is…. linearized</a:t>
            </a:r>
            <a:endParaRPr lang="ko-KR" altLang="en-US" dirty="0"/>
          </a:p>
        </p:txBody>
      </p:sp>
      <p:pic>
        <p:nvPicPr>
          <p:cNvPr id="7" name="그림 6">
            <a:extLst>
              <a:ext uri="{FF2B5EF4-FFF2-40B4-BE49-F238E27FC236}">
                <a16:creationId xmlns:a16="http://schemas.microsoft.com/office/drawing/2014/main" id="{99F26807-CE9E-4B6D-81B4-6EF8CB4F39BE}"/>
              </a:ext>
            </a:extLst>
          </p:cNvPr>
          <p:cNvPicPr>
            <a:picLocks noChangeAspect="1"/>
          </p:cNvPicPr>
          <p:nvPr/>
        </p:nvPicPr>
        <p:blipFill>
          <a:blip r:embed="rId2"/>
          <a:stretch>
            <a:fillRect/>
          </a:stretch>
        </p:blipFill>
        <p:spPr>
          <a:xfrm>
            <a:off x="3338127" y="2832267"/>
            <a:ext cx="5515745" cy="3181794"/>
          </a:xfrm>
          <a:prstGeom prst="rect">
            <a:avLst/>
          </a:prstGeom>
        </p:spPr>
      </p:pic>
    </p:spTree>
    <p:extLst>
      <p:ext uri="{BB962C8B-B14F-4D97-AF65-F5344CB8AC3E}">
        <p14:creationId xmlns:p14="http://schemas.microsoft.com/office/powerpoint/2010/main" val="16541588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954</Words>
  <Application>Microsoft Office PowerPoint</Application>
  <PresentationFormat>와이드스크린</PresentationFormat>
  <Paragraphs>98</Paragraphs>
  <Slides>17</Slides>
  <Notes>2</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맑은 고딕</vt:lpstr>
      <vt:lpstr>Arial</vt:lpstr>
      <vt:lpstr>Consolas</vt:lpstr>
      <vt:lpstr>Wingdings</vt:lpstr>
      <vt:lpstr>Office 테마</vt:lpstr>
      <vt:lpstr>Parallel Programming with CUDA</vt:lpstr>
      <vt:lpstr>3분 Recap</vt:lpstr>
      <vt:lpstr>3분 Recap Memory 구조</vt:lpstr>
      <vt:lpstr>3분 Recap Memory</vt:lpstr>
      <vt:lpstr>3분 Recap Kernels &amp; Launching them</vt:lpstr>
      <vt:lpstr>Device, Host, Global</vt:lpstr>
      <vt:lpstr>Grid &gt; Block &gt; Thread</vt:lpstr>
      <vt:lpstr>예</vt:lpstr>
      <vt:lpstr>Under the hood : Row Major Layout</vt:lpstr>
      <vt:lpstr>따라해보아요, 2차원 이미지 처리하기</vt:lpstr>
      <vt:lpstr>Transparent Scalability</vt:lpstr>
      <vt:lpstr>뇌절 ON</vt:lpstr>
      <vt:lpstr>PowerPoint 프레젠테이션</vt:lpstr>
      <vt:lpstr>Streaming Multiprocessors (SM)</vt:lpstr>
      <vt:lpstr>하나만 더… Warps</vt:lpstr>
      <vt:lpstr>Fractal 만들기</vt:lpstr>
      <vt:lpstr>과제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CUDA 진심으로 공부하기</dc:title>
  <dc:creator>류 시모</dc:creator>
  <cp:lastModifiedBy>류 시모</cp:lastModifiedBy>
  <cp:revision>8</cp:revision>
  <dcterms:created xsi:type="dcterms:W3CDTF">2022-02-08T14:08:01Z</dcterms:created>
  <dcterms:modified xsi:type="dcterms:W3CDTF">2023-01-06T15:04:23Z</dcterms:modified>
</cp:coreProperties>
</file>