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4" r:id="rId9"/>
    <p:sldId id="262" r:id="rId10"/>
    <p:sldId id="266" r:id="rId11"/>
    <p:sldId id="271" r:id="rId12"/>
    <p:sldId id="278" r:id="rId13"/>
    <p:sldId id="272" r:id="rId14"/>
    <p:sldId id="263" r:id="rId15"/>
    <p:sldId id="273" r:id="rId16"/>
    <p:sldId id="265" r:id="rId17"/>
    <p:sldId id="267" r:id="rId18"/>
    <p:sldId id="268" r:id="rId19"/>
    <p:sldId id="269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93A2C-0097-43A6-9F29-C1BC796DE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255A15-CBBE-40C1-AF4D-2AA910535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1817B-CAB9-476F-BD51-73A4E2DE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2C5E-74D3-4A25-9FDE-2415D4E5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E9790-564F-4D54-A5A4-882ECAD2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8D022-C2E9-4602-A253-49831B0D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02760B-0812-4640-95BD-F7B95575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A69B1-AA41-4910-A611-A2CCF0AE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21651-856C-43E1-AB27-26B95E5B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725BA-0BF3-4E14-975E-5AA42A5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5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BD163-386F-4B85-89CB-783113AA8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882771-17A7-4F96-8CFA-C6C4655C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F0EB1-5911-425C-8E53-303DDBA8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4701E-FFCF-4025-A1B9-A8C516FB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C3BF-4525-47A2-9F5C-38B568E5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8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AB39D-DA4A-4D6D-8972-19F5BA57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12553-CCB1-4654-9C59-4390AD72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BF828-D261-4939-813F-C11F211E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3F51D-7B19-4311-BF63-158681FA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F9F18-6046-47B9-B5DC-33BD194D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F1CA2-9973-4EF8-9757-643DF2A0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195EE-4C38-4867-A8F0-7E6FE57B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F30C4-58C0-4E02-A2B8-CDA01AD2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6B432-CE1B-4D97-97D6-152EDFDE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E3CDF-330C-4F0A-AC31-0B9F5291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8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B06E-6F0C-432F-939F-E57D141C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2557E-35FD-44A5-BC69-F56EE4FE3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B0E17-EC86-418A-A9FD-7150CF4B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BFAA0-5A0E-4476-BB6A-B49817E3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0EBF1-50D6-4484-BD43-14384CE2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BB26F-8143-4B5E-A713-99675348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8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15F00-1EFB-4E27-B220-EFF69726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C657A-B53A-4297-820C-84FDE4A1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7AA37-81AE-4C52-B995-46765BB0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1A12B8-5965-4C2E-8D08-0727C703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9DF75A-E8DC-4080-97D8-FBBB1A292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5352A5-688C-4A1C-BEC4-C7685961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206278-A8F8-412F-BEAF-F2F14CCA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6AB3D3-E7C5-4CF6-9BDE-6447CFE8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7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3A45E-6818-409F-B793-1A399985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07F918-6737-41D9-9185-F2519DC7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328AB-23E4-443F-8A7C-D62F2AE9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E73E8-6239-43FB-B8BB-F31B4475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8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B1F9FA-2A82-4B6A-A013-E8CB8C19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6577A-71CC-4154-94F6-5C6C56C4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E58600-C9B8-4E9B-9263-2B07CD99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7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8217C-16B9-4691-B41D-54D951D3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1DEC7-DAA6-4E9B-960D-CEB52185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5D192-3EF4-48D6-A59A-F60C6A2E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79E6D-60F7-4C86-8774-9909B58C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CA8A2-C356-4EB4-9954-86FD9FDC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B33B4-0939-4633-BDD3-C8AE5CE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4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AF9D1-D410-41D6-850E-BF681AE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D4531D-D158-491E-BBCF-07AB51AC2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713F67-F7FD-4759-A7E3-A1CF6DBC5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8C1CC-C8F7-4C3A-8A52-DD2C424D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30CC5-CDEB-41C6-91A5-741C3198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7C118-DBB6-4773-AEB8-0EE5EA87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A68DCF-F0C6-46FA-909D-E2A54C58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96B84-30DF-4571-BCFF-FA769FE5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D25EE-C131-41AC-B56A-AA19E214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53D7-C52F-4332-A4CA-CC697420101B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8EEC2-A0D3-4484-BEE1-02D2F5951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AE69F-0537-4C3A-841A-AA929A36D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C53B-C227-4778-B6AC-1E2752C7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1780C-F270-4BE7-9010-C08E17B0D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Memory</a:t>
            </a:r>
            <a:br>
              <a:rPr lang="en-US" altLang="ko-KR" dirty="0"/>
            </a:br>
            <a:r>
              <a:rPr lang="en-US" altLang="ko-KR" dirty="0"/>
              <a:t>(Tiled Parallel Algorithm)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565A56-239C-41AD-89E7-8FD6DCD59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5B7FD-0D54-4903-9D94-7F70AACD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</a:t>
            </a:r>
            <a:r>
              <a:rPr lang="en-US" altLang="ko-KR" i="1" dirty="0"/>
              <a:t>Q: </a:t>
            </a:r>
            <a:r>
              <a:rPr lang="ko-KR" altLang="en-US" i="1" dirty="0"/>
              <a:t>복잡도</a:t>
            </a:r>
            <a:r>
              <a:rPr lang="en-US" altLang="ko-KR" i="1" dirty="0"/>
              <a:t>?</a:t>
            </a: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19F6-EC22-485F-98CB-99B6CD0F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ECFC58-01F2-4C84-BAF7-F6F547067994}"/>
              </a:ext>
            </a:extLst>
          </p:cNvPr>
          <p:cNvSpPr/>
          <p:nvPr/>
        </p:nvSpPr>
        <p:spPr>
          <a:xfrm>
            <a:off x="0" y="1452282"/>
            <a:ext cx="12272682" cy="5549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8913-F7F3-4037-8EA1-480ABDB80D61}"/>
              </a:ext>
            </a:extLst>
          </p:cNvPr>
          <p:cNvSpPr txBox="1"/>
          <p:nvPr/>
        </p:nvSpPr>
        <p:spPr>
          <a:xfrm>
            <a:off x="2433918" y="1825625"/>
            <a:ext cx="84044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1024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SimpleMatmul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blockIdx.y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blockDim.y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threadIdx.y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blockIdx.x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(row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k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k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sum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[row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[k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col];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[row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06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12FAE-EE72-4FA7-993F-69A1EAF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ED8C7-03A7-410A-A921-39C93869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관점은 </a:t>
            </a:r>
            <a:r>
              <a:rPr lang="en-US" altLang="ko-KR" dirty="0"/>
              <a:t>output </a:t>
            </a:r>
            <a:r>
              <a:rPr lang="ko-KR" altLang="en-US" dirty="0"/>
              <a:t>의 데이터</a:t>
            </a:r>
            <a:r>
              <a:rPr lang="en-US" altLang="ko-KR" dirty="0"/>
              <a:t> </a:t>
            </a:r>
            <a:r>
              <a:rPr lang="ko-KR" altLang="en-US" dirty="0"/>
              <a:t>인덱스</a:t>
            </a:r>
            <a:endParaRPr lang="en-US" altLang="ko-KR" dirty="0"/>
          </a:p>
          <a:p>
            <a:r>
              <a:rPr lang="ko-KR" altLang="en-US" dirty="0"/>
              <a:t>블록마다 하기에</a:t>
            </a:r>
            <a:r>
              <a:rPr lang="en-US" altLang="ko-KR" dirty="0"/>
              <a:t>, </a:t>
            </a:r>
            <a:r>
              <a:rPr lang="ko-KR" altLang="en-US" b="1" dirty="0"/>
              <a:t>무시 가능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b="1" dirty="0"/>
              <a:t>하나의 블록이 뭘 </a:t>
            </a:r>
            <a:r>
              <a:rPr lang="ko-KR" altLang="en-US" b="1" dirty="0" err="1"/>
              <a:t>하는지만</a:t>
            </a:r>
            <a:r>
              <a:rPr lang="en-US" altLang="ko-KR" b="1" dirty="0"/>
              <a:t> </a:t>
            </a:r>
            <a:r>
              <a:rPr lang="ko-KR" altLang="en-US" b="1" dirty="0"/>
              <a:t>알면 충분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08F57-C80A-416B-8117-32CBAC252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86" y="1368706"/>
            <a:ext cx="515276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2103D-D328-4B9C-B5FA-F5F467AF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수학적인 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B6F11-1E9D-4183-93DB-2A6B11A8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 matrix (Matrix interpreted as “matrix of matrices”)</a:t>
            </a:r>
            <a:endParaRPr lang="ko-KR" altLang="en-US" dirty="0"/>
          </a:p>
        </p:txBody>
      </p:sp>
      <p:pic>
        <p:nvPicPr>
          <p:cNvPr id="1026" name="Picture 2" descr="블록 행렬 곱 (block matrix multiplication) - gaussian37">
            <a:extLst>
              <a:ext uri="{FF2B5EF4-FFF2-40B4-BE49-F238E27FC236}">
                <a16:creationId xmlns:a16="http://schemas.microsoft.com/office/drawing/2014/main" id="{A5A36630-B63E-4141-8008-1498664D7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22" y="3005549"/>
            <a:ext cx="80962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92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5F5A5-04C5-47FB-B500-3E45833F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B66F5-B904-4B80-8468-263F2E7C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CE11D8-B4FB-4399-BFD4-2E2B2445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786" y="921999"/>
            <a:ext cx="5095202" cy="50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81036-7E8B-4402-9B8C-E9C453E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Q: </a:t>
            </a:r>
            <a:r>
              <a:rPr lang="ko-KR" altLang="en-US" dirty="0" err="1"/>
              <a:t>행렬곱</a:t>
            </a:r>
            <a:r>
              <a:rPr lang="ko-KR" altLang="en-US" dirty="0"/>
              <a:t> 시간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BA0B4E1-8D7B-4F70-A681-05E3BB6E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05792"/>
              </p:ext>
            </p:extLst>
          </p:nvPr>
        </p:nvGraphicFramePr>
        <p:xfrm>
          <a:off x="5868891" y="1851623"/>
          <a:ext cx="7321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62">
                  <a:extLst>
                    <a:ext uri="{9D8B030D-6E8A-4147-A177-3AD203B41FA5}">
                      <a16:colId xmlns:a16="http://schemas.microsoft.com/office/drawing/2014/main" val="3120300746"/>
                    </a:ext>
                  </a:extLst>
                </a:gridCol>
                <a:gridCol w="366062">
                  <a:extLst>
                    <a:ext uri="{9D8B030D-6E8A-4147-A177-3AD203B41FA5}">
                      <a16:colId xmlns:a16="http://schemas.microsoft.com/office/drawing/2014/main" val="120571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2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2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9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3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0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24746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F46E2E7-9219-4F0A-97AA-AF6227975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826369"/>
              </p:ext>
            </p:extLst>
          </p:nvPr>
        </p:nvGraphicFramePr>
        <p:xfrm>
          <a:off x="2350244" y="2974303"/>
          <a:ext cx="32407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93">
                  <a:extLst>
                    <a:ext uri="{9D8B030D-6E8A-4147-A177-3AD203B41FA5}">
                      <a16:colId xmlns:a16="http://schemas.microsoft.com/office/drawing/2014/main" val="419104970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664886878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3380505811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2467758031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3345113521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2800194139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3583854906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4036275655"/>
                    </a:ext>
                  </a:extLst>
                </a:gridCol>
              </a:tblGrid>
              <a:tr h="261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010"/>
                  </a:ext>
                </a:extLst>
              </a:tr>
              <a:tr h="261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53308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873363-BF15-4421-B2EE-61597E6686AA}"/>
              </a:ext>
            </a:extLst>
          </p:cNvPr>
          <p:cNvSpPr txBox="1"/>
          <p:nvPr/>
        </p:nvSpPr>
        <p:spPr>
          <a:xfrm>
            <a:off x="7555756" y="1479820"/>
            <a:ext cx="270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Q: </a:t>
            </a:r>
            <a:r>
              <a:rPr lang="ko-KR" altLang="en-US" dirty="0"/>
              <a:t>몇번의 </a:t>
            </a:r>
            <a:r>
              <a:rPr lang="en-US" altLang="ko-KR" dirty="0"/>
              <a:t>Global memory access </a:t>
            </a:r>
            <a:r>
              <a:rPr lang="ko-KR" altLang="en-US" dirty="0"/>
              <a:t>가 필요할까요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i="1" dirty="0"/>
              <a:t>Q: </a:t>
            </a:r>
            <a:r>
              <a:rPr lang="ko-KR" altLang="en-US" i="1" dirty="0" err="1"/>
              <a:t>연산은요</a:t>
            </a:r>
            <a:r>
              <a:rPr lang="en-US" altLang="ko-KR" i="1" dirty="0"/>
              <a:t>?</a:t>
            </a: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F00F7014-CE76-4F1C-9ECA-9702B3B57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84694"/>
              </p:ext>
            </p:extLst>
          </p:nvPr>
        </p:nvGraphicFramePr>
        <p:xfrm>
          <a:off x="4404658" y="5683736"/>
          <a:ext cx="1186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65">
                  <a:extLst>
                    <a:ext uri="{9D8B030D-6E8A-4147-A177-3AD203B41FA5}">
                      <a16:colId xmlns:a16="http://schemas.microsoft.com/office/drawing/2014/main" val="1864588603"/>
                    </a:ext>
                  </a:extLst>
                </a:gridCol>
                <a:gridCol w="593165">
                  <a:extLst>
                    <a:ext uri="{9D8B030D-6E8A-4147-A177-3AD203B41FA5}">
                      <a16:colId xmlns:a16="http://schemas.microsoft.com/office/drawing/2014/main" val="278179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7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2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42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81036-7E8B-4402-9B8C-E9C453E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Q: </a:t>
            </a:r>
            <a:r>
              <a:rPr lang="ko-KR" altLang="en-US" dirty="0"/>
              <a:t>이거 빨리 못함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BA0B4E1-8D7B-4F70-A681-05E3BB6E7E39}"/>
              </a:ext>
            </a:extLst>
          </p:cNvPr>
          <p:cNvGraphicFramePr>
            <a:graphicFrameLocks noGrp="1"/>
          </p:cNvGraphicFramePr>
          <p:nvPr/>
        </p:nvGraphicFramePr>
        <p:xfrm>
          <a:off x="5868891" y="1851623"/>
          <a:ext cx="7321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62">
                  <a:extLst>
                    <a:ext uri="{9D8B030D-6E8A-4147-A177-3AD203B41FA5}">
                      <a16:colId xmlns:a16="http://schemas.microsoft.com/office/drawing/2014/main" val="3120300746"/>
                    </a:ext>
                  </a:extLst>
                </a:gridCol>
                <a:gridCol w="366062">
                  <a:extLst>
                    <a:ext uri="{9D8B030D-6E8A-4147-A177-3AD203B41FA5}">
                      <a16:colId xmlns:a16="http://schemas.microsoft.com/office/drawing/2014/main" val="120571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2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2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9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3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0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24746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F46E2E7-9219-4F0A-97AA-AF6227975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50244" y="2974303"/>
          <a:ext cx="32407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93">
                  <a:extLst>
                    <a:ext uri="{9D8B030D-6E8A-4147-A177-3AD203B41FA5}">
                      <a16:colId xmlns:a16="http://schemas.microsoft.com/office/drawing/2014/main" val="419104970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664886878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3380505811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2467758031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3345113521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2800194139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3583854906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4036275655"/>
                    </a:ext>
                  </a:extLst>
                </a:gridCol>
              </a:tblGrid>
              <a:tr h="261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010"/>
                  </a:ext>
                </a:extLst>
              </a:tr>
              <a:tr h="261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308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873363-BF15-4421-B2EE-61597E6686AA}"/>
              </a:ext>
            </a:extLst>
          </p:cNvPr>
          <p:cNvSpPr txBox="1"/>
          <p:nvPr/>
        </p:nvSpPr>
        <p:spPr>
          <a:xfrm>
            <a:off x="7555756" y="1479820"/>
            <a:ext cx="2708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Q: </a:t>
            </a:r>
            <a:r>
              <a:rPr lang="ko-KR" altLang="en-US" dirty="0"/>
              <a:t>몇번의 </a:t>
            </a:r>
            <a:r>
              <a:rPr lang="en-US" altLang="ko-KR" dirty="0"/>
              <a:t>Global memory access </a:t>
            </a:r>
            <a:r>
              <a:rPr lang="ko-KR" altLang="en-US" dirty="0"/>
              <a:t>가 필요할까요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b="1" dirty="0"/>
              <a:t>Q: </a:t>
            </a:r>
            <a:r>
              <a:rPr lang="ko-KR" altLang="en-US" b="1" dirty="0"/>
              <a:t>진짜</a:t>
            </a:r>
            <a:r>
              <a:rPr lang="en-US" altLang="ko-KR" b="1" dirty="0"/>
              <a:t>? </a:t>
            </a:r>
            <a:r>
              <a:rPr lang="ko-KR" altLang="en-US" b="1" dirty="0"/>
              <a:t>더 줄인다면</a:t>
            </a:r>
            <a:r>
              <a:rPr lang="en-US" altLang="ko-KR" b="1" dirty="0"/>
              <a:t>…?</a:t>
            </a:r>
          </a:p>
          <a:p>
            <a:endParaRPr lang="en-US" altLang="ko-KR" dirty="0"/>
          </a:p>
          <a:p>
            <a:r>
              <a:rPr lang="en-US" altLang="ko-KR" dirty="0"/>
              <a:t>Hint! : </a:t>
            </a:r>
            <a:r>
              <a:rPr lang="ko-KR" altLang="en-US" dirty="0"/>
              <a:t>초록이들 끼리 메모리 공유를 하는데</a:t>
            </a:r>
            <a:r>
              <a:rPr lang="en-US" altLang="ko-KR" dirty="0"/>
              <a:t>…!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741D82-31D1-428B-B129-0AD554FD8D94}"/>
              </a:ext>
            </a:extLst>
          </p:cNvPr>
          <p:cNvSpPr/>
          <p:nvPr/>
        </p:nvSpPr>
        <p:spPr>
          <a:xfrm>
            <a:off x="2287491" y="2893471"/>
            <a:ext cx="869577" cy="88302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B79AD9-14A3-44C5-9C2B-C42BDD22737C}"/>
              </a:ext>
            </a:extLst>
          </p:cNvPr>
          <p:cNvSpPr/>
          <p:nvPr/>
        </p:nvSpPr>
        <p:spPr>
          <a:xfrm>
            <a:off x="5800164" y="1781848"/>
            <a:ext cx="869577" cy="88302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E417A6-CF11-4458-AC6C-7324F06E253F}"/>
              </a:ext>
            </a:extLst>
          </p:cNvPr>
          <p:cNvSpPr/>
          <p:nvPr/>
        </p:nvSpPr>
        <p:spPr>
          <a:xfrm>
            <a:off x="3115977" y="2893471"/>
            <a:ext cx="869577" cy="883024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6A8CCB-0816-4E85-9BC3-F2482F77A4CC}"/>
              </a:ext>
            </a:extLst>
          </p:cNvPr>
          <p:cNvSpPr/>
          <p:nvPr/>
        </p:nvSpPr>
        <p:spPr>
          <a:xfrm>
            <a:off x="3985554" y="2893471"/>
            <a:ext cx="869577" cy="883024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DB5714-89CB-4740-A445-15CCAAD41D2F}"/>
              </a:ext>
            </a:extLst>
          </p:cNvPr>
          <p:cNvSpPr/>
          <p:nvPr/>
        </p:nvSpPr>
        <p:spPr>
          <a:xfrm>
            <a:off x="4831227" y="2893471"/>
            <a:ext cx="869577" cy="883024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F34915-0704-4BCF-8D37-9BC5DFF25C2C}"/>
              </a:ext>
            </a:extLst>
          </p:cNvPr>
          <p:cNvSpPr/>
          <p:nvPr/>
        </p:nvSpPr>
        <p:spPr>
          <a:xfrm>
            <a:off x="5806327" y="2484538"/>
            <a:ext cx="869577" cy="883024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3823C7-E89A-4F14-9E34-BAB1B09E4990}"/>
              </a:ext>
            </a:extLst>
          </p:cNvPr>
          <p:cNvSpPr/>
          <p:nvPr/>
        </p:nvSpPr>
        <p:spPr>
          <a:xfrm>
            <a:off x="5827040" y="3254893"/>
            <a:ext cx="869577" cy="883024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5FF715-9A32-4235-A3E8-7593B33BFFC7}"/>
              </a:ext>
            </a:extLst>
          </p:cNvPr>
          <p:cNvSpPr/>
          <p:nvPr/>
        </p:nvSpPr>
        <p:spPr>
          <a:xfrm>
            <a:off x="5822567" y="4022365"/>
            <a:ext cx="869577" cy="883024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78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BF473-0C86-4B30-B967-3278CB6A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(0, 0) </a:t>
            </a:r>
            <a:r>
              <a:rPr lang="ko-KR" altLang="en-US" dirty="0"/>
              <a:t>에서 발생하는 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5086A-BDFE-4EA1-AE23-6613F617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E1861A-061F-4A91-8E42-CD9A8003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08" y="1916271"/>
            <a:ext cx="78631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1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D074-574E-427A-BD3A-3AA8E757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(0, 0) </a:t>
            </a:r>
            <a:r>
              <a:rPr lang="ko-KR" altLang="en-US" dirty="0"/>
              <a:t>에서 발생하는 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5E441-632C-4F83-A07C-B8EEE5AA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CE53A2-D6E6-4273-BE6C-90FE4A18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757843"/>
            <a:ext cx="744959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7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02673-6D35-4923-9666-B4EB5236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(0, 0) </a:t>
            </a:r>
            <a:r>
              <a:rPr lang="ko-KR" altLang="en-US" dirty="0"/>
              <a:t>에서 발생하는 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1E457-A8FC-4A06-91FC-C8CACE3C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Q: Mutex problem?</a:t>
            </a:r>
          </a:p>
          <a:p>
            <a:pPr marL="0" indent="0">
              <a:buNone/>
            </a:pPr>
            <a:r>
              <a:rPr lang="en-US" altLang="ko-KR" dirty="0"/>
              <a:t>Q: Move to the next</a:t>
            </a:r>
          </a:p>
          <a:p>
            <a:pPr marL="0" indent="0">
              <a:buNone/>
            </a:pPr>
            <a:r>
              <a:rPr lang="en-US" altLang="ko-KR" dirty="0"/>
              <a:t>phase?</a:t>
            </a:r>
          </a:p>
          <a:p>
            <a:pPr marL="0" indent="0">
              <a:buNone/>
            </a:pPr>
            <a:r>
              <a:rPr lang="en-US" altLang="ko-KR" dirty="0"/>
              <a:t>Q: Tile Size = Block Dim?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/>
              <a:t>__</a:t>
            </a:r>
            <a:r>
              <a:rPr lang="en-US" altLang="ko-KR" i="1" dirty="0" err="1"/>
              <a:t>synchthreads</a:t>
            </a:r>
            <a:r>
              <a:rPr lang="en-US" altLang="ko-KR" i="1" dirty="0"/>
              <a:t>()!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67B14-4791-4101-BC77-453A0614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78" y="1690688"/>
            <a:ext cx="728764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1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71AA1-50C6-49C4-8E7C-B3EE1FB4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94" y="152344"/>
            <a:ext cx="10515600" cy="1325563"/>
          </a:xfrm>
        </p:spPr>
        <p:txBody>
          <a:bodyPr/>
          <a:lstStyle/>
          <a:p>
            <a:r>
              <a:rPr lang="ko-KR" altLang="en-US" dirty="0"/>
              <a:t>백문의 </a:t>
            </a:r>
            <a:r>
              <a:rPr lang="ko-KR" altLang="en-US" dirty="0" err="1"/>
              <a:t>불여일코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89E3A-E589-45DF-8037-5314883D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36F4C1-730A-4B5F-9041-9F28B1546E20}"/>
              </a:ext>
            </a:extLst>
          </p:cNvPr>
          <p:cNvSpPr/>
          <p:nvPr/>
        </p:nvSpPr>
        <p:spPr>
          <a:xfrm>
            <a:off x="-80682" y="1246094"/>
            <a:ext cx="12407153" cy="5755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81574-F346-49A6-B392-82B8F9DC04A9}"/>
              </a:ext>
            </a:extLst>
          </p:cNvPr>
          <p:cNvSpPr txBox="1"/>
          <p:nvPr/>
        </p:nvSpPr>
        <p:spPr>
          <a:xfrm>
            <a:off x="2046194" y="1246094"/>
            <a:ext cx="100203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TiledMatmul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s_B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bx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blockIdx.x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by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blockIdx.y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ty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threadIdx.y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by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blockDim.y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ty;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bx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phase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phase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phase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// Load tile of A and B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// Create partial sum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[row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10B01-2CC5-42E2-BACE-AA6F11B0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&amp; Register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AE24-E3F8-430E-AD7D-A247DBF9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Von-Neumann Model </a:t>
            </a:r>
            <a:r>
              <a:rPr lang="ko-KR" altLang="en-US" dirty="0"/>
              <a:t>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Register, Memory </a:t>
            </a:r>
            <a:r>
              <a:rPr lang="ko-KR" altLang="en-US" dirty="0"/>
              <a:t>와 대응됨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E104D-5B2D-4586-8810-CD273A72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01" y="3429000"/>
            <a:ext cx="3632769" cy="2851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3DDF37-36F1-4730-8D2D-553B423E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94" y="1610678"/>
            <a:ext cx="6428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2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77370-7C24-40FC-8F62-063BC169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Thread </a:t>
            </a:r>
            <a:r>
              <a:rPr lang="ko-KR" altLang="en-US" dirty="0"/>
              <a:t>가 </a:t>
            </a:r>
            <a:r>
              <a:rPr lang="en-US" altLang="ko-KR" dirty="0"/>
              <a:t>Shared Mem </a:t>
            </a:r>
            <a:r>
              <a:rPr lang="ko-KR" altLang="en-US" dirty="0"/>
              <a:t>에 넣어주자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24EBB-08EF-474F-97D7-7E465E8A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DA210E-76BD-4D97-B08E-EE4B4B19778F}"/>
              </a:ext>
            </a:extLst>
          </p:cNvPr>
          <p:cNvSpPr/>
          <p:nvPr/>
        </p:nvSpPr>
        <p:spPr>
          <a:xfrm>
            <a:off x="-80682" y="1690688"/>
            <a:ext cx="12389223" cy="5274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A1EF3-C4BD-4BBA-A5E0-A07DC4C2D5E1}"/>
              </a:ext>
            </a:extLst>
          </p:cNvPr>
          <p:cNvSpPr txBox="1"/>
          <p:nvPr/>
        </p:nvSpPr>
        <p:spPr>
          <a:xfrm>
            <a:off x="422821" y="2431633"/>
            <a:ext cx="90207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phase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phase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phase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// Load tile of A and B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[ty][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[row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phase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s_B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[ty][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[(phase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ty)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col];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// Create partial sum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k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k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sum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[ty][k]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s_B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[k][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93078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4D04A-2670-4064-8F98-EEAED36E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 (L1 Cache, Scratchpad)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BFA9A-A64A-408C-857A-0668F5AA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Block</a:t>
            </a:r>
            <a:r>
              <a:rPr lang="ko-KR" altLang="en-US" dirty="0"/>
              <a:t>이 시작할 때 </a:t>
            </a:r>
            <a:r>
              <a:rPr lang="en-US" altLang="ko-KR" dirty="0"/>
              <a:t>initialize, </a:t>
            </a:r>
            <a:r>
              <a:rPr lang="ko-KR" altLang="en-US" dirty="0"/>
              <a:t>끝날 때 제거됨</a:t>
            </a:r>
            <a:r>
              <a:rPr lang="en-US" altLang="ko-KR" dirty="0"/>
              <a:t>. (Equal lifetime)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 : (Shared Memory, Register) vs Global Memory?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물리적으로</a:t>
            </a:r>
            <a:r>
              <a:rPr lang="en-US" altLang="ko-KR" dirty="0"/>
              <a:t>, SM</a:t>
            </a:r>
            <a:r>
              <a:rPr lang="ko-KR" altLang="en-US" dirty="0"/>
              <a:t> 의 하나의 </a:t>
            </a:r>
            <a:r>
              <a:rPr lang="en-US" altLang="ko-KR" dirty="0"/>
              <a:t>shared memory </a:t>
            </a:r>
            <a:r>
              <a:rPr lang="ko-KR" altLang="en-US" dirty="0"/>
              <a:t>가 있고</a:t>
            </a:r>
            <a:r>
              <a:rPr lang="en-US" altLang="ko-KR" dirty="0"/>
              <a:t>, </a:t>
            </a:r>
            <a:r>
              <a:rPr lang="ko-KR" altLang="en-US" dirty="0"/>
              <a:t>이것이 여러 버전으로 나뉘어 쓰임</a:t>
            </a:r>
            <a:r>
              <a:rPr lang="en-US" altLang="ko-KR" dirty="0"/>
              <a:t>. (Dynamic Partitioning of Resources)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i="1" dirty="0"/>
              <a:t>매우 </a:t>
            </a:r>
            <a:r>
              <a:rPr lang="ko-KR" altLang="en-US" i="1" dirty="0" err="1"/>
              <a:t>매우</a:t>
            </a:r>
            <a:r>
              <a:rPr lang="ko-KR" altLang="en-US" i="1" dirty="0"/>
              <a:t> 빠름 </a:t>
            </a:r>
            <a:endParaRPr lang="en-US" altLang="ko-KR" i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 : Scratchpad?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3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0371-E4C9-416F-A2BC-B4BB2ECF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B088C-962A-4B7D-9A41-EB769035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3B241D-8BD8-4532-8AE1-A7E74C15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71" y="510340"/>
            <a:ext cx="8183117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9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44ED-05B0-49DA-BB1D-0329827C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90A5C-89A5-42D7-99BB-C3A9CB50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BED94A-98DA-4D73-8526-4B14DCFC3D14}"/>
              </a:ext>
            </a:extLst>
          </p:cNvPr>
          <p:cNvSpPr/>
          <p:nvPr/>
        </p:nvSpPr>
        <p:spPr>
          <a:xfrm>
            <a:off x="-394447" y="0"/>
            <a:ext cx="12586447" cy="7297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B2858-7559-49BF-981B-02709EA1C9EA}"/>
              </a:ext>
            </a:extLst>
          </p:cNvPr>
          <p:cNvSpPr txBox="1"/>
          <p:nvPr/>
        </p:nvSpPr>
        <p:spPr>
          <a:xfrm>
            <a:off x="1318700" y="197346"/>
            <a:ext cx="696946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register (local variable)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shared memory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assign value to shared memory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x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synchronize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access shared memory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sum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assign value to global memory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79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3FA9-98C8-427A-B4E4-FD711EF5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with Global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B09D6-1160-494F-B361-7F19602C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9F7FC-E8BE-466B-8C7B-55993EBE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690688"/>
            <a:ext cx="9364382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3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1AF80-2E26-4029-A2CD-3F59004D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with Tiling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BDA9B-8D7B-44CB-AA4B-565F7AE4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544B2-28EA-4B8E-BB1F-4210D77A6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7"/>
          <a:stretch/>
        </p:blipFill>
        <p:spPr>
          <a:xfrm>
            <a:off x="1056571" y="1825625"/>
            <a:ext cx="100788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8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C64DC-2998-4533-BA00-BCA4812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1432E-79EC-44D2-84FB-85E77ABD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4E9410-DD0F-4EF0-9EEF-57D828311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613969"/>
            <a:ext cx="9421540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4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20DC-A1BC-484E-BE5C-BDFAE7D6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비유</a:t>
            </a:r>
            <a:r>
              <a:rPr lang="en-US" altLang="ko-KR" dirty="0"/>
              <a:t>: </a:t>
            </a:r>
            <a:r>
              <a:rPr lang="ko-KR" altLang="en-US" i="1" dirty="0"/>
              <a:t>배민 같이 시키실 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1B4C1-76A6-4E8A-B70C-92603BA0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7"/>
            <a:ext cx="10515600" cy="459917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치킨집</a:t>
            </a:r>
            <a:r>
              <a:rPr lang="en-US" altLang="ko-KR" dirty="0"/>
              <a:t>(Global memory) </a:t>
            </a:r>
            <a:r>
              <a:rPr lang="ko-KR" altLang="en-US" dirty="0"/>
              <a:t>에 주문하는 행위</a:t>
            </a:r>
            <a:r>
              <a:rPr lang="en-US" altLang="ko-KR" dirty="0"/>
              <a:t> (memory</a:t>
            </a:r>
            <a:r>
              <a:rPr lang="ko-KR" altLang="en-US" dirty="0"/>
              <a:t> </a:t>
            </a:r>
            <a:r>
              <a:rPr lang="en-US" altLang="ko-KR" dirty="0"/>
              <a:t>operand)</a:t>
            </a:r>
            <a:r>
              <a:rPr lang="ko-KR" altLang="en-US" dirty="0"/>
              <a:t> 가 모든 사람이 하기엔 비쌈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대표로 누가 주문하고 </a:t>
            </a:r>
            <a:r>
              <a:rPr lang="en-US" altLang="ko-KR" dirty="0"/>
              <a:t>(Shared memory), </a:t>
            </a:r>
            <a:r>
              <a:rPr lang="ko-KR" altLang="en-US" dirty="0"/>
              <a:t>그 사람 집에 가서 치킨을 가져오면 됨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모든 사람이 같이 치킨을 먹어야 되고 </a:t>
            </a:r>
            <a:r>
              <a:rPr lang="en-US" altLang="ko-KR" dirty="0"/>
              <a:t>(high synchronization requirement), </a:t>
            </a:r>
            <a:r>
              <a:rPr lang="ko-KR" altLang="en-US" dirty="0"/>
              <a:t>저녁 시간이 끝나면 남은 치킨은 버림 </a:t>
            </a:r>
            <a:r>
              <a:rPr lang="en-US" altLang="ko-KR" dirty="0"/>
              <a:t>(scope dependent)</a:t>
            </a:r>
          </a:p>
          <a:p>
            <a:r>
              <a:rPr lang="ko-KR" altLang="en-US" dirty="0"/>
              <a:t>주문한 치킨만 먹을 수 있음</a:t>
            </a:r>
            <a:r>
              <a:rPr lang="en-US" altLang="ko-KR" dirty="0"/>
              <a:t> + </a:t>
            </a:r>
            <a:r>
              <a:rPr lang="ko-KR" altLang="en-US" dirty="0"/>
              <a:t>다음 치킨은 다음에 다 같이</a:t>
            </a:r>
            <a:r>
              <a:rPr lang="en-US" altLang="ko-KR" dirty="0"/>
              <a:t>… (Barrier Synchronization)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i="1" dirty="0"/>
              <a:t>256</a:t>
            </a:r>
            <a:r>
              <a:rPr lang="ko-KR" altLang="en-US" i="1" dirty="0"/>
              <a:t>명이 같이 먹는다면</a:t>
            </a:r>
            <a:r>
              <a:rPr lang="en-US" altLang="ko-KR" i="1" dirty="0"/>
              <a:t>? </a:t>
            </a:r>
            <a:r>
              <a:rPr lang="ko-KR" altLang="en-US" i="1" dirty="0"/>
              <a:t>훨씬 절약됨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3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932</Words>
  <Application>Microsoft Office PowerPoint</Application>
  <PresentationFormat>와이드스크린</PresentationFormat>
  <Paragraphs>143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Consolas</vt:lpstr>
      <vt:lpstr>Wingdings</vt:lpstr>
      <vt:lpstr>Office 테마</vt:lpstr>
      <vt:lpstr>Memory (Tiled Parallel Algorithm)</vt:lpstr>
      <vt:lpstr>Global Memory &amp; Register</vt:lpstr>
      <vt:lpstr>Shared Memory (L1 Cache, Scratchpad)</vt:lpstr>
      <vt:lpstr>PowerPoint 프레젠테이션</vt:lpstr>
      <vt:lpstr>PowerPoint 프레젠테이션</vt:lpstr>
      <vt:lpstr>Algorithm with Global Memory</vt:lpstr>
      <vt:lpstr>Algorithm with Tiling</vt:lpstr>
      <vt:lpstr>PowerPoint 프레젠테이션</vt:lpstr>
      <vt:lpstr>비유: 배민 같이 시키실 분</vt:lpstr>
      <vt:lpstr>Matrix Multiplication Q: 복잡도?</vt:lpstr>
      <vt:lpstr>포인트</vt:lpstr>
      <vt:lpstr>수학적인 관점</vt:lpstr>
      <vt:lpstr>PowerPoint 프레젠테이션</vt:lpstr>
      <vt:lpstr>Q: 행렬곱 시간?</vt:lpstr>
      <vt:lpstr>Q: 이거 빨리 못함?</vt:lpstr>
      <vt:lpstr>Block (0, 0) 에서 발생하는 일.</vt:lpstr>
      <vt:lpstr>Block (0, 0) 에서 발생하는 일.</vt:lpstr>
      <vt:lpstr>Block (0, 0) 에서 발생하는 일.</vt:lpstr>
      <vt:lpstr>백문의 불여일코</vt:lpstr>
      <vt:lpstr>각 Thread 가 Shared Mem 에 넣어주자.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시모</dc:creator>
  <cp:lastModifiedBy>류 시모</cp:lastModifiedBy>
  <cp:revision>10</cp:revision>
  <dcterms:created xsi:type="dcterms:W3CDTF">2022-02-15T18:15:11Z</dcterms:created>
  <dcterms:modified xsi:type="dcterms:W3CDTF">2023-01-06T15:04:49Z</dcterms:modified>
</cp:coreProperties>
</file>