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6" r:id="rId2"/>
    <p:sldId id="259" r:id="rId3"/>
    <p:sldId id="258" r:id="rId4"/>
    <p:sldId id="260" r:id="rId5"/>
    <p:sldId id="262" r:id="rId6"/>
    <p:sldId id="267" r:id="rId7"/>
    <p:sldId id="263" r:id="rId8"/>
    <p:sldId id="270" r:id="rId9"/>
    <p:sldId id="271" r:id="rId10"/>
    <p:sldId id="272" r:id="rId11"/>
    <p:sldId id="273" r:id="rId12"/>
    <p:sldId id="269" r:id="rId13"/>
    <p:sldId id="274" r:id="rId14"/>
    <p:sldId id="275" r:id="rId15"/>
    <p:sldId id="276" r:id="rId16"/>
    <p:sldId id="278" r:id="rId17"/>
    <p:sldId id="279" r:id="rId18"/>
    <p:sldId id="265" r:id="rId19"/>
    <p:sldId id="266" r:id="rId20"/>
    <p:sldId id="268" r:id="rId21"/>
    <p:sldId id="264" r:id="rId22"/>
    <p:sldId id="26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baby\Google%20Drive\Uni\Year%20three\d.Project%20CN6103\1%20Project\Done\diagram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Sheet1!$M$1</c:f>
              <c:strCache>
                <c:ptCount val="1"/>
                <c:pt idx="0">
                  <c:v>LSS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Sheet1!$L$2:$L$17</c:f>
              <c:numCache>
                <c:formatCode>@</c:formatCode>
                <c:ptCount val="16"/>
                <c:pt idx="0">
                  <c:v>2</c:v>
                </c:pt>
                <c:pt idx="1">
                  <c:v>5</c:v>
                </c:pt>
                <c:pt idx="2">
                  <c:v>14</c:v>
                </c:pt>
                <c:pt idx="3">
                  <c:v>18</c:v>
                </c:pt>
                <c:pt idx="4">
                  <c:v>38</c:v>
                </c:pt>
                <c:pt idx="5">
                  <c:v>67</c:v>
                </c:pt>
                <c:pt idx="6">
                  <c:v>168</c:v>
                </c:pt>
                <c:pt idx="7">
                  <c:v>193</c:v>
                </c:pt>
                <c:pt idx="8">
                  <c:v>724</c:v>
                </c:pt>
                <c:pt idx="9">
                  <c:v>1627</c:v>
                </c:pt>
                <c:pt idx="10">
                  <c:v>4428</c:v>
                </c:pt>
                <c:pt idx="11">
                  <c:v>6025</c:v>
                </c:pt>
                <c:pt idx="12">
                  <c:v>7506</c:v>
                </c:pt>
                <c:pt idx="13">
                  <c:v>10893</c:v>
                </c:pt>
                <c:pt idx="14">
                  <c:v>10893</c:v>
                </c:pt>
                <c:pt idx="15">
                  <c:v>11308</c:v>
                </c:pt>
              </c:numCache>
            </c:numRef>
          </c:cat>
          <c:val>
            <c:numRef>
              <c:f>Sheet1!$M$2:$M$17</c:f>
              <c:numCache>
                <c:formatCode>0.00</c:formatCode>
                <c:ptCount val="16"/>
                <c:pt idx="0">
                  <c:v>69.44</c:v>
                </c:pt>
                <c:pt idx="1">
                  <c:v>95.33</c:v>
                </c:pt>
                <c:pt idx="2">
                  <c:v>82.14</c:v>
                </c:pt>
                <c:pt idx="3">
                  <c:v>100</c:v>
                </c:pt>
                <c:pt idx="4">
                  <c:v>92.72</c:v>
                </c:pt>
                <c:pt idx="5">
                  <c:v>97.58</c:v>
                </c:pt>
                <c:pt idx="6">
                  <c:v>98.18</c:v>
                </c:pt>
                <c:pt idx="7">
                  <c:v>98.3</c:v>
                </c:pt>
                <c:pt idx="8" formatCode="General">
                  <c:v>100</c:v>
                </c:pt>
                <c:pt idx="9" formatCode="General">
                  <c:v>100</c:v>
                </c:pt>
                <c:pt idx="10" formatCode="General">
                  <c:v>100</c:v>
                </c:pt>
                <c:pt idx="11" formatCode="General">
                  <c:v>100</c:v>
                </c:pt>
                <c:pt idx="12" formatCode="General">
                  <c:v>100</c:v>
                </c:pt>
                <c:pt idx="13" formatCode="General">
                  <c:v>100</c:v>
                </c:pt>
                <c:pt idx="14" formatCode="General">
                  <c:v>100</c:v>
                </c:pt>
                <c:pt idx="15" formatCode="General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R-SVM-RBF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Sheet1!$L$2:$L$17</c:f>
              <c:numCache>
                <c:formatCode>@</c:formatCode>
                <c:ptCount val="16"/>
                <c:pt idx="0">
                  <c:v>2</c:v>
                </c:pt>
                <c:pt idx="1">
                  <c:v>5</c:v>
                </c:pt>
                <c:pt idx="2">
                  <c:v>14</c:v>
                </c:pt>
                <c:pt idx="3">
                  <c:v>18</c:v>
                </c:pt>
                <c:pt idx="4">
                  <c:v>38</c:v>
                </c:pt>
                <c:pt idx="5">
                  <c:v>67</c:v>
                </c:pt>
                <c:pt idx="6">
                  <c:v>168</c:v>
                </c:pt>
                <c:pt idx="7">
                  <c:v>193</c:v>
                </c:pt>
                <c:pt idx="8">
                  <c:v>724</c:v>
                </c:pt>
                <c:pt idx="9">
                  <c:v>1627</c:v>
                </c:pt>
                <c:pt idx="10">
                  <c:v>4428</c:v>
                </c:pt>
                <c:pt idx="11">
                  <c:v>6025</c:v>
                </c:pt>
                <c:pt idx="12">
                  <c:v>7506</c:v>
                </c:pt>
                <c:pt idx="13">
                  <c:v>10893</c:v>
                </c:pt>
                <c:pt idx="14">
                  <c:v>10893</c:v>
                </c:pt>
                <c:pt idx="15">
                  <c:v>11308</c:v>
                </c:pt>
              </c:numCache>
            </c:numRef>
          </c:cat>
          <c:val>
            <c:numRef>
              <c:f>Sheet1!$N$2:$N$17</c:f>
              <c:numCache>
                <c:formatCode>0.00</c:formatCode>
                <c:ptCount val="16"/>
                <c:pt idx="0">
                  <c:v>69.4444444444444</c:v>
                </c:pt>
                <c:pt idx="1">
                  <c:v>97.33</c:v>
                </c:pt>
                <c:pt idx="2">
                  <c:v>82.14</c:v>
                </c:pt>
                <c:pt idx="3">
                  <c:v>82.89</c:v>
                </c:pt>
                <c:pt idx="4">
                  <c:v>75.150000000000006</c:v>
                </c:pt>
                <c:pt idx="5">
                  <c:v>84.48</c:v>
                </c:pt>
                <c:pt idx="6">
                  <c:v>93.35</c:v>
                </c:pt>
                <c:pt idx="7">
                  <c:v>93.35</c:v>
                </c:pt>
                <c:pt idx="8">
                  <c:v>98.6</c:v>
                </c:pt>
                <c:pt idx="9">
                  <c:v>99.72</c:v>
                </c:pt>
                <c:pt idx="10">
                  <c:v>99.09</c:v>
                </c:pt>
                <c:pt idx="11">
                  <c:v>99.71</c:v>
                </c:pt>
                <c:pt idx="12">
                  <c:v>99.89</c:v>
                </c:pt>
                <c:pt idx="13">
                  <c:v>99.64</c:v>
                </c:pt>
                <c:pt idx="14">
                  <c:v>99.39</c:v>
                </c:pt>
                <c:pt idx="15">
                  <c:v>99.9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Sheet1!$O$1</c:f>
              <c:strCache>
                <c:ptCount val="1"/>
                <c:pt idx="0">
                  <c:v>Weka_SVM-RBF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Sheet1!$L$2:$L$17</c:f>
              <c:numCache>
                <c:formatCode>@</c:formatCode>
                <c:ptCount val="16"/>
                <c:pt idx="0">
                  <c:v>2</c:v>
                </c:pt>
                <c:pt idx="1">
                  <c:v>5</c:v>
                </c:pt>
                <c:pt idx="2">
                  <c:v>14</c:v>
                </c:pt>
                <c:pt idx="3">
                  <c:v>18</c:v>
                </c:pt>
                <c:pt idx="4">
                  <c:v>38</c:v>
                </c:pt>
                <c:pt idx="5">
                  <c:v>67</c:v>
                </c:pt>
                <c:pt idx="6">
                  <c:v>168</c:v>
                </c:pt>
                <c:pt idx="7">
                  <c:v>193</c:v>
                </c:pt>
                <c:pt idx="8">
                  <c:v>724</c:v>
                </c:pt>
                <c:pt idx="9">
                  <c:v>1627</c:v>
                </c:pt>
                <c:pt idx="10">
                  <c:v>4428</c:v>
                </c:pt>
                <c:pt idx="11">
                  <c:v>6025</c:v>
                </c:pt>
                <c:pt idx="12">
                  <c:v>7506</c:v>
                </c:pt>
                <c:pt idx="13">
                  <c:v>10893</c:v>
                </c:pt>
                <c:pt idx="14">
                  <c:v>10893</c:v>
                </c:pt>
                <c:pt idx="15">
                  <c:v>11308</c:v>
                </c:pt>
              </c:numCache>
            </c:numRef>
          </c:cat>
          <c:val>
            <c:numRef>
              <c:f>Sheet1!$O$2:$O$17</c:f>
              <c:numCache>
                <c:formatCode>0.00</c:formatCode>
                <c:ptCount val="16"/>
                <c:pt idx="0">
                  <c:v>91.66</c:v>
                </c:pt>
                <c:pt idx="1">
                  <c:v>98.66</c:v>
                </c:pt>
                <c:pt idx="2">
                  <c:v>94.64</c:v>
                </c:pt>
                <c:pt idx="3">
                  <c:v>94.73</c:v>
                </c:pt>
                <c:pt idx="4">
                  <c:v>93.33</c:v>
                </c:pt>
                <c:pt idx="5">
                  <c:v>93.1</c:v>
                </c:pt>
                <c:pt idx="6">
                  <c:v>96.61</c:v>
                </c:pt>
                <c:pt idx="7">
                  <c:v>96.61</c:v>
                </c:pt>
                <c:pt idx="8">
                  <c:v>98.71</c:v>
                </c:pt>
                <c:pt idx="9">
                  <c:v>99.72</c:v>
                </c:pt>
                <c:pt idx="10">
                  <c:v>99.08</c:v>
                </c:pt>
                <c:pt idx="11">
                  <c:v>99.71</c:v>
                </c:pt>
                <c:pt idx="12">
                  <c:v>99.88</c:v>
                </c:pt>
                <c:pt idx="13">
                  <c:v>99.64</c:v>
                </c:pt>
                <c:pt idx="14">
                  <c:v>99.38</c:v>
                </c:pt>
                <c:pt idx="15">
                  <c:v>99.89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16688"/>
        <c:axId val="2008280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Size KB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Sheet1!$L$2:$L$17</c15:sqref>
                        </c15:formulaRef>
                      </c:ext>
                    </c:extLst>
                    <c:numCache>
                      <c:formatCode>@</c:formatCode>
                      <c:ptCount val="16"/>
                      <c:pt idx="0">
                        <c:v>2</c:v>
                      </c:pt>
                      <c:pt idx="1">
                        <c:v>5</c:v>
                      </c:pt>
                      <c:pt idx="2">
                        <c:v>14</c:v>
                      </c:pt>
                      <c:pt idx="3">
                        <c:v>18</c:v>
                      </c:pt>
                      <c:pt idx="4">
                        <c:v>38</c:v>
                      </c:pt>
                      <c:pt idx="5">
                        <c:v>67</c:v>
                      </c:pt>
                      <c:pt idx="6">
                        <c:v>168</c:v>
                      </c:pt>
                      <c:pt idx="7">
                        <c:v>193</c:v>
                      </c:pt>
                      <c:pt idx="8">
                        <c:v>724</c:v>
                      </c:pt>
                      <c:pt idx="9">
                        <c:v>1627</c:v>
                      </c:pt>
                      <c:pt idx="10">
                        <c:v>4428</c:v>
                      </c:pt>
                      <c:pt idx="11">
                        <c:v>6025</c:v>
                      </c:pt>
                      <c:pt idx="12">
                        <c:v>7506</c:v>
                      </c:pt>
                      <c:pt idx="13">
                        <c:v>10893</c:v>
                      </c:pt>
                      <c:pt idx="14">
                        <c:v>10893</c:v>
                      </c:pt>
                      <c:pt idx="15">
                        <c:v>11308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Sheet1!$L$2:$L$17</c15:sqref>
                        </c15:formulaRef>
                      </c:ext>
                    </c:extLst>
                    <c:numCache>
                      <c:formatCode>@</c:formatCode>
                      <c:ptCount val="16"/>
                      <c:pt idx="0">
                        <c:v>2</c:v>
                      </c:pt>
                      <c:pt idx="1">
                        <c:v>5</c:v>
                      </c:pt>
                      <c:pt idx="2">
                        <c:v>14</c:v>
                      </c:pt>
                      <c:pt idx="3">
                        <c:v>18</c:v>
                      </c:pt>
                      <c:pt idx="4">
                        <c:v>38</c:v>
                      </c:pt>
                      <c:pt idx="5">
                        <c:v>67</c:v>
                      </c:pt>
                      <c:pt idx="6">
                        <c:v>168</c:v>
                      </c:pt>
                      <c:pt idx="7">
                        <c:v>193</c:v>
                      </c:pt>
                      <c:pt idx="8">
                        <c:v>724</c:v>
                      </c:pt>
                      <c:pt idx="9">
                        <c:v>1627</c:v>
                      </c:pt>
                      <c:pt idx="10">
                        <c:v>4428</c:v>
                      </c:pt>
                      <c:pt idx="11">
                        <c:v>6025</c:v>
                      </c:pt>
                      <c:pt idx="12">
                        <c:v>7506</c:v>
                      </c:pt>
                      <c:pt idx="13">
                        <c:v>10893</c:v>
                      </c:pt>
                      <c:pt idx="14">
                        <c:v>10893</c:v>
                      </c:pt>
                      <c:pt idx="15">
                        <c:v>11308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00416688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8064"/>
        <c:crosses val="autoZero"/>
        <c:auto val="1"/>
        <c:lblAlgn val="ctr"/>
        <c:lblOffset val="100"/>
        <c:noMultiLvlLbl val="0"/>
      </c:catAx>
      <c:valAx>
        <c:axId val="200828064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668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2222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310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831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57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9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8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2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1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1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9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Simple Guide to Biotechnology </a:t>
            </a:r>
            <a:r>
              <a:rPr lang="en-GB" dirty="0"/>
              <a:t>and Machine </a:t>
            </a:r>
            <a:r>
              <a:rPr lang="en-GB" dirty="0" smtClean="0"/>
              <a:t>Learning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Modelling cell receptor and drug interaction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61517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Student</a:t>
            </a:r>
            <a:r>
              <a:rPr lang="en-GB" dirty="0"/>
              <a:t>: </a:t>
            </a:r>
            <a:r>
              <a:rPr lang="en-GB" dirty="0" err="1"/>
              <a:t>Gintaras</a:t>
            </a:r>
            <a:r>
              <a:rPr lang="en-GB" dirty="0"/>
              <a:t> </a:t>
            </a:r>
            <a:r>
              <a:rPr lang="en-GB" dirty="0" err="1" smtClean="0"/>
              <a:t>Koncevicius</a:t>
            </a:r>
            <a:r>
              <a:rPr lang="en-GB" dirty="0" smtClean="0"/>
              <a:t> 												</a:t>
            </a:r>
            <a:r>
              <a:rPr lang="en-GB" b="1" dirty="0" smtClean="0"/>
              <a:t>ID</a:t>
            </a:r>
            <a:r>
              <a:rPr lang="en-GB" dirty="0"/>
              <a:t>: </a:t>
            </a:r>
            <a:r>
              <a:rPr lang="en-GB" dirty="0" smtClean="0"/>
              <a:t>U1334444 </a:t>
            </a:r>
          </a:p>
          <a:p>
            <a:r>
              <a:rPr lang="en-GB" b="1" dirty="0" smtClean="0"/>
              <a:t>Programme</a:t>
            </a:r>
            <a:r>
              <a:rPr lang="en-GB" dirty="0"/>
              <a:t>: Software </a:t>
            </a:r>
            <a:r>
              <a:rPr lang="en-GB" dirty="0" smtClean="0"/>
              <a:t>Engineering 								Course </a:t>
            </a:r>
            <a:r>
              <a:rPr lang="en-GB" b="1" dirty="0"/>
              <a:t>Number</a:t>
            </a:r>
            <a:r>
              <a:rPr lang="en-GB" dirty="0"/>
              <a:t>: </a:t>
            </a:r>
            <a:r>
              <a:rPr lang="en-GB" dirty="0" smtClean="0"/>
              <a:t>CN6103 </a:t>
            </a:r>
          </a:p>
          <a:p>
            <a:r>
              <a:rPr lang="en-GB" b="1" dirty="0" smtClean="0"/>
              <a:t>Project</a:t>
            </a:r>
            <a:r>
              <a:rPr lang="en-GB" dirty="0" smtClean="0"/>
              <a:t> </a:t>
            </a:r>
            <a:r>
              <a:rPr lang="en-GB" b="1" dirty="0" smtClean="0"/>
              <a:t>Supervisor</a:t>
            </a:r>
            <a:r>
              <a:rPr lang="en-GB" dirty="0"/>
              <a:t>: Ray </a:t>
            </a:r>
            <a:r>
              <a:rPr lang="en-GB" dirty="0" err="1"/>
              <a:t>Ruocco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9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Linearly inseparable and slack variable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Allow the line to cross.</a:t>
            </a:r>
          </a:p>
          <a:p>
            <a:r>
              <a:rPr lang="en-GB" dirty="0" smtClean="0"/>
              <a:t>Or introduce value to tune sensitivity.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08" y="2242145"/>
            <a:ext cx="4630543" cy="35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4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Class solution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class to represent as “the one”.</a:t>
            </a:r>
          </a:p>
          <a:p>
            <a:r>
              <a:rPr lang="en-GB" dirty="0" smtClean="0"/>
              <a:t>The rest represent as “the rest”.</a:t>
            </a:r>
          </a:p>
          <a:p>
            <a:r>
              <a:rPr lang="en-GB" dirty="0" smtClean="0"/>
              <a:t>Repeat for all classes.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08" y="2249337"/>
            <a:ext cx="4630543" cy="35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Line could be two very close parallel lines.</a:t>
            </a:r>
          </a:p>
          <a:p>
            <a:r>
              <a:rPr lang="en-GB" dirty="0" smtClean="0"/>
              <a:t>Line </a:t>
            </a:r>
            <a:r>
              <a:rPr lang="en-GB" dirty="0"/>
              <a:t>could </a:t>
            </a:r>
            <a:r>
              <a:rPr lang="en-GB" dirty="0" smtClean="0"/>
              <a:t>be edge of very large circle.</a:t>
            </a:r>
          </a:p>
          <a:p>
            <a:r>
              <a:rPr lang="en-GB" dirty="0" smtClean="0"/>
              <a:t>Find vectors that define best circle.</a:t>
            </a:r>
          </a:p>
          <a:p>
            <a:r>
              <a:rPr lang="en-GB" dirty="0"/>
              <a:t>Use </a:t>
            </a:r>
            <a:r>
              <a:rPr lang="en-GB" dirty="0" smtClean="0"/>
              <a:t>it to </a:t>
            </a:r>
            <a:r>
              <a:rPr lang="en-GB" dirty="0"/>
              <a:t>identify class labels of new data.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3" y="2233965"/>
            <a:ext cx="4993695" cy="36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Implementation: Find Points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Find closest vectors.</a:t>
            </a:r>
          </a:p>
          <a:p>
            <a:r>
              <a:rPr lang="en-GB" dirty="0" smtClean="0"/>
              <a:t>Use them to find furthest ones.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3" y="2355675"/>
            <a:ext cx="4993695" cy="33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Implementation: Predict Using Circles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Find closest opposite class closest vector.</a:t>
            </a:r>
          </a:p>
          <a:p>
            <a:r>
              <a:rPr lang="en-GB" dirty="0" smtClean="0"/>
              <a:t>Repeat.</a:t>
            </a:r>
          </a:p>
          <a:p>
            <a:r>
              <a:rPr lang="en-GB" dirty="0" smtClean="0"/>
              <a:t>Find midpoint.</a:t>
            </a:r>
          </a:p>
          <a:p>
            <a:r>
              <a:rPr lang="en-GB" dirty="0" smtClean="0"/>
              <a:t>Use radius to check if unknown is in range.</a:t>
            </a:r>
          </a:p>
          <a:p>
            <a:r>
              <a:rPr lang="en-GB" dirty="0" smtClean="0"/>
              <a:t>If in range, predict as that class.</a:t>
            </a:r>
          </a:p>
          <a:p>
            <a:r>
              <a:rPr lang="en-GB" dirty="0" smtClean="0"/>
              <a:t>Also check each closest radius.</a:t>
            </a:r>
          </a:p>
          <a:p>
            <a:r>
              <a:rPr lang="en-GB" dirty="0" smtClean="0"/>
              <a:t>Repeat for each class furthest vector.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3" y="2364731"/>
            <a:ext cx="4993695" cy="33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Implementation: Whole Picture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Each class.</a:t>
            </a:r>
          </a:p>
          <a:p>
            <a:r>
              <a:rPr lang="en-GB" dirty="0" smtClean="0"/>
              <a:t>Each furthest vector.</a:t>
            </a:r>
          </a:p>
          <a:p>
            <a:r>
              <a:rPr lang="en-GB" dirty="0" smtClean="0"/>
              <a:t>Each closest vector.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8" y="2364731"/>
            <a:ext cx="4801685" cy="33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Table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Included custom made dataset.</a:t>
            </a:r>
          </a:p>
          <a:p>
            <a:r>
              <a:rPr lang="en-GB" dirty="0" smtClean="0"/>
              <a:t>Included double check test dataset.</a:t>
            </a:r>
          </a:p>
          <a:p>
            <a:r>
              <a:rPr lang="en-GB" dirty="0" smtClean="0"/>
              <a:t>Comparison of LSS, Weka-SVM, R-SVM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9041"/>
              </p:ext>
            </p:extLst>
          </p:nvPr>
        </p:nvGraphicFramePr>
        <p:xfrm>
          <a:off x="6061886" y="2222287"/>
          <a:ext cx="5311400" cy="367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791"/>
                <a:gridCol w="1915683"/>
                <a:gridCol w="751202"/>
                <a:gridCol w="671137"/>
                <a:gridCol w="584007"/>
                <a:gridCol w="637580"/>
              </a:tblGrid>
              <a:tr h="498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Name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Size KB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LSS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R-SVM-RBF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Weka-SVM-RBF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332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Atomic data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Ligand Protein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69.44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69.44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91.66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Flower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Iris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95.33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97.33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98.66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AID439red_train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82.14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82.14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94.64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AID721red_train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100.00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82.89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94.73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AID644red_train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92.72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75.15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93.33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AID1284red_train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97.58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84.48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93.10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AID1608red_train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168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98.18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93.35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96.61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AID1608Morered_train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193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98.30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93.35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96.61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AID362red_train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724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98.60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98.71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AID456red_train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1627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99.72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99.72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AID688red_train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4428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AID687red_train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6025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AID604AID644_AllRed_train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7506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99.89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99.88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AID604red_train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10893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99.64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99.64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7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AID746red_train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10893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99.38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85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Bioassay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AID373red_train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11308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99.90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99.89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  <a:tr h="185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Average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3369.3125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95.85563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92.13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97.21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81" marR="6358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0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Graph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Larger dataset- larger precision.</a:t>
            </a:r>
          </a:p>
          <a:p>
            <a:r>
              <a:rPr lang="en-GB" dirty="0" smtClean="0"/>
              <a:t>Some datasets similar results.</a:t>
            </a:r>
          </a:p>
          <a:p>
            <a:r>
              <a:rPr lang="en-GB" dirty="0" smtClean="0"/>
              <a:t>Custom dataset worst results.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12467631"/>
              </p:ext>
            </p:extLst>
          </p:nvPr>
        </p:nvGraphicFramePr>
        <p:xfrm>
          <a:off x="6134583" y="2222286"/>
          <a:ext cx="5238704" cy="363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47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failure to implement SVM in Java might have led to successful and new way of explaining 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Implementing </a:t>
            </a:r>
            <a:r>
              <a:rPr lang="en-GB" dirty="0"/>
              <a:t>something what already exists </a:t>
            </a:r>
            <a:r>
              <a:rPr lang="en-GB" dirty="0" smtClean="0"/>
              <a:t>might be </a:t>
            </a:r>
            <a:r>
              <a:rPr lang="en-GB" dirty="0"/>
              <a:t>waste of time, but this project </a:t>
            </a:r>
            <a:r>
              <a:rPr lang="en-GB" dirty="0" smtClean="0"/>
              <a:t>focused on using simple examples to educate.</a:t>
            </a:r>
          </a:p>
          <a:p>
            <a:r>
              <a:rPr lang="en-GB" dirty="0" smtClean="0"/>
              <a:t>Different </a:t>
            </a:r>
            <a:r>
              <a:rPr lang="en-GB" dirty="0"/>
              <a:t>views and interpretations about problems can at least be useful by expanding on the ways we look at them and sometimes even help discover the solutions</a:t>
            </a:r>
            <a:r>
              <a:rPr lang="en-GB" dirty="0" smtClean="0"/>
              <a:t>.</a:t>
            </a:r>
          </a:p>
          <a:p>
            <a:r>
              <a:rPr lang="en-GB" dirty="0"/>
              <a:t>Weka-SVM had best results on all datasets. </a:t>
            </a:r>
            <a:endParaRPr lang="en-GB" dirty="0" smtClean="0"/>
          </a:p>
          <a:p>
            <a:r>
              <a:rPr lang="en-GB" dirty="0" smtClean="0"/>
              <a:t>Surprisingly </a:t>
            </a:r>
            <a:r>
              <a:rPr lang="en-GB" dirty="0"/>
              <a:t>LSS had better overall results than R-SVM, but that might not be because it works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50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Literature review shown that SVM is one of the best </a:t>
            </a:r>
            <a:r>
              <a:rPr lang="en-GB" dirty="0" smtClean="0"/>
              <a:t>techniques.</a:t>
            </a:r>
          </a:p>
          <a:p>
            <a:r>
              <a:rPr lang="en-GB" dirty="0" smtClean="0"/>
              <a:t>Even low precision can </a:t>
            </a:r>
            <a:r>
              <a:rPr lang="en-GB" dirty="0"/>
              <a:t>still help reduce the research </a:t>
            </a:r>
            <a:r>
              <a:rPr lang="en-GB" dirty="0" smtClean="0"/>
              <a:t>space.</a:t>
            </a:r>
            <a:endParaRPr lang="en-GB" dirty="0"/>
          </a:p>
          <a:p>
            <a:r>
              <a:rPr lang="en-GB" dirty="0" smtClean="0"/>
              <a:t>Discovery of </a:t>
            </a:r>
            <a:r>
              <a:rPr lang="en-GB" dirty="0"/>
              <a:t>LSS </a:t>
            </a:r>
            <a:r>
              <a:rPr lang="en-GB" dirty="0" smtClean="0"/>
              <a:t>shown that </a:t>
            </a:r>
            <a:r>
              <a:rPr lang="en-GB" dirty="0"/>
              <a:t>mathematical ideas could be interpreted differently, while still being used as they are</a:t>
            </a:r>
            <a:r>
              <a:rPr lang="en-GB" dirty="0" smtClean="0"/>
              <a:t>.</a:t>
            </a:r>
          </a:p>
          <a:p>
            <a:r>
              <a:rPr lang="en-GB" dirty="0"/>
              <a:t>The purpose of </a:t>
            </a:r>
            <a:r>
              <a:rPr lang="en-GB" dirty="0" smtClean="0"/>
              <a:t>LSS </a:t>
            </a:r>
            <a:r>
              <a:rPr lang="en-GB" dirty="0"/>
              <a:t>could become more than educational </a:t>
            </a:r>
            <a:r>
              <a:rPr lang="en-GB" dirty="0" smtClean="0"/>
              <a:t>tool, because </a:t>
            </a:r>
            <a:r>
              <a:rPr lang="en-GB" dirty="0"/>
              <a:t>it maybe has the potential to become useful machine learning technique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Educating about biotechnology might not directly solve its problems, but it could help bring more interested potential future inventors.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addressed: </a:t>
            </a:r>
            <a:r>
              <a:rPr lang="en-GB" dirty="0" smtClean="0"/>
              <a:t>the</a:t>
            </a:r>
            <a:r>
              <a:rPr lang="en-GB" dirty="0" smtClean="0"/>
              <a:t> </a:t>
            </a:r>
            <a:r>
              <a:rPr lang="en-GB" dirty="0" smtClean="0"/>
              <a:t>knowledge gap between experts and beginners.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Advancing science creates new fields.</a:t>
            </a:r>
          </a:p>
          <a:p>
            <a:r>
              <a:rPr lang="en-GB" dirty="0" smtClean="0"/>
              <a:t>Each field needs experts.</a:t>
            </a:r>
          </a:p>
          <a:p>
            <a:r>
              <a:rPr lang="en-GB" dirty="0" smtClean="0"/>
              <a:t>Experts doing research is more valuable.</a:t>
            </a:r>
          </a:p>
          <a:p>
            <a:r>
              <a:rPr lang="en-GB" dirty="0" smtClean="0"/>
              <a:t>Knowledge gaps increase.</a:t>
            </a:r>
          </a:p>
          <a:p>
            <a:r>
              <a:rPr lang="en-GB" dirty="0" smtClean="0"/>
              <a:t>Resources required to teach raise.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33" y="2222287"/>
            <a:ext cx="4993695" cy="36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Report could be modified to become online guide.</a:t>
            </a:r>
          </a:p>
          <a:p>
            <a:r>
              <a:rPr lang="en-GB" dirty="0" smtClean="0"/>
              <a:t>Report could be reduced to lecture size slideshow.</a:t>
            </a:r>
          </a:p>
          <a:p>
            <a:r>
              <a:rPr lang="en-GB" dirty="0" smtClean="0"/>
              <a:t>Implementation could improve its speed by using more effective language like C and use hash maps instead of lists.</a:t>
            </a:r>
          </a:p>
          <a:p>
            <a:r>
              <a:rPr lang="en-GB" dirty="0" smtClean="0"/>
              <a:t>Further research could be done about how low precision could be used to achieve higher precision.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2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 would like to show my gratitude to my supervisor Mr Ray </a:t>
            </a:r>
            <a:r>
              <a:rPr lang="en-GB" altLang="en-US" dirty="0" err="1"/>
              <a:t>Ruocco</a:t>
            </a:r>
            <a:r>
              <a:rPr lang="en-GB" altLang="en-US" dirty="0"/>
              <a:t>, for  having enough patience to help deal with this project implementation uncertainties and problems. </a:t>
            </a:r>
            <a:endParaRPr lang="en-GB" altLang="en-US" dirty="0" smtClean="0"/>
          </a:p>
          <a:p>
            <a:r>
              <a:rPr lang="en-GB" altLang="en-US" dirty="0" smtClean="0"/>
              <a:t>I </a:t>
            </a:r>
            <a:r>
              <a:rPr lang="en-GB" altLang="en-US" dirty="0"/>
              <a:t>would also like to thank Dr Aaron </a:t>
            </a:r>
            <a:r>
              <a:rPr lang="en-GB" altLang="en-US" dirty="0" err="1"/>
              <a:t>Kans</a:t>
            </a:r>
            <a:r>
              <a:rPr lang="en-GB" altLang="en-US" dirty="0"/>
              <a:t>, Dr Sin Wee Lee, Dr Paolo </a:t>
            </a:r>
            <a:r>
              <a:rPr lang="en-GB" altLang="en-US" dirty="0" err="1"/>
              <a:t>Falcarin</a:t>
            </a:r>
            <a:r>
              <a:rPr lang="en-GB" altLang="en-US" dirty="0"/>
              <a:t> for teaching programming modules in a way it gave me enough confidence and skill to deal with this project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3944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Ashtawy</a:t>
            </a:r>
            <a:r>
              <a:rPr lang="en-GB" dirty="0"/>
              <a:t>, H. and </a:t>
            </a:r>
            <a:r>
              <a:rPr lang="en-GB" dirty="0" err="1"/>
              <a:t>Mahapatra</a:t>
            </a:r>
            <a:r>
              <a:rPr lang="en-GB" dirty="0"/>
              <a:t>, N. (2012). A Comparative Assessment of Ranking Accuracies of Conventional and Machine-Learning-Based Scoring Functions for Protein-Ligand Binding Affinity Prediction. </a:t>
            </a:r>
            <a:r>
              <a:rPr lang="en-GB" i="1" dirty="0"/>
              <a:t>IEEE/ACM Trans. </a:t>
            </a:r>
            <a:r>
              <a:rPr lang="en-GB" i="1" dirty="0" err="1"/>
              <a:t>Comput</a:t>
            </a:r>
            <a:r>
              <a:rPr lang="en-GB" i="1" dirty="0"/>
              <a:t>. Biol. and </a:t>
            </a:r>
            <a:r>
              <a:rPr lang="en-GB" i="1" dirty="0" err="1"/>
              <a:t>Bioinf</a:t>
            </a:r>
            <a:r>
              <a:rPr lang="en-GB" i="1" dirty="0"/>
              <a:t>.</a:t>
            </a:r>
            <a:r>
              <a:rPr lang="en-GB" dirty="0"/>
              <a:t> 9(5), pp.1301-1313. Available at: http://ieeexplore.ieee.org/xpl/login.jsp?tp=&amp;arnumber=6171157&amp;url=http%3A%2F%2Fieeexplore.ieee.org%2Fiel5%2F8857%2F4359833%2F06171157.pdf%3Farnumber%3D6171157 [Accessed 5 Oct. 2015</a:t>
            </a:r>
            <a:r>
              <a:rPr lang="en-GB" dirty="0" smtClean="0"/>
              <a:t>].</a:t>
            </a:r>
          </a:p>
          <a:p>
            <a:r>
              <a:rPr lang="en-GB" dirty="0"/>
              <a:t>Noble, S. (2003). Support vector machine applications in computational biology. </a:t>
            </a:r>
            <a:r>
              <a:rPr lang="en-GB" i="1" dirty="0"/>
              <a:t>Washington University Department of Genome Sciences</a:t>
            </a:r>
            <a:r>
              <a:rPr lang="en-GB" dirty="0"/>
              <a:t>, pp.1-31. Available at: https://www.ibisc.univ-evry.fr/~dalche/cours/noble_support.pdf [Accessed 10 Oct. 2015</a:t>
            </a:r>
            <a:r>
              <a:rPr lang="en-GB" dirty="0" smtClean="0"/>
              <a:t>].</a:t>
            </a:r>
          </a:p>
          <a:p>
            <a:r>
              <a:rPr lang="en-GB" dirty="0" err="1"/>
              <a:t>Chinnasamy</a:t>
            </a:r>
            <a:r>
              <a:rPr lang="en-GB" dirty="0"/>
              <a:t>, A., Sung, W. And Mittal, A. (2005). Protein Structure and Fold Prediction Using Tree-Augmented Naïve Bayesian Classifier. </a:t>
            </a:r>
            <a:r>
              <a:rPr lang="en-GB" i="1" dirty="0"/>
              <a:t>Journal of Bioinformatics and Computational Biology</a:t>
            </a:r>
            <a:r>
              <a:rPr lang="en-GB" dirty="0"/>
              <a:t>, 03(04), pp.803-819. Available at: http://psb.stanford.edu/psb-online/proceedings/psb04/chinnasamy.pdf [Accessed 20 Oct. 2015</a:t>
            </a:r>
            <a:r>
              <a:rPr lang="en-GB" dirty="0" smtClean="0"/>
              <a:t>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75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Implementation of Bioassay Experiment</a:t>
            </a:r>
            <a:endParaRPr lang="en-GB" dirty="0"/>
          </a:p>
        </p:txBody>
      </p:sp>
      <p:pic>
        <p:nvPicPr>
          <p:cNvPr id="4" name="Content Placeholder 3" descr="C:\Users\Ubaby\Desktop\b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13" y="2314936"/>
            <a:ext cx="7815771" cy="3856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56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</a:t>
            </a:r>
            <a:r>
              <a:rPr lang="en-GB" dirty="0" smtClean="0"/>
              <a:t>to educate about how </a:t>
            </a:r>
            <a:r>
              <a:rPr lang="en-GB" dirty="0" smtClean="0"/>
              <a:t>Machine Learning </a:t>
            </a:r>
            <a:r>
              <a:rPr lang="en-GB" dirty="0" smtClean="0"/>
              <a:t>could be used in </a:t>
            </a:r>
            <a:r>
              <a:rPr lang="en-GB" dirty="0" smtClean="0"/>
              <a:t>Biotechnology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review machine learning in bioinformatics.</a:t>
            </a:r>
          </a:p>
          <a:p>
            <a:r>
              <a:rPr lang="en-GB" dirty="0" smtClean="0"/>
              <a:t>To </a:t>
            </a:r>
            <a:r>
              <a:rPr lang="en-GB" dirty="0" smtClean="0"/>
              <a:t>find and explain </a:t>
            </a:r>
            <a:r>
              <a:rPr lang="en-GB" dirty="0" smtClean="0"/>
              <a:t>one of the best techniques.</a:t>
            </a:r>
          </a:p>
          <a:p>
            <a:r>
              <a:rPr lang="en-GB" dirty="0" smtClean="0"/>
              <a:t>To implement it using object oriented programming.</a:t>
            </a:r>
          </a:p>
          <a:p>
            <a:r>
              <a:rPr lang="en-GB" dirty="0" smtClean="0"/>
              <a:t>To compare it with existing implementations.</a:t>
            </a:r>
          </a:p>
          <a:p>
            <a:r>
              <a:rPr lang="en-GB" dirty="0" smtClean="0"/>
              <a:t>To evaluate the results and offer ideas on improvements.</a:t>
            </a:r>
          </a:p>
        </p:txBody>
      </p:sp>
    </p:spTree>
    <p:extLst>
      <p:ext uri="{BB962C8B-B14F-4D97-AF65-F5344CB8AC3E}">
        <p14:creationId xmlns:p14="http://schemas.microsoft.com/office/powerpoint/2010/main" val="91722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reviewing several papers it became clearer that SVM will be chosen for implementation.</a:t>
            </a:r>
          </a:p>
          <a:p>
            <a:r>
              <a:rPr lang="en-GB" dirty="0" err="1" smtClean="0"/>
              <a:t>Ashtawy</a:t>
            </a:r>
            <a:r>
              <a:rPr lang="en-GB" dirty="0" smtClean="0"/>
              <a:t> </a:t>
            </a:r>
            <a:r>
              <a:rPr lang="en-GB" dirty="0"/>
              <a:t>et al. (2012) compared different machine learning techniques ranging from clustering K-Nearest Neighbour to regression, decision trees and SVM, which had best results</a:t>
            </a:r>
            <a:r>
              <a:rPr lang="en-GB" dirty="0" smtClean="0"/>
              <a:t>.</a:t>
            </a:r>
          </a:p>
          <a:p>
            <a:r>
              <a:rPr lang="en-GB" i="1" dirty="0" smtClean="0"/>
              <a:t>“Support </a:t>
            </a:r>
            <a:r>
              <a:rPr lang="en-GB" i="1" dirty="0"/>
              <a:t>vector machine learning algorithm has been extensively applied within the field of computational biology” </a:t>
            </a:r>
            <a:r>
              <a:rPr lang="en-GB" dirty="0"/>
              <a:t>(W. Noble, 2003, p1</a:t>
            </a:r>
            <a:r>
              <a:rPr lang="en-GB" dirty="0" smtClean="0"/>
              <a:t>).</a:t>
            </a:r>
          </a:p>
          <a:p>
            <a:r>
              <a:rPr lang="en-GB" i="1" dirty="0" smtClean="0"/>
              <a:t>”From all </a:t>
            </a:r>
            <a:r>
              <a:rPr lang="en-GB" i="1" dirty="0"/>
              <a:t>these studies it is evident that among all the prediction methods, SVM performs better </a:t>
            </a:r>
            <a:r>
              <a:rPr lang="en-GB" dirty="0"/>
              <a:t>(A. </a:t>
            </a:r>
            <a:r>
              <a:rPr lang="en-GB" dirty="0" err="1"/>
              <a:t>Chinnasamy</a:t>
            </a:r>
            <a:r>
              <a:rPr lang="en-GB" dirty="0"/>
              <a:t> et al., 2003, p3</a:t>
            </a:r>
            <a:r>
              <a:rPr lang="en-GB" dirty="0" smtClean="0"/>
              <a:t>).</a:t>
            </a:r>
          </a:p>
          <a:p>
            <a:r>
              <a:rPr lang="en-GB" dirty="0" smtClean="0"/>
              <a:t>SVM </a:t>
            </a:r>
            <a:r>
              <a:rPr lang="en-GB" dirty="0"/>
              <a:t>can be used</a:t>
            </a:r>
            <a:r>
              <a:rPr lang="en-GB" i="1" dirty="0"/>
              <a:t>” to learn to differentiate true from false positives” </a:t>
            </a:r>
            <a:r>
              <a:rPr lang="en-GB" dirty="0"/>
              <a:t>(W. Noble, 2003, p23</a:t>
            </a:r>
            <a:r>
              <a:rPr lang="en-GB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705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Encountered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Size of the problem made it difficult to solve it.</a:t>
            </a:r>
          </a:p>
          <a:p>
            <a:r>
              <a:rPr lang="en-GB" dirty="0" smtClean="0"/>
              <a:t>Size of the topic made it difficult to describe it.</a:t>
            </a:r>
          </a:p>
          <a:p>
            <a:r>
              <a:rPr lang="en-GB" dirty="0" smtClean="0"/>
              <a:t>Implementing SVM with OO was not as easy as expected.</a:t>
            </a:r>
          </a:p>
          <a:p>
            <a:r>
              <a:rPr lang="en-GB" dirty="0" smtClean="0"/>
              <a:t>Different supervisors having </a:t>
            </a:r>
            <a:r>
              <a:rPr lang="en-GB" dirty="0" smtClean="0"/>
              <a:t>different requirements </a:t>
            </a:r>
            <a:r>
              <a:rPr lang="en-GB" dirty="0" smtClean="0"/>
              <a:t>made it difficult to connect all ideas.</a:t>
            </a:r>
          </a:p>
          <a:p>
            <a:r>
              <a:rPr lang="en-GB" dirty="0" smtClean="0"/>
              <a:t>Unclear how to evaluate the </a:t>
            </a:r>
            <a:r>
              <a:rPr lang="en-GB" dirty="0" smtClean="0"/>
              <a:t>project.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227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Size of the problem and topic was gradually reduced to cell receptor and drug interaction.</a:t>
            </a:r>
          </a:p>
          <a:p>
            <a:r>
              <a:rPr lang="en-GB" dirty="0" smtClean="0"/>
              <a:t>Reduced problem related to Bioassay experiment, that way connecting </a:t>
            </a:r>
            <a:r>
              <a:rPr lang="en-GB" dirty="0"/>
              <a:t>two implementations.</a:t>
            </a:r>
          </a:p>
          <a:p>
            <a:r>
              <a:rPr lang="en-GB" dirty="0" smtClean="0"/>
              <a:t>SVM was implemented as its interpretation.</a:t>
            </a:r>
          </a:p>
          <a:p>
            <a:r>
              <a:rPr lang="en-GB" dirty="0" smtClean="0"/>
              <a:t>Implementation results compared to already existing ones allowing to evaluate.</a:t>
            </a:r>
          </a:p>
        </p:txBody>
      </p:sp>
    </p:spTree>
    <p:extLst>
      <p:ext uri="{BB962C8B-B14F-4D97-AF65-F5344CB8AC3E}">
        <p14:creationId xmlns:p14="http://schemas.microsoft.com/office/powerpoint/2010/main" val="7733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with low precision you can use machine learning to reduce search space.</a:t>
            </a:r>
          </a:p>
          <a:p>
            <a:r>
              <a:rPr lang="en-GB" dirty="0" smtClean="0"/>
              <a:t>Machine learning can still work even if </a:t>
            </a:r>
            <a:r>
              <a:rPr lang="en-GB" dirty="0"/>
              <a:t>differently</a:t>
            </a:r>
            <a:r>
              <a:rPr lang="en-GB" dirty="0" smtClean="0"/>
              <a:t> interpreted.</a:t>
            </a:r>
          </a:p>
          <a:p>
            <a:r>
              <a:rPr lang="en-GB" dirty="0" smtClean="0"/>
              <a:t>Distance measurement in high dimensions could be interpreted as similarity measure.</a:t>
            </a:r>
          </a:p>
          <a:p>
            <a:r>
              <a:rPr lang="en-GB" dirty="0" smtClean="0"/>
              <a:t>Linearly inseparable problems can be solved by reducing precision and changing distance measurement formulas.</a:t>
            </a:r>
          </a:p>
        </p:txBody>
      </p:sp>
    </p:spTree>
    <p:extLst>
      <p:ext uri="{BB962C8B-B14F-4D97-AF65-F5344CB8AC3E}">
        <p14:creationId xmlns:p14="http://schemas.microsoft.com/office/powerpoint/2010/main" val="2631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SVM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Find support or closest vectors.</a:t>
            </a:r>
          </a:p>
          <a:p>
            <a:r>
              <a:rPr lang="en-GB" dirty="0" smtClean="0"/>
              <a:t>Use them to find best separating line.</a:t>
            </a:r>
          </a:p>
          <a:p>
            <a:r>
              <a:rPr lang="en-GB" dirty="0" smtClean="0"/>
              <a:t>Use it to identify class labels of new data.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35" y="2233965"/>
            <a:ext cx="4678890" cy="36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Linearly inseparable and higher dimensions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Plot the vectors to higher dimension.</a:t>
            </a:r>
          </a:p>
          <a:p>
            <a:r>
              <a:rPr lang="en-GB" dirty="0" smtClean="0"/>
              <a:t>Meaning measure distances differently.</a:t>
            </a:r>
          </a:p>
          <a:p>
            <a:r>
              <a:rPr lang="en-GB" dirty="0" smtClean="0"/>
              <a:t>Use new distances to find support vectors.</a:t>
            </a:r>
          </a:p>
          <a:p>
            <a:r>
              <a:rPr lang="en-GB" dirty="0" smtClean="0"/>
              <a:t>Use them to find best separating line.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35" y="2242145"/>
            <a:ext cx="4678890" cy="35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1217</Words>
  <Application>Microsoft Office PowerPoint</Application>
  <PresentationFormat>Widescreen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2</vt:lpstr>
      <vt:lpstr>Quotable</vt:lpstr>
      <vt:lpstr>A Simple Guide to Biotechnology and Machine Learning  Modelling cell receptor and drug interaction</vt:lpstr>
      <vt:lpstr>Problem addressed: the knowledge gap between experts and beginners.</vt:lpstr>
      <vt:lpstr>Aim to educate about how Machine Learning could be used in Biotechnology.</vt:lpstr>
      <vt:lpstr>Background Research</vt:lpstr>
      <vt:lpstr>Problems Encountered</vt:lpstr>
      <vt:lpstr>Solutions</vt:lpstr>
      <vt:lpstr>Findings</vt:lpstr>
      <vt:lpstr>SVM</vt:lpstr>
      <vt:lpstr>Linearly inseparable and higher dimensions</vt:lpstr>
      <vt:lpstr>Linearly inseparable and slack variable</vt:lpstr>
      <vt:lpstr>Multi Class solution</vt:lpstr>
      <vt:lpstr>Interpretation</vt:lpstr>
      <vt:lpstr>Implementation: Find Points</vt:lpstr>
      <vt:lpstr>Implementation: Predict Using Circles</vt:lpstr>
      <vt:lpstr>Implementation: Whole Picture</vt:lpstr>
      <vt:lpstr>Results: Table</vt:lpstr>
      <vt:lpstr>Results: Graph</vt:lpstr>
      <vt:lpstr>Evaluation</vt:lpstr>
      <vt:lpstr>Conclusion</vt:lpstr>
      <vt:lpstr>Future work</vt:lpstr>
      <vt:lpstr>Acknowledgements</vt:lpstr>
      <vt:lpstr>References</vt:lpstr>
      <vt:lpstr>Web Implementation of Bioassay Experiment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Biotechnology and Machine Learning</dc:title>
  <dc:creator>Microsoft account</dc:creator>
  <cp:lastModifiedBy>Microsoft account</cp:lastModifiedBy>
  <cp:revision>30</cp:revision>
  <dcterms:created xsi:type="dcterms:W3CDTF">2016-05-14T17:35:33Z</dcterms:created>
  <dcterms:modified xsi:type="dcterms:W3CDTF">2016-05-19T11:52:04Z</dcterms:modified>
</cp:coreProperties>
</file>