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7" r:id="rId4"/>
    <p:sldId id="278" r:id="rId5"/>
    <p:sldId id="279" r:id="rId6"/>
    <p:sldId id="259" r:id="rId7"/>
    <p:sldId id="271" r:id="rId8"/>
    <p:sldId id="280" r:id="rId9"/>
    <p:sldId id="263" r:id="rId10"/>
    <p:sldId id="269" r:id="rId11"/>
    <p:sldId id="272" r:id="rId12"/>
    <p:sldId id="275" r:id="rId13"/>
    <p:sldId id="276" r:id="rId14"/>
    <p:sldId id="281" r:id="rId15"/>
    <p:sldId id="284" r:id="rId16"/>
    <p:sldId id="282" r:id="rId17"/>
    <p:sldId id="283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FF00"/>
    <a:srgbClr val="00CC00"/>
    <a:srgbClr val="0066CC"/>
    <a:srgbClr val="6600FF"/>
    <a:srgbClr val="66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3" autoAdjust="0"/>
    <p:restoredTop sz="76277" autoAdjust="0"/>
  </p:normalViewPr>
  <p:slideViewPr>
    <p:cSldViewPr snapToGrid="0">
      <p:cViewPr varScale="1">
        <p:scale>
          <a:sx n="43" d="100"/>
          <a:sy n="43" d="100"/>
        </p:scale>
        <p:origin x="-11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10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BFD0C68B-401B-4B86-B0CD-059E506CF7DD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F3C4E0C3-94B9-46DD-8D08-09CD335CF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3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F9C5CDC0-46D8-46DD-AEBB-B651F12A82D3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25950"/>
            <a:ext cx="5124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8C78AB9B-22C7-4757-BB49-BF5A882D25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02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F64AC7-FC86-4118-AFC7-C820FAE8F4E8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CBC3E-C156-4072-A879-E587966F53C2}" type="slidenum">
              <a:rPr lang="en-US"/>
              <a:pPr/>
              <a:t>1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Variable name</a:t>
            </a:r>
            <a:r>
              <a:rPr lang="en-US" baseline="0" dirty="0" smtClean="0"/>
              <a:t> is called identifier. Identifier names must begin with a letter and contain only: letters, numbers and some special characters. If 2 words are concatenated the second should begin with a capital letter ( Ex: </a:t>
            </a:r>
            <a:r>
              <a:rPr lang="en-US" baseline="0" dirty="0" err="1" smtClean="0"/>
              <a:t>rectangleWidth</a:t>
            </a:r>
            <a:r>
              <a:rPr lang="en-US" baseline="0" dirty="0" smtClean="0"/>
              <a:t> ) so it is easy to read.</a:t>
            </a:r>
            <a:endParaRPr lang="en-US" dirty="0" smtClean="0"/>
          </a:p>
          <a:p>
            <a:r>
              <a:rPr lang="en-US" baseline="0" dirty="0" smtClean="0"/>
              <a:t>Data type determines the only type of data the variable will store.</a:t>
            </a:r>
          </a:p>
          <a:p>
            <a:r>
              <a:rPr lang="en-US" dirty="0" smtClean="0"/>
              <a:t>Assignment </a:t>
            </a:r>
            <a:r>
              <a:rPr lang="en-US" dirty="0"/>
              <a:t>requires an equal sign (=). The value on the right is "given to" or "assigned" the value of the variable on the left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Multiple variables can be declared in a single statement:</a:t>
            </a:r>
          </a:p>
          <a:p>
            <a:r>
              <a:rPr lang="en-US" dirty="0" smtClean="0"/>
              <a:t>Dim length, width As Integer</a:t>
            </a:r>
          </a:p>
          <a:p>
            <a:r>
              <a:rPr lang="en-US" dirty="0" smtClean="0"/>
              <a:t>GPS</a:t>
            </a:r>
            <a:r>
              <a:rPr lang="en-US" baseline="0" dirty="0" smtClean="0"/>
              <a:t>: group variables in one statement when they represent related items only.</a:t>
            </a:r>
          </a:p>
          <a:p>
            <a:r>
              <a:rPr lang="en-US" baseline="0" dirty="0" smtClean="0"/>
              <a:t>GPS: variable declarations should be grouped at the beginning of a procedure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EA3D4E-63B5-4D0B-849D-C6E0E2A2080A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FFB8B-BDA6-4D9E-A093-1D4923381E3E}" type="slidenum">
              <a:rPr lang="en-US"/>
              <a:pPr/>
              <a:t>10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0E9A716-5663-4696-9E7F-DE9F53E763BE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67F5B-674F-4037-8768-86B8FCB768C1}" type="slidenum">
              <a:rPr lang="en-US"/>
              <a:pPr/>
              <a:t>11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B3F7CD-530A-45D3-8D74-A43D0EFFE4B7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BF49-A018-454F-BDB7-CBDB834D9C23}" type="slidenum">
              <a:rPr lang="en-US"/>
              <a:pPr/>
              <a:t>12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Keywords </a:t>
            </a:r>
            <a:r>
              <a:rPr lang="en-US" dirty="0"/>
              <a:t>have special meaning to the Visual Basic compiler and therefore cannot be used for a variable or constant identifier.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17FBEF-4E62-42EF-BD9C-2B02A80F0CC9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8413A-0B28-49C0-B0D7-12A49030971D}" type="slidenum">
              <a:rPr lang="en-US"/>
              <a:pPr/>
              <a:t>13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79E9A7-A75B-46AE-95BE-D6B982EDB4BF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9E1A0-EEB7-4A80-8CAA-E61C4093EAA1}" type="slidenum">
              <a:rPr lang="en-US"/>
              <a:pPr/>
              <a:t>14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screen shows break mode where program execution has stopped at a breakpoint. The Watch (at the bottom of the screen) shows the current value of selected variables. Selecting Debug -&gt; Step Into steps through the program statement by statement.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83C7A4-474C-4FF9-A3E8-46B5C06A19B4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3D747-F215-4D3F-9008-626DC16575F7}" type="slidenum">
              <a:rPr lang="en-US"/>
              <a:pPr/>
              <a:t>15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Publish Wizard is used to package an application so that it can be run on another computer system.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E45273-2E42-423F-A7FF-59D4355EE8A6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8F17D-6B6F-44D8-A024-2FA79A099C96}" type="slidenum">
              <a:rPr lang="en-US"/>
              <a:pPr/>
              <a:t>16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77F9CA-2A05-4484-8B13-C9AB6A145868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69679C-B107-40C0-B0E6-D8C22760B319}" type="slidenum">
              <a:rPr lang="en-US"/>
              <a:pPr/>
              <a:t>17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9D12A2-F1DA-4770-B9D9-54085B0EB9A3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5CF54-193A-4C1C-98F3-0882FC396E5C}" type="slidenum">
              <a:rPr lang="en-US"/>
              <a:pPr/>
              <a:t>2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This slide contains animations. Press the space bar or click the mouse button to display each animation.</a:t>
            </a:r>
          </a:p>
          <a:p>
            <a:r>
              <a:rPr lang="en-US" dirty="0"/>
              <a:t>This slide contains three (3) animations.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variable declaration, x, associates the variable name x with a memory location </a:t>
            </a:r>
            <a:r>
              <a:rPr lang="en-US" b="1" dirty="0"/>
              <a:t>&lt;press space bar&gt;</a:t>
            </a:r>
          </a:p>
          <a:p>
            <a:r>
              <a:rPr lang="en-US" dirty="0"/>
              <a:t>The first assignment statement, x = 5, associates the memory location for x with the value 5 </a:t>
            </a:r>
            <a:r>
              <a:rPr lang="en-US" b="1" dirty="0"/>
              <a:t>&lt;press space bar&gt;</a:t>
            </a:r>
            <a:endParaRPr lang="en-US" dirty="0"/>
          </a:p>
          <a:p>
            <a:r>
              <a:rPr lang="en-US" dirty="0"/>
              <a:t>The second assignment statement, x = 10, associates the memory location for x with the value 10 </a:t>
            </a:r>
            <a:r>
              <a:rPr lang="en-US" b="1" dirty="0"/>
              <a:t>&lt;press space bar&gt;</a:t>
            </a:r>
          </a:p>
          <a:p>
            <a:r>
              <a:rPr lang="en-US" dirty="0"/>
              <a:t>Note that once the variable x is associated with a new value, in this case 10, the previous value, 5, cannot longer be accessed.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E6F1D87-3771-440F-9BAE-BB02823DE0E9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1A8B1-1572-48A2-B11D-3FE9CA229410}" type="slidenum">
              <a:rPr lang="en-US"/>
              <a:pPr/>
              <a:t>3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AD84B9-D507-4C81-9808-C2904EF9ADB3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C771D-B9C5-4B92-85FB-F86E10498606}" type="slidenum">
              <a:rPr lang="en-US"/>
              <a:pPr/>
              <a:t>4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/>
              <a:t>TextChanged</a:t>
            </a:r>
            <a:r>
              <a:rPr lang="en-US" dirty="0"/>
              <a:t> event procedure is sometimes coded for a </a:t>
            </a:r>
            <a:r>
              <a:rPr lang="en-US" dirty="0" err="1"/>
              <a:t>TextBox</a:t>
            </a:r>
            <a:r>
              <a:rPr lang="en-US" dirty="0"/>
              <a:t> object. This procedure executes when the user types in the text 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text box does not contain data that matches the variable type a run-time error occurs and the program is halted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208325-2D0B-4B14-A8BC-24E8D2F5E391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D9ED7-1EBB-4F47-B0FE-AE06E8148763}" type="slidenum">
              <a:rPr lang="en-US"/>
              <a:pPr/>
              <a:t>5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pitchFamily="49" charset="0"/>
              </a:rPr>
              <a:t>height = Val(</a:t>
            </a:r>
            <a:r>
              <a:rPr lang="en-US" dirty="0" err="1" smtClean="0">
                <a:latin typeface="Courier New" pitchFamily="49" charset="0"/>
              </a:rPr>
              <a:t>Me.txtHeight.Text</a:t>
            </a:r>
            <a:r>
              <a:rPr lang="en-US" dirty="0" smtClean="0">
                <a:latin typeface="Courier New" pitchFamily="49" charset="0"/>
              </a:rPr>
              <a:t>) assigns a numeric value</a:t>
            </a:r>
            <a:r>
              <a:rPr lang="en-US" baseline="0" dirty="0" smtClean="0">
                <a:latin typeface="Courier New" pitchFamily="49" charset="0"/>
              </a:rPr>
              <a:t> to height from a text box ( user input )</a:t>
            </a: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6D2AD4-9835-41ED-8CF3-E10A92828DDC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55508-626F-4808-9D24-7A238371F057}" type="slidenum">
              <a:rPr lang="en-US"/>
              <a:pPr/>
              <a:t>6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important to choose the most appropriate data type for the quantity being represented. This has two </a:t>
            </a:r>
            <a:r>
              <a:rPr lang="en-US" dirty="0" smtClean="0"/>
              <a:t>benefits. </a:t>
            </a:r>
            <a:r>
              <a:rPr lang="en-US" dirty="0"/>
              <a:t>First, both the compiler and the reader will understand the possible values for a variable. Second, the compiler allocates the appropriate amount of memory for the variable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latin typeface="Tahoma" pitchFamily="34" charset="0"/>
              </a:rPr>
              <a:t>Type</a:t>
            </a:r>
            <a:r>
              <a:rPr lang="en-US" dirty="0" smtClean="0">
                <a:latin typeface="Tahoma" pitchFamily="34" charset="0"/>
              </a:rPr>
              <a:t>		</a:t>
            </a:r>
            <a:r>
              <a:rPr lang="en-US" b="1" dirty="0" smtClean="0">
                <a:latin typeface="Tahoma" pitchFamily="34" charset="0"/>
              </a:rPr>
              <a:t>Used For</a:t>
            </a:r>
          </a:p>
          <a:p>
            <a:r>
              <a:rPr lang="en-US" dirty="0" smtClean="0">
                <a:latin typeface="Courier New" pitchFamily="49" charset="0"/>
              </a:rPr>
              <a:t>Integer</a:t>
            </a:r>
            <a:r>
              <a:rPr lang="en-US" dirty="0" smtClean="0">
                <a:latin typeface="Tahoma" pitchFamily="34" charset="0"/>
              </a:rPr>
              <a:t>	whole numbers from -2,147,483,648</a:t>
            </a:r>
            <a:r>
              <a:rPr lang="en-US" baseline="0" dirty="0" smtClean="0">
                <a:latin typeface="Tahoma" pitchFamily="34" charset="0"/>
              </a:rPr>
              <a:t> to </a:t>
            </a:r>
            <a:r>
              <a:rPr lang="en-US" dirty="0" smtClean="0">
                <a:latin typeface="Tahoma" pitchFamily="34" charset="0"/>
              </a:rPr>
              <a:t>2,147,483,647</a:t>
            </a:r>
            <a:r>
              <a:rPr lang="en-US" baseline="0" dirty="0" smtClean="0">
                <a:latin typeface="Tahoma" pitchFamily="34" charset="0"/>
              </a:rPr>
              <a:t>             4 bytes</a:t>
            </a:r>
            <a:endParaRPr lang="en-US" dirty="0" smtClean="0">
              <a:latin typeface="Tahoma" pitchFamily="34" charset="0"/>
            </a:endParaRPr>
          </a:p>
          <a:p>
            <a:r>
              <a:rPr lang="en-US" dirty="0" smtClean="0">
                <a:latin typeface="Courier New" pitchFamily="49" charset="0"/>
              </a:rPr>
              <a:t>Double</a:t>
            </a:r>
            <a:r>
              <a:rPr lang="en-US" dirty="0" smtClean="0">
                <a:latin typeface="Tahoma" pitchFamily="34" charset="0"/>
              </a:rPr>
              <a:t>	numbers with a decimal portion called also floating</a:t>
            </a:r>
            <a:r>
              <a:rPr lang="en-US" baseline="0" dirty="0" smtClean="0">
                <a:latin typeface="Tahoma" pitchFamily="34" charset="0"/>
              </a:rPr>
              <a:t> point          8 bytes</a:t>
            </a:r>
            <a:endParaRPr lang="en-US" dirty="0" smtClean="0">
              <a:latin typeface="Tahoma" pitchFamily="34" charset="0"/>
            </a:endParaRPr>
          </a:p>
          <a:p>
            <a:r>
              <a:rPr lang="en-US" dirty="0" smtClean="0">
                <a:latin typeface="Courier New" pitchFamily="49" charset="0"/>
              </a:rPr>
              <a:t>Decimal</a:t>
            </a:r>
            <a:r>
              <a:rPr lang="en-US" dirty="0" smtClean="0">
                <a:latin typeface="Tahoma" pitchFamily="34" charset="0"/>
              </a:rPr>
              <a:t>	currency values                                                                          16 bytes</a:t>
            </a:r>
          </a:p>
          <a:p>
            <a:r>
              <a:rPr lang="en-US" dirty="0" smtClean="0">
                <a:latin typeface="Courier New" pitchFamily="49" charset="0"/>
              </a:rPr>
              <a:t>Date</a:t>
            </a:r>
            <a:r>
              <a:rPr lang="en-US" dirty="0" smtClean="0">
                <a:latin typeface="Tahoma" pitchFamily="34" charset="0"/>
              </a:rPr>
              <a:t>	dates                                                                                           8 bytes</a:t>
            </a:r>
          </a:p>
          <a:p>
            <a:r>
              <a:rPr lang="en-US" dirty="0" smtClean="0">
                <a:latin typeface="Courier New" pitchFamily="49" charset="0"/>
              </a:rPr>
              <a:t>Char</a:t>
            </a:r>
            <a:r>
              <a:rPr lang="en-US" dirty="0" smtClean="0">
                <a:latin typeface="Tahoma" pitchFamily="34" charset="0"/>
              </a:rPr>
              <a:t>	individual characters                                                                   2 bytes ( Unicode )</a:t>
            </a:r>
          </a:p>
          <a:p>
            <a:r>
              <a:rPr lang="en-US" dirty="0" smtClean="0">
                <a:latin typeface="Courier New" pitchFamily="49" charset="0"/>
              </a:rPr>
              <a:t>String</a:t>
            </a:r>
            <a:r>
              <a:rPr lang="en-US" dirty="0" smtClean="0">
                <a:latin typeface="Tahoma" pitchFamily="34" charset="0"/>
              </a:rPr>
              <a:t>	a set of characters                                                                      2 bytes</a:t>
            </a:r>
          </a:p>
          <a:p>
            <a:r>
              <a:rPr lang="en-US" dirty="0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Tahoma" pitchFamily="34" charset="0"/>
              </a:rPr>
              <a:t>	true/false, on/off, yes/no v                                                          2</a:t>
            </a:r>
            <a:r>
              <a:rPr lang="en-US" baseline="0" dirty="0" smtClean="0">
                <a:latin typeface="Tahoma" pitchFamily="34" charset="0"/>
              </a:rPr>
              <a:t> bytes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DB313B-30DD-4D0D-8FF0-61436A6EBBF6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DD07F-77A7-49B1-B268-FA4F250DE7E1}" type="slidenum">
              <a:rPr lang="en-US"/>
              <a:pPr/>
              <a:t>7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Assigning 12.3 to an Integer</a:t>
            </a:r>
            <a:r>
              <a:rPr lang="en-US" baseline="0" dirty="0" smtClean="0"/>
              <a:t> is valid because data is converted to 12. </a:t>
            </a:r>
          </a:p>
          <a:p>
            <a:r>
              <a:rPr lang="en-US" baseline="0" dirty="0" smtClean="0"/>
              <a:t>Assigning </a:t>
            </a:r>
            <a:r>
              <a:rPr lang="en-US" baseline="0" dirty="0" err="1" smtClean="0"/>
              <a:t>abc</a:t>
            </a:r>
            <a:r>
              <a:rPr lang="en-US" baseline="0" dirty="0" smtClean="0"/>
              <a:t> to an Integer generates an Error.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9DCC19-4B96-4F41-86E2-5425A350D850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C22AA-C102-4D5B-A2F1-E34AC53FA689}" type="slidenum">
              <a:rPr lang="en-US"/>
              <a:pPr/>
              <a:t>8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placement of a variable declaration is important because it determines the variable's scope.</a:t>
            </a:r>
          </a:p>
          <a:p>
            <a:r>
              <a:rPr lang="en-US" dirty="0"/>
              <a:t>The scope of a variable is the set of statements that can access the variable.</a:t>
            </a:r>
          </a:p>
          <a:p>
            <a:r>
              <a:rPr lang="en-US" dirty="0"/>
              <a:t>A global variable is accessible to any code in the form class. </a:t>
            </a:r>
            <a:r>
              <a:rPr lang="en-US" dirty="0" smtClean="0"/>
              <a:t>It has</a:t>
            </a:r>
            <a:r>
              <a:rPr lang="en-US" baseline="0" dirty="0" smtClean="0"/>
              <a:t> to be declared in the Form class above any procedure declarations.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local variable is accessible to the procedure it is declared in only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BD4BAA-8913-46B7-8F80-038CC1468930}" type="datetime8">
              <a:rPr lang="en-US"/>
              <a:pPr/>
              <a:t>9/24/13 07:52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60723-1893-4BA5-8C35-1316653B5253}" type="slidenum">
              <a:rPr lang="en-US"/>
              <a:pPr/>
              <a:t>9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FC2B88C-22CE-431C-BB65-4C4A6CFEB4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2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5AEDC84-754B-48D0-8D5A-376B624BE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1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99D26AB-749D-4BA3-AB65-173C6600B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0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403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400675" y="6324600"/>
            <a:ext cx="300355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063" y="6342063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08645DA-0767-4AF4-81FB-2F06EC85E6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EA9CB534-F462-4578-A15B-303AC909E8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37833EA-4BE8-4021-8F65-E97588D53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481DB02-9221-44F4-811B-D05EEAA324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236D63E-9F90-4652-AA43-7E07387D00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D91D031-7DA5-4D15-9CDF-F9989E94D9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3AB9C7F-9527-4677-A536-F647A23DE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75E29A9-26BC-495A-9B49-7E413702D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94CA41A-2CD1-41AD-A9B2-3550B32FCB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403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00675" y="6324600"/>
            <a:ext cx="300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 i="1">
                <a:latin typeface="+mn-lt"/>
              </a:defRPr>
            </a:lvl1pPr>
          </a:lstStyle>
          <a:p>
            <a:r>
              <a:rPr lang="en-US" dirty="0" smtClean="0"/>
              <a:t>© 2012 EMC Publishing, LLC</a:t>
            </a:r>
            <a:endParaRPr lang="en-US" dirty="0"/>
          </a:p>
        </p:txBody>
      </p:sp>
      <p:sp>
        <p:nvSpPr>
          <p:cNvPr id="25194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063" y="6342063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i="1">
                <a:latin typeface="+mn-lt"/>
              </a:defRPr>
            </a:lvl1pPr>
          </a:lstStyle>
          <a:p>
            <a:r>
              <a:rPr lang="en-US"/>
              <a:t>Slide </a:t>
            </a:r>
            <a:fld id="{5489D35C-3D8C-4ACC-B03E-B7D016C2E5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1947" name="Text Box 43"/>
          <p:cNvSpPr txBox="1">
            <a:spLocks noChangeArrowheads="1"/>
          </p:cNvSpPr>
          <p:nvPr userDrawn="1"/>
        </p:nvSpPr>
        <p:spPr bwMode="auto">
          <a:xfrm>
            <a:off x="730250" y="2062163"/>
            <a:ext cx="773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 userDrawn="1"/>
        </p:nvSpPr>
        <p:spPr bwMode="auto">
          <a:xfrm>
            <a:off x="706438" y="2085975"/>
            <a:ext cx="774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SzPct val="80000"/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t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B70899D-8DB4-45C8-890C-15933E4FD23F}" type="slidenum">
              <a:rPr lang="en-US"/>
              <a:pPr/>
              <a:t>1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08075"/>
          </a:xfrm>
        </p:spPr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Variables</a:t>
            </a:r>
          </a:p>
        </p:txBody>
      </p:sp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946150" y="1654175"/>
            <a:ext cx="7621588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A </a:t>
            </a:r>
            <a:r>
              <a:rPr lang="en-US" dirty="0">
                <a:latin typeface="Tahoma" pitchFamily="34" charset="0"/>
              </a:rPr>
              <a:t>variable is a name for a value stored in memory.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Variables are used in programs so they should have meaningful names.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Variables are created using a declaration statement. For example: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Dim length As Integer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Declaration statements include the keyword </a:t>
            </a:r>
            <a:r>
              <a:rPr lang="en-US" dirty="0" smtClean="0">
                <a:latin typeface="Courier New" pitchFamily="49" charset="0"/>
              </a:rPr>
              <a:t>Dim</a:t>
            </a:r>
            <a:r>
              <a:rPr lang="en-US" dirty="0" smtClean="0">
                <a:latin typeface="Tahoma" pitchFamily="34" charset="0"/>
              </a:rPr>
              <a:t>, the variable name, </a:t>
            </a:r>
            <a:r>
              <a:rPr lang="en-US" dirty="0">
                <a:latin typeface="Tahoma" pitchFamily="34" charset="0"/>
              </a:rPr>
              <a:t>and the type.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91647CF-40A8-4814-8571-5580523B9443}" type="slidenum">
              <a:rPr lang="en-US"/>
              <a:pPr/>
              <a:t>10</a:t>
            </a:fld>
            <a:endParaRPr 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Modulus Division</a:t>
            </a:r>
          </a:p>
        </p:txBody>
      </p:sp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766763" y="1743075"/>
            <a:ext cx="7621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Modulus division returns the remainder of a division operation:</a:t>
            </a:r>
          </a:p>
        </p:txBody>
      </p:sp>
      <p:pic>
        <p:nvPicPr>
          <p:cNvPr id="646150" name="Picture 6" descr="20-Mod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078163"/>
            <a:ext cx="4800600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60C7BC3-A96C-443D-8BD6-50706D704E63}" type="slidenum">
              <a:rPr lang="en-US"/>
              <a:pPr/>
              <a:t>11</a:t>
            </a:fld>
            <a:endParaRPr lang="en-US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Named Constants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561975" y="1838325"/>
            <a:ext cx="81534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constant is a name for a memory location that stores a value that cannot be changed from its initial assignment.</a:t>
            </a:r>
          </a:p>
          <a:p>
            <a:pPr>
              <a:buFont typeface="Wingdings" pitchFamily="2" charset="2"/>
              <a:buChar char="§"/>
            </a:pPr>
            <a:endParaRPr lang="en-US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Constants are created using a declaration statement. For example: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Const PI As Double = 3.14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Constant identifiers are typically all uppercase with an underscore (</a:t>
            </a:r>
            <a:r>
              <a:rPr lang="en-US">
                <a:latin typeface="Courier New" pitchFamily="49" charset="0"/>
              </a:rPr>
              <a:t>_</a:t>
            </a:r>
            <a:r>
              <a:rPr lang="en-US">
                <a:latin typeface="Tahoma" pitchFamily="34" charset="0"/>
              </a:rPr>
              <a:t>) separating words within the identifier name.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23A9ACF-FA85-457D-9E3A-4ED1B575EB3B}" type="slidenum">
              <a:rPr lang="en-US"/>
              <a:pPr/>
              <a:t>12</a:t>
            </a:fld>
            <a:endParaRPr lang="en-US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Visual Basic Keywords</a:t>
            </a:r>
          </a:p>
        </p:txBody>
      </p:sp>
      <p:graphicFrame>
        <p:nvGraphicFramePr>
          <p:cNvPr id="658696" name="Group 264"/>
          <p:cNvGraphicFramePr>
            <a:graphicFrameLocks noGrp="1"/>
          </p:cNvGraphicFramePr>
          <p:nvPr>
            <p:ph idx="1"/>
          </p:nvPr>
        </p:nvGraphicFramePr>
        <p:xfrm>
          <a:off x="430213" y="1587500"/>
          <a:ext cx="8396287" cy="4316731"/>
        </p:xfrm>
        <a:graphic>
          <a:graphicData uri="http://schemas.openxmlformats.org/drawingml/2006/table">
            <a:tbl>
              <a:tblPr/>
              <a:tblGrid>
                <a:gridCol w="1550987"/>
                <a:gridCol w="1397000"/>
                <a:gridCol w="1600200"/>
                <a:gridCol w="1701800"/>
                <a:gridCol w="21463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Finally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Select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Friend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Module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Catch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ElseIf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Handles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Nothing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Declare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Then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Delegate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Exit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Like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B027230-5665-4B3C-9F84-44AB792CDD81}" type="slidenum">
              <a:rPr lang="en-US"/>
              <a:pPr/>
              <a:t>13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Programming Errors</a:t>
            </a:r>
          </a:p>
        </p:txBody>
      </p:sp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561975" y="1949450"/>
            <a:ext cx="8153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02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Syntax errors violate the rules of Visual Basic.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Logic errors, also called semantic errors, occur in statements that are syntactically correct, but produce undesired or unexpected results.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Run-time errors, also called exceptions, halt program execution at the statement that cannot be executed.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D6897A-B718-427B-A427-406CE8993F8C}" type="slidenum">
              <a:rPr lang="en-US"/>
              <a:pPr/>
              <a:t>14</a:t>
            </a:fld>
            <a:endParaRPr 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The Visual Basic Debugger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  <p:pic>
        <p:nvPicPr>
          <p:cNvPr id="6963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028825"/>
            <a:ext cx="59340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0B15163-C6F8-4C39-866A-146FB277CCB8}" type="slidenum">
              <a:rPr lang="en-US"/>
              <a:pPr/>
              <a:t>15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Application Deployment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  <p:pic>
        <p:nvPicPr>
          <p:cNvPr id="70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281" y="1532060"/>
            <a:ext cx="5713535" cy="43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9B9964B-6E5E-4AB5-8C92-685B090523EB}" type="slidenum">
              <a:rPr lang="en-US"/>
              <a:pPr/>
              <a:t>16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r>
              <a:rPr lang="en-US"/>
              <a:t/>
            </a:r>
            <a:br>
              <a:rPr lang="en-US"/>
            </a:br>
            <a:r>
              <a:rPr lang="en-US"/>
              <a:t>Code Conventions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762000" y="1495425"/>
            <a:ext cx="761206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Variable identifiers should begin with a lowercase letter and any word after the first within the identifier should begin with an uppercase letter</a:t>
            </a:r>
            <a:r>
              <a:rPr lang="en-US" dirty="0" smtClean="0">
                <a:latin typeface="Tahoma" pitchFamily="34" charset="0"/>
              </a:rPr>
              <a:t>. (camel case)</a:t>
            </a:r>
            <a:endParaRPr lang="en-US" dirty="0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Group variables together in the same declarations only when variables represent related items.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Use a blank line after a group of declarations to make it clear where declarations end.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Use a descriptive prompt next to a text box to tell the user what kind of input is expected.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76F519C-C6B5-4EE3-B180-51027762FF81}" type="slidenum">
              <a:rPr lang="en-US"/>
              <a:pPr/>
              <a:t>17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r>
              <a:rPr lang="en-US"/>
              <a:t/>
            </a:r>
            <a:br>
              <a:rPr lang="en-US"/>
            </a:br>
            <a:r>
              <a:rPr lang="en-US"/>
              <a:t>Code Conventions </a:t>
            </a:r>
            <a:r>
              <a:rPr lang="en-US" sz="2400"/>
              <a:t>(</a:t>
            </a:r>
            <a:r>
              <a:rPr lang="en-US" sz="2400" i="1"/>
              <a:t>cont.</a:t>
            </a:r>
            <a:r>
              <a:rPr lang="en-US" sz="2400"/>
              <a:t>)</a:t>
            </a:r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762000" y="1495425"/>
            <a:ext cx="7612063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Choose data types that appropriate for the type of data being represented.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Declare variables so that their scope is limited to where they are needed.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Constant identifiers should be all uppercase with underscore characters separating words.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Group constant declarations before variable declarations.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55ED723-2979-42E8-8C17-AC4324EE7FCC}" type="slidenum">
              <a:rPr lang="en-US"/>
              <a:pPr/>
              <a:t>2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r>
              <a:rPr lang="en-US"/>
              <a:t/>
            </a:r>
            <a:br>
              <a:rPr lang="en-US"/>
            </a:br>
            <a:r>
              <a:rPr lang="en-US"/>
              <a:t>Variable Assignment</a:t>
            </a:r>
          </a:p>
        </p:txBody>
      </p:sp>
      <p:sp>
        <p:nvSpPr>
          <p:cNvPr id="447496" name="Text Box 8"/>
          <p:cNvSpPr txBox="1">
            <a:spLocks noChangeArrowheads="1"/>
          </p:cNvSpPr>
          <p:nvPr/>
        </p:nvSpPr>
        <p:spPr bwMode="auto">
          <a:xfrm>
            <a:off x="833438" y="1798638"/>
            <a:ext cx="76215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A variable can store only one value at any time.</a:t>
            </a:r>
          </a:p>
          <a:p>
            <a:endParaRPr lang="en-US">
              <a:latin typeface="Tahoma" pitchFamily="34" charset="0"/>
            </a:endParaRPr>
          </a:p>
          <a:p>
            <a:r>
              <a:rPr lang="en-US">
                <a:latin typeface="Tahoma" pitchFamily="34" charset="0"/>
              </a:rPr>
              <a:t>	</a:t>
            </a:r>
            <a:r>
              <a:rPr lang="en-US">
                <a:latin typeface="Courier New" pitchFamily="49" charset="0"/>
              </a:rPr>
              <a:t>Dim x As Integer;</a:t>
            </a:r>
          </a:p>
          <a:p>
            <a:r>
              <a:rPr lang="en-US">
                <a:latin typeface="Courier New" pitchFamily="49" charset="0"/>
              </a:rPr>
              <a:t>	x = 5;</a:t>
            </a:r>
          </a:p>
          <a:p>
            <a:r>
              <a:rPr lang="en-US">
                <a:latin typeface="Courier New" pitchFamily="49" charset="0"/>
              </a:rPr>
              <a:t>	x = 10;</a:t>
            </a:r>
          </a:p>
        </p:txBody>
      </p:sp>
      <p:sp>
        <p:nvSpPr>
          <p:cNvPr id="447497" name="Rectangle 9"/>
          <p:cNvSpPr>
            <a:spLocks noChangeArrowheads="1"/>
          </p:cNvSpPr>
          <p:nvPr/>
        </p:nvSpPr>
        <p:spPr bwMode="auto">
          <a:xfrm>
            <a:off x="5622925" y="2836863"/>
            <a:ext cx="871538" cy="792162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498" name="Text Box 10"/>
          <p:cNvSpPr txBox="1">
            <a:spLocks noChangeArrowheads="1"/>
          </p:cNvSpPr>
          <p:nvPr/>
        </p:nvSpPr>
        <p:spPr bwMode="auto">
          <a:xfrm>
            <a:off x="5895975" y="2390775"/>
            <a:ext cx="3953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X  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47499" name="Text Box 11"/>
          <p:cNvSpPr txBox="1">
            <a:spLocks noChangeArrowheads="1"/>
          </p:cNvSpPr>
          <p:nvPr/>
        </p:nvSpPr>
        <p:spPr bwMode="auto">
          <a:xfrm>
            <a:off x="5827713" y="2928938"/>
            <a:ext cx="45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447500" name="Text Box 12"/>
          <p:cNvSpPr txBox="1">
            <a:spLocks noChangeArrowheads="1"/>
          </p:cNvSpPr>
          <p:nvPr/>
        </p:nvSpPr>
        <p:spPr bwMode="auto">
          <a:xfrm>
            <a:off x="5705475" y="2903538"/>
            <a:ext cx="733425" cy="641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8" grpId="0"/>
      <p:bldP spid="447499" grpId="0"/>
      <p:bldP spid="4475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E818986-A52C-4689-A79B-EF477DB0A1E5}" type="slidenum">
              <a:rPr lang="en-US"/>
              <a:pPr/>
              <a:t>3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Retrieving User Input</a:t>
            </a: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839788" y="1960563"/>
            <a:ext cx="75517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Input can be in the form of data typed by the user at run time.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TextBox object allows users to enter values.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text box usually displays a prompt to inform the user what type of data is expected.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429B18D-3251-411F-A32D-5D5C6389EDAE}" type="slidenum">
              <a:rPr lang="en-US"/>
              <a:pPr/>
              <a:t>4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The TextBox Control</a:t>
            </a:r>
          </a:p>
        </p:txBody>
      </p:sp>
      <p:sp>
        <p:nvSpPr>
          <p:cNvPr id="686087" name="Text Box 7"/>
          <p:cNvSpPr txBox="1">
            <a:spLocks noChangeArrowheads="1"/>
          </p:cNvSpPr>
          <p:nvPr/>
        </p:nvSpPr>
        <p:spPr bwMode="auto">
          <a:xfrm>
            <a:off x="828675" y="2190750"/>
            <a:ext cx="7551738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Tahoma" pitchFamily="34" charset="0"/>
              </a:rPr>
              <a:t>(Name)</a:t>
            </a:r>
            <a:r>
              <a:rPr lang="en-US" dirty="0">
                <a:latin typeface="Tahoma" pitchFamily="34" charset="0"/>
              </a:rPr>
              <a:t> should begin with </a:t>
            </a:r>
            <a:r>
              <a:rPr lang="en-US" dirty="0">
                <a:latin typeface="Courier New" pitchFamily="49" charset="0"/>
              </a:rPr>
              <a:t>txt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err="1" smtClean="0">
                <a:latin typeface="Tahoma" pitchFamily="34" charset="0"/>
              </a:rPr>
              <a:t>MaxLength</a:t>
            </a:r>
            <a:r>
              <a:rPr lang="en-US" b="1" dirty="0" smtClean="0">
                <a:latin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</a:rPr>
              <a:t>can be set to a numeric value indicating the maximum number of characters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err="1" smtClean="0">
                <a:latin typeface="Tahoma" pitchFamily="34" charset="0"/>
              </a:rPr>
              <a:t>ChracterCasing</a:t>
            </a:r>
            <a:r>
              <a:rPr lang="en-US" b="1" dirty="0" smtClean="0">
                <a:latin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</a:rPr>
              <a:t>will convert characters ( Upper…)</a:t>
            </a:r>
            <a:endParaRPr lang="en-US" b="1" dirty="0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Tahoma" pitchFamily="34" charset="0"/>
              </a:rPr>
              <a:t>Text</a:t>
            </a:r>
            <a:r>
              <a:rPr lang="en-US" dirty="0">
                <a:latin typeface="Tahoma" pitchFamily="34" charset="0"/>
              </a:rPr>
              <a:t> is what is displayed in the text box. At run time, this property can be used in an assignment statement to retrieve the data typed by the user.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err="1">
                <a:latin typeface="Tahoma" pitchFamily="34" charset="0"/>
              </a:rPr>
              <a:t>TextAlign</a:t>
            </a:r>
            <a:r>
              <a:rPr lang="en-US" dirty="0">
                <a:latin typeface="Tahoma" pitchFamily="34" charset="0"/>
              </a:rPr>
              <a:t> sets the alignment of text relative to the text box.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  <p:pic>
        <p:nvPicPr>
          <p:cNvPr id="6860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36" y="1462556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D074811-6CB1-42C7-B87C-DA22F977CC11}" type="slidenum">
              <a:rPr lang="en-US"/>
              <a:pPr/>
              <a:t>5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The Val() Function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804863" y="1660525"/>
            <a:ext cx="7551737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function performs a single, well-defined task and returns a value.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Val() is used to convert text box data to a numeric value.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Val() requires a string and then returns a number corresponding to the string. For example: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Dim height As Integer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height = Val("62 cm.")	'height = 62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height = Val("33")	'height = 33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height = Val(</a:t>
            </a:r>
            <a:r>
              <a:rPr lang="en-US" dirty="0" err="1">
                <a:latin typeface="Courier New" pitchFamily="49" charset="0"/>
              </a:rPr>
              <a:t>Me.txtHeight.Text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302A75D-3EC8-4C43-A402-BEFC3A2DD5D9}" type="slidenum">
              <a:rPr lang="en-US"/>
              <a:pPr/>
              <a:t>6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Built-In Data Types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1265238" y="2070100"/>
            <a:ext cx="69500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Tahoma" pitchFamily="34" charset="0"/>
              </a:rPr>
              <a:t>Type</a:t>
            </a:r>
            <a:r>
              <a:rPr lang="en-US" dirty="0">
                <a:latin typeface="Tahoma" pitchFamily="34" charset="0"/>
              </a:rPr>
              <a:t>		</a:t>
            </a:r>
            <a:r>
              <a:rPr lang="en-US" b="1" dirty="0">
                <a:latin typeface="Tahoma" pitchFamily="34" charset="0"/>
              </a:rPr>
              <a:t>Used For</a:t>
            </a:r>
          </a:p>
          <a:p>
            <a:r>
              <a:rPr lang="en-US" dirty="0">
                <a:latin typeface="Courier New" pitchFamily="49" charset="0"/>
              </a:rPr>
              <a:t>Integer</a:t>
            </a:r>
            <a:r>
              <a:rPr lang="en-US" dirty="0">
                <a:latin typeface="Tahoma" pitchFamily="34" charset="0"/>
              </a:rPr>
              <a:t>	whole numbers</a:t>
            </a:r>
          </a:p>
          <a:p>
            <a:r>
              <a:rPr lang="en-US" dirty="0">
                <a:latin typeface="Courier New" pitchFamily="49" charset="0"/>
              </a:rPr>
              <a:t>Double</a:t>
            </a:r>
            <a:r>
              <a:rPr lang="en-US" dirty="0">
                <a:latin typeface="Tahoma" pitchFamily="34" charset="0"/>
              </a:rPr>
              <a:t>	numbers with a decimal portion</a:t>
            </a:r>
          </a:p>
          <a:p>
            <a:r>
              <a:rPr lang="en-US" dirty="0">
                <a:latin typeface="Courier New" pitchFamily="49" charset="0"/>
              </a:rPr>
              <a:t>Decimal</a:t>
            </a:r>
            <a:r>
              <a:rPr lang="en-US" dirty="0">
                <a:latin typeface="Tahoma" pitchFamily="34" charset="0"/>
              </a:rPr>
              <a:t>	currency values</a:t>
            </a:r>
          </a:p>
          <a:p>
            <a:r>
              <a:rPr lang="en-US" dirty="0">
                <a:latin typeface="Courier New" pitchFamily="49" charset="0"/>
              </a:rPr>
              <a:t>Date	</a:t>
            </a:r>
            <a:r>
              <a:rPr lang="en-US" dirty="0">
                <a:latin typeface="Tahoma" pitchFamily="34" charset="0"/>
              </a:rPr>
              <a:t>	dates</a:t>
            </a:r>
          </a:p>
          <a:p>
            <a:r>
              <a:rPr lang="en-US" dirty="0">
                <a:latin typeface="Courier New" pitchFamily="49" charset="0"/>
              </a:rPr>
              <a:t>Char	</a:t>
            </a:r>
            <a:r>
              <a:rPr lang="en-US" dirty="0">
                <a:latin typeface="Tahoma" pitchFamily="34" charset="0"/>
              </a:rPr>
              <a:t>	individual characters</a:t>
            </a:r>
          </a:p>
          <a:p>
            <a:r>
              <a:rPr lang="en-US" dirty="0">
                <a:latin typeface="Courier New" pitchFamily="49" charset="0"/>
              </a:rPr>
              <a:t>String</a:t>
            </a:r>
            <a:r>
              <a:rPr lang="en-US" dirty="0">
                <a:latin typeface="Tahoma" pitchFamily="34" charset="0"/>
              </a:rPr>
              <a:t>	a set of characters</a:t>
            </a:r>
          </a:p>
          <a:p>
            <a:r>
              <a:rPr lang="en-US" dirty="0">
                <a:latin typeface="Courier New" pitchFamily="49" charset="0"/>
              </a:rPr>
              <a:t>Boolean</a:t>
            </a:r>
            <a:r>
              <a:rPr lang="en-US" dirty="0">
                <a:latin typeface="Tahoma" pitchFamily="34" charset="0"/>
              </a:rPr>
              <a:t>	true/false, on/off, yes/no values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4026431-38C6-453B-AD7B-9A7D9AF75F4E}" type="slidenum">
              <a:rPr lang="en-US"/>
              <a:pPr/>
              <a:t>7</a:t>
            </a:fld>
            <a:endParaRPr lang="en-US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50925"/>
          </a:xfrm>
        </p:spPr>
        <p:txBody>
          <a:bodyPr/>
          <a:lstStyle/>
          <a:p>
            <a:r>
              <a:rPr lang="en-US" sz="2000"/>
              <a:t>Chapter 3</a:t>
            </a:r>
            <a:r>
              <a:rPr lang="en-US"/>
              <a:t/>
            </a:r>
            <a:br>
              <a:rPr lang="en-US"/>
            </a:br>
            <a:r>
              <a:rPr lang="en-US"/>
              <a:t>Type Conversion</a:t>
            </a:r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804863" y="1949450"/>
            <a:ext cx="7551737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	In an assignment statement, Visual Basic automatically converts data to match the type of the variable it is being assigned to. For example: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Dim x As Integer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x = 6.7		'x assigned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8259941-FC46-4FC5-86BF-0474767F445E}" type="slidenum">
              <a:rPr lang="en-US"/>
              <a:pPr/>
              <a:t>8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50925"/>
          </a:xfrm>
        </p:spPr>
        <p:txBody>
          <a:bodyPr/>
          <a:lstStyle/>
          <a:p>
            <a:r>
              <a:rPr lang="en-US" sz="2000"/>
              <a:t>Chapter 3</a:t>
            </a:r>
            <a:r>
              <a:rPr lang="en-US"/>
              <a:t/>
            </a:r>
            <a:br>
              <a:rPr lang="en-US"/>
            </a:br>
            <a:r>
              <a:rPr lang="en-US"/>
              <a:t>Variable  Scope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2100262"/>
            <a:ext cx="814387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4DEA97E-0378-4045-988D-7EF4E86BA046}" type="slidenum">
              <a:rPr lang="en-US"/>
              <a:pPr/>
              <a:t>9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3</a:t>
            </a:r>
            <a:br>
              <a:rPr lang="en-US" sz="2000"/>
            </a:br>
            <a:r>
              <a:rPr lang="en-US"/>
              <a:t>Integer Division</a:t>
            </a: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766763" y="1743075"/>
            <a:ext cx="76215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Integer division (</a:t>
            </a:r>
            <a:r>
              <a:rPr lang="en-US">
                <a:latin typeface="Courier New" pitchFamily="49" charset="0"/>
              </a:rPr>
              <a:t>\</a:t>
            </a:r>
            <a:r>
              <a:rPr lang="en-US">
                <a:latin typeface="Tahoma" pitchFamily="34" charset="0"/>
              </a:rPr>
              <a:t>) truncates the decimal portion of the quotient. Only the integer portion of the quotient is returned:</a:t>
            </a:r>
          </a:p>
        </p:txBody>
      </p:sp>
      <p:pic>
        <p:nvPicPr>
          <p:cNvPr id="452618" name="Picture 10" descr="20-divided-by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3270250"/>
            <a:ext cx="3486150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VP Slides">
  <a:themeElements>
    <a:clrScheme name="">
      <a:dk1>
        <a:srgbClr val="000000"/>
      </a:dk1>
      <a:lt1>
        <a:srgbClr val="FFFFFF"/>
      </a:lt1>
      <a:dk2>
        <a:srgbClr val="0066CC"/>
      </a:dk2>
      <a:lt2>
        <a:srgbClr val="FFFFFF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FFFFFF"/>
      </a:folHlink>
    </a:clrScheme>
    <a:fontScheme name="LV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VP Slides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VP Slides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VP Slide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C:\LVP PROJECTS\O2KTG-1\Slides\LVP Slides.pot</Template>
  <TotalTime>2631</TotalTime>
  <Words>1339</Words>
  <Application>Microsoft Macintosh PowerPoint</Application>
  <PresentationFormat>On-screen Show (4:3)</PresentationFormat>
  <Paragraphs>236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LVP Slides</vt:lpstr>
      <vt:lpstr>Chapter 3 Variables</vt:lpstr>
      <vt:lpstr>Chapter 3 Variable Assignment</vt:lpstr>
      <vt:lpstr>Chapter 3 Retrieving User Input</vt:lpstr>
      <vt:lpstr>Chapter 3 The TextBox Control</vt:lpstr>
      <vt:lpstr>Chapter 3 The Val() Function</vt:lpstr>
      <vt:lpstr>Chapter 3 Built-In Data Types</vt:lpstr>
      <vt:lpstr>Chapter 3 Type Conversion</vt:lpstr>
      <vt:lpstr>Chapter 3 Variable  Scope</vt:lpstr>
      <vt:lpstr>Chapter 3 Integer Division</vt:lpstr>
      <vt:lpstr>Chapter 3 Modulus Division</vt:lpstr>
      <vt:lpstr>Chapter 3 Named Constants</vt:lpstr>
      <vt:lpstr>Chapter 3 Visual Basic Keywords</vt:lpstr>
      <vt:lpstr>Chapter 3 Programming Errors</vt:lpstr>
      <vt:lpstr>Chapter 3 The Visual Basic Debugger</vt:lpstr>
      <vt:lpstr>Chapter 3 Application Deployment</vt:lpstr>
      <vt:lpstr>Chapter 3 Code Conventions</vt:lpstr>
      <vt:lpstr>Chapter 3 Code Conventions (cont.)</vt:lpstr>
    </vt:vector>
  </TitlesOfParts>
  <Company>Lawrenceville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Using Microsoft Visual Basic 2005</dc:title>
  <dc:creator>Lawrenceville Press</dc:creator>
  <cp:lastModifiedBy>Millburn Boe</cp:lastModifiedBy>
  <cp:revision>173</cp:revision>
  <cp:lastPrinted>1998-10-14T14:23:27Z</cp:lastPrinted>
  <dcterms:created xsi:type="dcterms:W3CDTF">1999-11-24T16:58:21Z</dcterms:created>
  <dcterms:modified xsi:type="dcterms:W3CDTF">2013-09-24T12:50:23Z</dcterms:modified>
</cp:coreProperties>
</file>