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74" r:id="rId2"/>
    <p:sldId id="305" r:id="rId3"/>
    <p:sldId id="318" r:id="rId4"/>
    <p:sldId id="307" r:id="rId5"/>
    <p:sldId id="308" r:id="rId6"/>
    <p:sldId id="294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7" r:id="rId1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3" autoAdjust="0"/>
    <p:restoredTop sz="81022" autoAdjust="0"/>
  </p:normalViewPr>
  <p:slideViewPr>
    <p:cSldViewPr snapToGrid="0">
      <p:cViewPr varScale="1">
        <p:scale>
          <a:sx n="71" d="100"/>
          <a:sy n="71" d="100"/>
        </p:scale>
        <p:origin x="-17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C6B94ECD-BA16-48BB-A76E-01BBA13BC256}" type="datetime8">
              <a:rPr lang="en-US"/>
              <a:pPr/>
              <a:t>2/24/14 14:21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C232EB9-1D43-43A1-9962-46FB95BD25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636E12A6-E0C6-44E1-AD94-DFFEFA6F6693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498C22DD-700D-4964-BAB9-30FCDE972D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7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EEF5381-BB62-467E-9ADB-A3222DD22548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655E5-9A67-4566-A699-52A74C4F5082}" type="slidenum">
              <a:rPr lang="en-US"/>
              <a:pPr/>
              <a:t>1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2EDFAD-D141-4E13-AF80-5AC9F90A5439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3B73D-ABD4-4687-A926-AAB7B882C29A}" type="slidenum">
              <a:rPr lang="en-US"/>
              <a:pPr/>
              <a:t>10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22B75A-3618-4050-B4CC-7E664E7D987B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94D63-F955-4970-AB88-7548FEFD3277}" type="slidenum">
              <a:rPr lang="en-US"/>
              <a:pPr/>
              <a:t>11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object with focus will receive the user input from the keyboard.</a:t>
            </a:r>
          </a:p>
          <a:p>
            <a:r>
              <a:rPr lang="en-US" dirty="0"/>
              <a:t>An access key is the key pressed while holding down the Alt key to select an object.</a:t>
            </a:r>
          </a:p>
          <a:p>
            <a:r>
              <a:rPr lang="en-US" dirty="0"/>
              <a:t>A disabled object cannot be selected by the user.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B2A813-14E5-46E0-8644-9C77CCF64209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3327-EBB4-4B96-BE32-410495CE3631}" type="slidenum">
              <a:rPr lang="en-US"/>
              <a:pPr/>
              <a:t>12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71EB6E-4145-4EE9-A272-11B4C6FE9174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64687-C671-48D5-B72E-08F462BABF53}" type="slidenum">
              <a:rPr lang="en-US"/>
              <a:pPr/>
              <a:t>13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C4ADC9-1171-4197-80C0-C49E3C932687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E2400-8D70-4543-BBF0-6654A5771646}" type="slidenum">
              <a:rPr lang="en-US"/>
              <a:pPr/>
              <a:t>14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2D02399-717B-4C6F-B92D-F2939067C4CD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00873-3538-48C4-A5A8-25909411AB92}" type="slidenum">
              <a:rPr lang="en-US"/>
              <a:pPr/>
              <a:t>2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E12A6-E0C6-44E1-AD94-DFFEFA6F6693}" type="datetime8">
              <a:rPr lang="en-US" smtClean="0"/>
              <a:pPr/>
              <a:t>2/24/14 14:20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C22DD-700D-4964-BAB9-30FCDE972D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32D9B7-A62D-476E-B8D0-CD0433F09FEB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7DAD0-420F-4F81-A13D-E7C03F0AED0B}" type="slidenum">
              <a:rPr lang="en-US"/>
              <a:pPr/>
              <a:t>4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8D305D2-F89C-4D1A-A887-1A11E7E7A2CD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C5795-2866-47A4-967B-B8896F92764E}" type="slidenum">
              <a:rPr lang="en-US"/>
              <a:pPr/>
              <a:t>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FE80D5-41E5-4487-BCEF-0A032D35E975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9B2DB-545F-4E55-B13E-D2A377DFD972}" type="slidenum">
              <a:rPr lang="en-US"/>
              <a:pPr/>
              <a:t>6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25ADC0-9F99-4F91-85C0-ECDFBD0AC3B1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24D34-A15F-471E-8CF2-B25F1D8C3B7C}" type="slidenum">
              <a:rPr lang="en-US"/>
              <a:pPr/>
              <a:t>7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items in a list box have an index value with 0 being the index of the first item. A selected index value of -1 means that none of the list items are selected.</a:t>
            </a:r>
          </a:p>
          <a:p>
            <a:r>
              <a:rPr lang="en-US" dirty="0"/>
              <a:t>A </a:t>
            </a:r>
            <a:r>
              <a:rPr lang="en-US" dirty="0" err="1"/>
              <a:t>SelectedIndexChanged</a:t>
            </a:r>
            <a:r>
              <a:rPr lang="en-US" dirty="0"/>
              <a:t> event procedure is sometimes coded for a list box. This procedure executes when a list item is clicked.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DF8A11-8B2A-4223-AE95-AEA55392CD82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272D9-9223-4E58-BB2E-A6802C4E7F86}" type="slidenum">
              <a:rPr lang="en-US"/>
              <a:pPr/>
              <a:t>8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661D1A-2010-4C63-B23C-9E5061FB646A}" type="datetime8">
              <a:rPr lang="en-US"/>
              <a:pPr/>
              <a:t>2/24/14 14:20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F2DD8-93E0-4C4B-AB97-5AAB9E2A118E}" type="slidenum">
              <a:rPr lang="en-US"/>
              <a:pPr/>
              <a:t>9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items in a combo box have an index value with 0 being the index of the first item. A selected index value of -1 means that none of the list items are selected. The Text property contains the item typed by the user in the text box part of the combo box.</a:t>
            </a:r>
          </a:p>
          <a:p>
            <a:r>
              <a:rPr lang="en-US" dirty="0"/>
              <a:t>A </a:t>
            </a:r>
            <a:r>
              <a:rPr lang="en-US" dirty="0" err="1"/>
              <a:t>SelectedIndexChanged</a:t>
            </a:r>
            <a:r>
              <a:rPr lang="en-US" dirty="0"/>
              <a:t> event procedure is sometimes coded for a combo box. This procedure executes when a list item is clicked.</a:t>
            </a:r>
          </a:p>
          <a:p>
            <a:r>
              <a:rPr lang="en-US" dirty="0"/>
              <a:t>A </a:t>
            </a:r>
            <a:r>
              <a:rPr lang="en-US" dirty="0" err="1"/>
              <a:t>TextChanged</a:t>
            </a:r>
            <a:r>
              <a:rPr lang="en-US" dirty="0"/>
              <a:t> event procedure can also be coded for the combo box. This procedure executes when text is typed in the text box of the combo box.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B93EF81-9EA5-40FE-893A-035A400C90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F8B5B55-FEBE-4B3A-9EFA-2F2C1736EC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591F63-E1EA-4290-99AD-6DB13C9B6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61DB1C5-AE00-4201-93B5-434D871336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FDF380A-0927-474A-960F-2027621C4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37CD637-CAC7-4C7D-A496-3A415B4C6C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98E12E-D979-40C3-8B88-5D3BA96BE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429FD15-D148-4DB7-A257-AD6E43B16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3B9ACAA-E28D-4E8B-9050-AD45BD3035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A0CABC0-889C-4169-A1B3-14E169AA3C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F951111-5598-46D1-A025-4B66273F7F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567A4A7A-34E0-4BBB-9039-7FDFC69682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D8245B-8700-489D-A836-D2C70187DA41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68375"/>
          </a:xfrm>
        </p:spPr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Math Class</a:t>
            </a:r>
          </a:p>
        </p:txBody>
      </p:sp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788988" y="1581150"/>
            <a:ext cx="8020050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Includes shared methods that perform common math functions.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Math Class methods include: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 sz="2200">
                <a:latin typeface="Tahoma" pitchFamily="34" charset="0"/>
              </a:rPr>
              <a:t>Abs(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absolute value 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.</a:t>
            </a:r>
            <a:r>
              <a:rPr lang="en-US" sz="2200">
                <a:latin typeface="Courier New" pitchFamily="49" charset="0"/>
              </a:rPr>
              <a:t/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Sqrt(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square root 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.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Sign(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1, -1, or 0 when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 is 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		positive, negative, or 0 respectively.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Round(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,</a:t>
            </a:r>
            <a:r>
              <a:rPr lang="en-US" sz="2200" i="1">
                <a:latin typeface="Tahoma" pitchFamily="34" charset="0"/>
              </a:rPr>
              <a:t> places</a:t>
            </a:r>
            <a:r>
              <a:rPr lang="en-US" sz="2200">
                <a:latin typeface="Tahoma" pitchFamily="34" charset="0"/>
              </a:rPr>
              <a:t>)	returns a </a:t>
            </a:r>
            <a:r>
              <a:rPr lang="en-US" sz="2200">
                <a:latin typeface="Courier New" pitchFamily="49" charset="0"/>
              </a:rPr>
              <a:t>Double</a:t>
            </a:r>
            <a:r>
              <a:rPr lang="en-US" sz="2200">
                <a:latin typeface="Tahoma" pitchFamily="34" charset="0"/>
              </a:rPr>
              <a:t> representing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			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 rounded to </a:t>
            </a:r>
            <a:r>
              <a:rPr lang="en-US" sz="2200" i="1">
                <a:latin typeface="Courier New" pitchFamily="49" charset="0"/>
              </a:rPr>
              <a:t>places</a:t>
            </a:r>
            <a:r>
              <a:rPr lang="en-US" sz="2200">
                <a:latin typeface="Tahoma" pitchFamily="34" charset="0"/>
              </a:rPr>
              <a:t> places.</a:t>
            </a:r>
            <a:br>
              <a:rPr lang="en-US" sz="2200">
                <a:latin typeface="Tahoma" pitchFamily="34" charset="0"/>
              </a:rPr>
            </a:br>
            <a:endParaRPr lang="en-US" sz="2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5BF87E7-CB4A-47F4-8614-61EBD4574461}" type="slidenum">
              <a:rPr lang="en-US"/>
              <a:pPr/>
              <a:t>10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ComboBox Control Class Methods</a:t>
            </a:r>
            <a:endParaRPr lang="en-US" sz="2400"/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760413" y="3001963"/>
            <a:ext cx="755173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Items.Add() is used to add an item to a combo box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Items.Remove() is used to delete a specified item from the combo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Items.Clear() deletes the contents of the combo box.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70" y="1956869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AE9CE64-0423-4FA8-8362-096A015AA47C}" type="slidenum">
              <a:rPr lang="en-US"/>
              <a:pPr/>
              <a:t>11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Windows Application Standards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2403019"/>
            <a:ext cx="7139596" cy="2321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F959362-3DC6-4AD6-9455-46FCEA1C92CF}" type="slidenum">
              <a:rPr lang="en-US"/>
              <a:pPr/>
              <a:t>12</a:t>
            </a:fld>
            <a:endParaRPr lang="en-US"/>
          </a:p>
        </p:txBody>
      </p:sp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804863" y="1708150"/>
            <a:ext cx="7551737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Courier New" pitchFamily="49" charset="0"/>
              </a:rPr>
              <a:t>Math</a:t>
            </a:r>
            <a:r>
              <a:rPr lang="en-US">
                <a:latin typeface="Tahoma" pitchFamily="34" charset="0"/>
              </a:rPr>
              <a:t> class trig methods include: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 	</a:t>
            </a:r>
            <a:r>
              <a:rPr lang="en-US" sz="2200">
                <a:latin typeface="Tahoma" pitchFamily="34" charset="0"/>
              </a:rPr>
              <a:t>Sin(</a:t>
            </a:r>
            <a:r>
              <a:rPr lang="en-US" sz="2200" i="1">
                <a:latin typeface="Tahoma" pitchFamily="34" charset="0"/>
              </a:rPr>
              <a:t>angle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sine of </a:t>
            </a:r>
            <a:r>
              <a:rPr lang="en-US" sz="2200" i="1">
                <a:latin typeface="Courier New" pitchFamily="49" charset="0"/>
              </a:rPr>
              <a:t>angle</a:t>
            </a:r>
            <a:r>
              <a:rPr lang="en-US" sz="2200">
                <a:latin typeface="Tahoma" pitchFamily="34" charset="0"/>
              </a:rPr>
              <a:t>.</a:t>
            </a:r>
            <a:r>
              <a:rPr lang="en-US" sz="2200">
                <a:latin typeface="Courier New" pitchFamily="49" charset="0"/>
              </a:rPr>
              <a:t/>
            </a:r>
            <a:br>
              <a:rPr lang="en-US" sz="2200">
                <a:latin typeface="Courier New" pitchFamily="49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 sz="2200">
                <a:latin typeface="Tahoma" pitchFamily="34" charset="0"/>
              </a:rPr>
              <a:t>Cos(</a:t>
            </a:r>
            <a:r>
              <a:rPr lang="en-US" sz="2200" i="1">
                <a:latin typeface="Tahoma" pitchFamily="34" charset="0"/>
              </a:rPr>
              <a:t>angle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cosine of </a:t>
            </a:r>
            <a:r>
              <a:rPr lang="en-US" sz="2200" i="1">
                <a:latin typeface="Courier New" pitchFamily="49" charset="0"/>
              </a:rPr>
              <a:t>angle</a:t>
            </a:r>
            <a:r>
              <a:rPr lang="en-US" sz="2200">
                <a:latin typeface="Tahoma" pitchFamily="34" charset="0"/>
              </a:rPr>
              <a:t>.</a:t>
            </a:r>
            <a:r>
              <a:rPr lang="en-US" sz="2200">
                <a:latin typeface="Courier New" pitchFamily="49" charset="0"/>
              </a:rPr>
              <a:t/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Tan(</a:t>
            </a:r>
            <a:r>
              <a:rPr lang="en-US" sz="2200" i="1">
                <a:latin typeface="Tahoma" pitchFamily="34" charset="0"/>
              </a:rPr>
              <a:t>angle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tangent of </a:t>
            </a:r>
            <a:r>
              <a:rPr lang="en-US" sz="2200" i="1">
                <a:latin typeface="Courier New" pitchFamily="49" charset="0"/>
              </a:rPr>
              <a:t>angle</a:t>
            </a:r>
            <a:r>
              <a:rPr lang="en-US" sz="2200">
                <a:latin typeface="Tahoma" pitchFamily="34" charset="0"/>
              </a:rPr>
              <a:t>. </a:t>
            </a:r>
            <a:endParaRPr lang="en-US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Sin(), Cos(), and Tan() methods require an argument in radians.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To convert from degrees to radians, use the </a:t>
            </a:r>
            <a:r>
              <a:rPr lang="en-US">
                <a:latin typeface="Courier New" pitchFamily="49" charset="0"/>
              </a:rPr>
              <a:t>Math</a:t>
            </a:r>
            <a:r>
              <a:rPr lang="en-US">
                <a:latin typeface="Tahoma" pitchFamily="34" charset="0"/>
              </a:rPr>
              <a:t> class </a:t>
            </a:r>
            <a:r>
              <a:rPr lang="en-US">
                <a:latin typeface="Courier New" pitchFamily="49" charset="0"/>
              </a:rPr>
              <a:t>PI</a:t>
            </a:r>
            <a:r>
              <a:rPr lang="en-US">
                <a:latin typeface="Tahoma" pitchFamily="34" charset="0"/>
              </a:rPr>
              <a:t> constant: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>
                <a:latin typeface="Courier New" pitchFamily="49" charset="0"/>
              </a:rPr>
              <a:t>radians = (Math.PI / 180) * degrees</a:t>
            </a:r>
          </a:p>
        </p:txBody>
      </p:sp>
      <p:sp>
        <p:nvSpPr>
          <p:cNvPr id="7700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Chapter 7</a:t>
            </a:r>
            <a:br>
              <a:rPr lang="en-US" sz="2800"/>
            </a:br>
            <a:r>
              <a:rPr lang="en-US" sz="2800"/>
              <a:t>The Math Class Trigonometric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159102C-FF3E-4AA3-9E6B-7C52C2A533C3}" type="slidenum">
              <a:rPr lang="en-US"/>
              <a:pPr/>
              <a:t>13</a:t>
            </a:fld>
            <a:endParaRPr lang="en-US"/>
          </a:p>
        </p:txBody>
      </p:sp>
      <p:sp>
        <p:nvSpPr>
          <p:cNvPr id="772098" name="Text Box 2"/>
          <p:cNvSpPr txBox="1">
            <a:spLocks noChangeArrowheads="1"/>
          </p:cNvSpPr>
          <p:nvPr/>
        </p:nvSpPr>
        <p:spPr bwMode="auto">
          <a:xfrm>
            <a:off x="976313" y="2384425"/>
            <a:ext cx="7551737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Math</a:t>
            </a:r>
            <a:r>
              <a:rPr lang="en-US">
                <a:latin typeface="Tahoma" pitchFamily="34" charset="0"/>
              </a:rPr>
              <a:t> class inverse trig methods include: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 	</a:t>
            </a:r>
            <a:r>
              <a:rPr lang="en-US" sz="2200">
                <a:latin typeface="Tahoma" pitchFamily="34" charset="0"/>
              </a:rPr>
              <a:t>Asin(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arcsine 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.</a:t>
            </a:r>
            <a:r>
              <a:rPr lang="en-US" sz="2200">
                <a:latin typeface="Courier New" pitchFamily="49" charset="0"/>
              </a:rPr>
              <a:t/>
            </a:r>
            <a:br>
              <a:rPr lang="en-US" sz="2200">
                <a:latin typeface="Courier New" pitchFamily="49" charset="0"/>
              </a:rPr>
            </a:br>
            <a:r>
              <a:rPr lang="en-US">
                <a:latin typeface="Tahoma" pitchFamily="34" charset="0"/>
              </a:rPr>
              <a:t>	Ac</a:t>
            </a:r>
            <a:r>
              <a:rPr lang="en-US" sz="2200">
                <a:latin typeface="Tahoma" pitchFamily="34" charset="0"/>
              </a:rPr>
              <a:t>os(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arccosine 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.</a:t>
            </a:r>
            <a:r>
              <a:rPr lang="en-US" sz="2200">
                <a:latin typeface="Courier New" pitchFamily="49" charset="0"/>
              </a:rPr>
              <a:t/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At</a:t>
            </a:r>
            <a:r>
              <a:rPr lang="en-US" sz="2200">
                <a:latin typeface="Tahoma" pitchFamily="34" charset="0"/>
              </a:rPr>
              <a:t>an(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arctangent 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. </a:t>
            </a:r>
            <a:endParaRPr lang="en-US">
              <a:latin typeface="Tahoma" pitchFamily="34" charset="0"/>
            </a:endParaRP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Chapter 7</a:t>
            </a:r>
            <a:br>
              <a:rPr lang="en-US" sz="2800"/>
            </a:br>
            <a:r>
              <a:rPr lang="en-US" sz="2800"/>
              <a:t>The Math Class Inverse </a:t>
            </a:r>
            <a:br>
              <a:rPr lang="en-US" sz="2800"/>
            </a:br>
            <a:r>
              <a:rPr lang="en-US" sz="2800"/>
              <a:t>Trigonometric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3B68CF9-5FFA-46D0-A3B3-C23DD188A26B}" type="slidenum">
              <a:rPr lang="en-US"/>
              <a:pPr/>
              <a:t>14</a:t>
            </a:fld>
            <a:endParaRPr lang="en-US"/>
          </a:p>
        </p:txBody>
      </p:sp>
      <p:sp>
        <p:nvSpPr>
          <p:cNvPr id="774146" name="Text Box 2"/>
          <p:cNvSpPr txBox="1">
            <a:spLocks noChangeArrowheads="1"/>
          </p:cNvSpPr>
          <p:nvPr/>
        </p:nvSpPr>
        <p:spPr bwMode="auto">
          <a:xfrm>
            <a:off x="749300" y="2019300"/>
            <a:ext cx="75517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000250" algn="l"/>
                <a:tab pos="2286000" algn="l"/>
                <a:tab pos="2628900" algn="l"/>
                <a:tab pos="2971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Courier New" pitchFamily="49" charset="0"/>
              </a:rPr>
              <a:t>Math</a:t>
            </a:r>
            <a:r>
              <a:rPr lang="en-US">
                <a:latin typeface="Tahoma" pitchFamily="34" charset="0"/>
              </a:rPr>
              <a:t> class logarithmic methods include: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 	</a:t>
            </a:r>
            <a:r>
              <a:rPr lang="en-US" sz="2200">
                <a:latin typeface="Tahoma" pitchFamily="34" charset="0"/>
              </a:rPr>
              <a:t>Log(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natural logarithm (base e) 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	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.</a:t>
            </a:r>
            <a:r>
              <a:rPr lang="en-US" sz="2200">
                <a:latin typeface="Courier New" pitchFamily="49" charset="0"/>
              </a:rPr>
              <a:t/>
            </a:r>
            <a:br>
              <a:rPr lang="en-US" sz="2200">
                <a:latin typeface="Courier New" pitchFamily="49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 sz="2200">
                <a:latin typeface="Tahoma" pitchFamily="34" charset="0"/>
              </a:rPr>
              <a:t>Log(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,</a:t>
            </a:r>
            <a:r>
              <a:rPr lang="en-US" sz="2200" i="1">
                <a:latin typeface="Tahoma" pitchFamily="34" charset="0"/>
              </a:rPr>
              <a:t> base</a:t>
            </a:r>
            <a:r>
              <a:rPr lang="en-US" sz="2200">
                <a:latin typeface="Tahoma" pitchFamily="34" charset="0"/>
              </a:rPr>
              <a:t>)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logarithm 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 in 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			the specified base </a:t>
            </a:r>
            <a:r>
              <a:rPr lang="en-US" sz="2200" i="1">
                <a:latin typeface="Courier New" pitchFamily="49" charset="0"/>
              </a:rPr>
              <a:t>base</a:t>
            </a:r>
            <a:r>
              <a:rPr lang="en-US" sz="2200">
                <a:latin typeface="Tahoma" pitchFamily="34" charset="0"/>
              </a:rPr>
              <a:t>.</a:t>
            </a:r>
            <a:r>
              <a:rPr lang="en-US" sz="2200">
                <a:latin typeface="Courier New" pitchFamily="49" charset="0"/>
              </a:rPr>
              <a:t/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Log10(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)	</a:t>
            </a:r>
            <a:r>
              <a:rPr lang="en-US" sz="2200">
                <a:latin typeface="Courier New" pitchFamily="49" charset="0"/>
              </a:rPr>
              <a:t>	</a:t>
            </a:r>
            <a:r>
              <a:rPr lang="en-US" sz="2200">
                <a:latin typeface="Tahoma" pitchFamily="34" charset="0"/>
              </a:rPr>
              <a:t>returns the base 10 logarithm of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.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Exp(</a:t>
            </a:r>
            <a:r>
              <a:rPr lang="en-US" sz="2200" i="1">
                <a:latin typeface="Tahoma" pitchFamily="34" charset="0"/>
              </a:rPr>
              <a:t>power</a:t>
            </a:r>
            <a:r>
              <a:rPr lang="en-US" sz="2200">
                <a:latin typeface="Tahoma" pitchFamily="34" charset="0"/>
              </a:rPr>
              <a:t>) 		returns </a:t>
            </a:r>
            <a:r>
              <a:rPr lang="en-US" sz="2200" i="1">
                <a:latin typeface="Tahoma" pitchFamily="34" charset="0"/>
              </a:rPr>
              <a:t>e</a:t>
            </a:r>
            <a:r>
              <a:rPr lang="en-US" sz="2200">
                <a:latin typeface="Tahoma" pitchFamily="34" charset="0"/>
              </a:rPr>
              <a:t> raised to a power.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Pow(</a:t>
            </a:r>
            <a:r>
              <a:rPr lang="en-US" sz="2200" i="1">
                <a:latin typeface="Tahoma" pitchFamily="34" charset="0"/>
              </a:rPr>
              <a:t>num</a:t>
            </a:r>
            <a:r>
              <a:rPr lang="en-US" sz="2200">
                <a:latin typeface="Tahoma" pitchFamily="34" charset="0"/>
              </a:rPr>
              <a:t>, </a:t>
            </a:r>
            <a:r>
              <a:rPr lang="en-US" sz="2200" i="1">
                <a:latin typeface="Tahoma" pitchFamily="34" charset="0"/>
              </a:rPr>
              <a:t>power</a:t>
            </a:r>
            <a:r>
              <a:rPr lang="en-US" sz="2200">
                <a:latin typeface="Tahoma" pitchFamily="34" charset="0"/>
              </a:rPr>
              <a:t>)	returns </a:t>
            </a:r>
            <a:r>
              <a:rPr lang="en-US" sz="2200" i="1">
                <a:latin typeface="Courier New" pitchFamily="49" charset="0"/>
              </a:rPr>
              <a:t>num</a:t>
            </a:r>
            <a:r>
              <a:rPr lang="en-US" sz="2200">
                <a:latin typeface="Tahoma" pitchFamily="34" charset="0"/>
              </a:rPr>
              <a:t> raised to the </a:t>
            </a:r>
            <a:r>
              <a:rPr lang="en-US" sz="2200" i="1">
                <a:latin typeface="Courier New" pitchFamily="49" charset="0"/>
              </a:rPr>
              <a:t>power</a:t>
            </a:r>
            <a:r>
              <a:rPr lang="en-US" sz="2200">
                <a:latin typeface="Tahoma" pitchFamily="34" charset="0"/>
              </a:rPr>
              <a:t> </a:t>
            </a:r>
            <a:br>
              <a:rPr lang="en-US" sz="2200">
                <a:latin typeface="Tahoma" pitchFamily="34" charset="0"/>
              </a:rPr>
            </a:br>
            <a:r>
              <a:rPr lang="en-US" sz="2200">
                <a:latin typeface="Tahoma" pitchFamily="34" charset="0"/>
              </a:rPr>
              <a:t>					power.</a:t>
            </a:r>
            <a:endParaRPr lang="en-US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Math also includes the constant </a:t>
            </a:r>
            <a:r>
              <a:rPr lang="en-US">
                <a:latin typeface="Courier New" pitchFamily="49" charset="0"/>
              </a:rPr>
              <a:t>E</a:t>
            </a:r>
            <a:r>
              <a:rPr lang="en-US">
                <a:latin typeface="Tahoma" pitchFamily="34" charset="0"/>
              </a:rPr>
              <a:t> which represents the base of natural logarithms.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Chapter 7</a:t>
            </a:r>
            <a:br>
              <a:rPr lang="en-US" sz="2800"/>
            </a:br>
            <a:r>
              <a:rPr lang="en-US" sz="2800"/>
              <a:t>The Math Class Logarithmic and Exponential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32C0A0F-0F9F-42C6-9F12-1E5CD1A2AE5A}" type="slidenum">
              <a:rPr lang="en-US"/>
              <a:pPr/>
              <a:t>2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7</a:t>
            </a:r>
            <a:br>
              <a:rPr lang="en-US" sz="2000" dirty="0"/>
            </a:br>
            <a:r>
              <a:rPr lang="en-US" dirty="0"/>
              <a:t>The </a:t>
            </a:r>
            <a:r>
              <a:rPr lang="en-US" dirty="0" err="1"/>
              <a:t>IsNumeric</a:t>
            </a:r>
            <a:r>
              <a:rPr lang="en-US" dirty="0"/>
              <a:t>() Function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800100" y="2049463"/>
            <a:ext cx="7621588" cy="219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>
                <a:latin typeface="Tahoma" pitchFamily="34" charset="0"/>
              </a:rPr>
              <a:t> if an argument can be evaluated to a number.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>
                <a:latin typeface="Tahoma" pitchFamily="34" charset="0"/>
              </a:rPr>
              <a:t> returned otherwise. For example: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sz="2200" dirty="0">
                <a:latin typeface="Courier New" pitchFamily="49" charset="0"/>
              </a:rPr>
              <a:t>text = "123"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Me.lblAns.Text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IsNumeric</a:t>
            </a:r>
            <a:r>
              <a:rPr lang="en-US" sz="2200" dirty="0">
                <a:latin typeface="Courier New" pitchFamily="49" charset="0"/>
              </a:rPr>
              <a:t>(text)	'True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text = "1 + 2"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Me.lblAns.Text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IsNumeric</a:t>
            </a:r>
            <a:r>
              <a:rPr lang="en-US" sz="2200" dirty="0">
                <a:latin typeface="Courier New" pitchFamily="49" charset="0"/>
              </a:rPr>
              <a:t>(text)	'False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0484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Round(num, places) returns a Double representing a value rounded to a specified number of decimal places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algn="l"/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3B9ACAA-E28D-4E8B-9050-AD45BD3035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2771" y="388882"/>
            <a:ext cx="70944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Chapter 7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200" b="1" dirty="0" smtClean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The Round() Function </a:t>
            </a:r>
            <a:endParaRPr lang="en-US" sz="3200" b="1" dirty="0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02520F8-856F-45F6-B20A-08E465CF8658}" type="slidenum">
              <a:rPr lang="en-US"/>
              <a:pPr/>
              <a:t>4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Format() Function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804863" y="1522413"/>
            <a:ext cx="7551737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Converts a number to a formatted string.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Does not change the actual value of a number.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Formats include Currency, Fixed, Percent, and True/False: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'$4,568.00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Me.lblNum.Text = Format(4568, "Currency")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'4568.00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Me.lblNum.Text = Format(4568, "Fixed")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'45%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Me.lblNum.Text = Format(.45, "Percent")	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'True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Me.lblNum.Text = Format(1, "True/False")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D49DC01-31C6-449F-A78C-D46C99B53F4F}" type="slidenum">
              <a:rPr lang="en-US"/>
              <a:pPr/>
              <a:t>5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Business Functions</a:t>
            </a:r>
          </a:p>
        </p:txBody>
      </p:sp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804863" y="1522413"/>
            <a:ext cx="7551737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An annuity is a set of payments made on a regular basis for a specified period.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An annuity that is a loan is also called an installment loan.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Functions that return information about an annuity: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 Pmt() calculates the monthly payment on a loan.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 PV() returns the present value of an annuity.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 FV() returns the future value of an annuity.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0F07851-CE7F-48FE-847A-2FAEA2F96530}" type="slidenum">
              <a:rPr lang="en-US"/>
              <a:pPr/>
              <a:t>6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Processing Business Data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741363" y="1552575"/>
            <a:ext cx="7621587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Business applications that prompt the user for currency values and percentage rates should be written to accept a variety of formats.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IsNumeric() function returns </a:t>
            </a:r>
            <a:r>
              <a:rPr lang="en-US">
                <a:latin typeface="Courier New" pitchFamily="49" charset="0"/>
              </a:rPr>
              <a:t>True</a:t>
            </a:r>
            <a:r>
              <a:rPr lang="en-US">
                <a:latin typeface="Tahoma" pitchFamily="34" charset="0"/>
              </a:rPr>
              <a:t> when a string of numbers begins with a $.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Replace() String method can be used to find and replace the $ and any commas with empty strings before converting the string using the Val() function.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TrimEnd() String method can be used to remove the % before converting the string using the Val() function.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AB6688-84FD-4979-93FE-C51569E6A788}" type="slidenum">
              <a:rPr lang="en-US"/>
              <a:pPr/>
              <a:t>7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ListBox Control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lst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Items</a:t>
            </a:r>
            <a:r>
              <a:rPr lang="en-US">
                <a:latin typeface="Tahoma" pitchFamily="34" charset="0"/>
              </a:rPr>
              <a:t> is used to add a set of strings to the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Sorted</a:t>
            </a:r>
            <a:r>
              <a:rPr lang="en-US">
                <a:latin typeface="Tahoma" pitchFamily="34" charset="0"/>
              </a:rPr>
              <a:t> is set to True to display the list items in alphabetical order.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SelectedItem</a:t>
            </a:r>
            <a:r>
              <a:rPr lang="en-US">
                <a:latin typeface="Tahoma" pitchFamily="34" charset="0"/>
              </a:rPr>
              <a:t> is the selected item.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SelectedIndex</a:t>
            </a:r>
            <a:r>
              <a:rPr lang="en-US">
                <a:latin typeface="Tahoma" pitchFamily="34" charset="0"/>
              </a:rPr>
              <a:t> is the index of the selected item.</a:t>
            </a:r>
          </a:p>
        </p:txBody>
      </p:sp>
      <p:pic>
        <p:nvPicPr>
          <p:cNvPr id="75776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71" y="1587273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C78DB1C-0FA7-410F-B61F-3EFBF0809301}" type="slidenum">
              <a:rPr lang="en-US"/>
              <a:pPr/>
              <a:t>8</a:t>
            </a:fld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ListBox Control Class Methods</a:t>
            </a:r>
            <a:endParaRPr lang="en-US" sz="2400"/>
          </a:p>
        </p:txBody>
      </p:sp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760413" y="2441575"/>
            <a:ext cx="75517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Items.Add() is used to add an item to a list box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Items.Remove() is used to delete a specified item from the list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Items.Clear() deletes the contents of the list box.</a:t>
            </a:r>
          </a:p>
        </p:txBody>
      </p:sp>
      <p:pic>
        <p:nvPicPr>
          <p:cNvPr id="7598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85" y="1698225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1E2359-D732-4CB3-8532-4D40BCDA1176}" type="slidenum">
              <a:rPr lang="en-US"/>
              <a:pPr/>
              <a:t>9</a:t>
            </a:fld>
            <a:endParaRPr 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ComboBox Control</a:t>
            </a:r>
          </a:p>
        </p:txBody>
      </p:sp>
      <p:sp>
        <p:nvSpPr>
          <p:cNvPr id="761859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cbo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Items</a:t>
            </a:r>
            <a:r>
              <a:rPr lang="en-US">
                <a:latin typeface="Tahoma" pitchFamily="34" charset="0"/>
              </a:rPr>
              <a:t> is used to add a set of strings to the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Text</a:t>
            </a:r>
            <a:r>
              <a:rPr lang="en-US">
                <a:latin typeface="Tahoma" pitchFamily="34" charset="0"/>
              </a:rPr>
              <a:t> is the text displayed in the text box of the combo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Sorted</a:t>
            </a:r>
            <a:r>
              <a:rPr lang="en-US">
                <a:latin typeface="Tahoma" pitchFamily="34" charset="0"/>
              </a:rPr>
              <a:t> is set to True to display the list items in alphabetical order.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SelectedItem</a:t>
            </a:r>
            <a:r>
              <a:rPr lang="en-US">
                <a:latin typeface="Tahoma" pitchFamily="34" charset="0"/>
              </a:rPr>
              <a:t> is the selected item.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SelectedIndex</a:t>
            </a:r>
            <a:r>
              <a:rPr lang="en-US">
                <a:latin typeface="Tahoma" pitchFamily="34" charset="0"/>
              </a:rPr>
              <a:t> is the index of the selected item.</a:t>
            </a:r>
          </a:p>
        </p:txBody>
      </p:sp>
      <p:pic>
        <p:nvPicPr>
          <p:cNvPr id="76186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71" y="1652587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4015</TotalTime>
  <Words>825</Words>
  <Application>Microsoft Macintosh PowerPoint</Application>
  <PresentationFormat>On-screen Show (4:3)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Tahoma</vt:lpstr>
      <vt:lpstr>LVP Slides</vt:lpstr>
      <vt:lpstr>Chapter 7 The Math Class</vt:lpstr>
      <vt:lpstr>Chapter 7 The IsNumeric() Function</vt:lpstr>
      <vt:lpstr>PowerPoint Presentation</vt:lpstr>
      <vt:lpstr>Chapter 7 The Format() Function</vt:lpstr>
      <vt:lpstr>Chapter 7 Business Functions</vt:lpstr>
      <vt:lpstr>Chapter 7 Processing Business Data</vt:lpstr>
      <vt:lpstr>Chapter 7 The ListBox Control</vt:lpstr>
      <vt:lpstr>Chapter 7 The ListBox Control Class Methods</vt:lpstr>
      <vt:lpstr>Chapter 7 The ComboBox Control</vt:lpstr>
      <vt:lpstr>Chapter 7 The ComboBox Control Class Methods</vt:lpstr>
      <vt:lpstr>Chapter 7 Windows Application Standards</vt:lpstr>
      <vt:lpstr>Chapter 7 The Math Class Trigonometric Methods</vt:lpstr>
      <vt:lpstr>Chapter 7 The Math Class Inverse  Trigonometric Methods</vt:lpstr>
      <vt:lpstr>Chapter 7 The Math Class Logarithmic and Exponential Methods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276</cp:revision>
  <cp:lastPrinted>1998-10-14T14:23:27Z</cp:lastPrinted>
  <dcterms:created xsi:type="dcterms:W3CDTF">1999-11-24T16:58:21Z</dcterms:created>
  <dcterms:modified xsi:type="dcterms:W3CDTF">2014-02-24T19:21:13Z</dcterms:modified>
</cp:coreProperties>
</file>