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318" r:id="rId2"/>
    <p:sldId id="319" r:id="rId3"/>
    <p:sldId id="338" r:id="rId4"/>
    <p:sldId id="339" r:id="rId5"/>
    <p:sldId id="337" r:id="rId6"/>
    <p:sldId id="320" r:id="rId7"/>
    <p:sldId id="321" r:id="rId8"/>
    <p:sldId id="322" r:id="rId9"/>
    <p:sldId id="323" r:id="rId10"/>
    <p:sldId id="324" r:id="rId11"/>
    <p:sldId id="327" r:id="rId12"/>
    <p:sldId id="325" r:id="rId13"/>
    <p:sldId id="326" r:id="rId14"/>
    <p:sldId id="343" r:id="rId15"/>
    <p:sldId id="328" r:id="rId16"/>
    <p:sldId id="329" r:id="rId17"/>
    <p:sldId id="330" r:id="rId18"/>
    <p:sldId id="331" r:id="rId19"/>
    <p:sldId id="340" r:id="rId20"/>
    <p:sldId id="341" r:id="rId21"/>
    <p:sldId id="342" r:id="rId2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CC"/>
    <a:srgbClr val="FFFF00"/>
    <a:srgbClr val="00CC00"/>
    <a:srgbClr val="0066CC"/>
    <a:srgbClr val="6600FF"/>
    <a:srgbClr val="66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3" autoAdjust="0"/>
    <p:restoredTop sz="81022" autoAdjust="0"/>
  </p:normalViewPr>
  <p:slideViewPr>
    <p:cSldViewPr snapToGrid="0">
      <p:cViewPr varScale="1">
        <p:scale>
          <a:sx n="71" d="100"/>
          <a:sy n="71" d="100"/>
        </p:scale>
        <p:origin x="-17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l" defTabSz="915988">
              <a:defRPr sz="1200"/>
            </a:lvl1pPr>
          </a:lstStyle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6688" y="0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D8279E91-CFBD-4783-92CF-472B81C1CB9D}" type="datetime8">
              <a:rPr lang="en-US"/>
              <a:pPr/>
              <a:t>2/24/14 14:03</a:t>
            </a:fld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l" defTabSz="915988">
              <a:defRPr sz="1200"/>
            </a:lvl1pPr>
          </a:lstStyle>
          <a:p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6688" y="8853488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00D79994-EEF3-408A-A10D-E7DFB1466B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59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l" defTabSz="915988">
              <a:defRPr sz="1200"/>
            </a:lvl1pPr>
          </a:lstStyle>
          <a:p>
            <a:endParaRPr lang="en-US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688" y="0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5793D682-6429-4FC0-94CB-873CFDA788FD}" type="datetime8">
              <a:rPr lang="en-US"/>
              <a:pPr/>
              <a:t>2/24/14 14:03</a:t>
            </a:fld>
            <a:endParaRPr lang="en-US"/>
          </a:p>
        </p:txBody>
      </p:sp>
      <p:sp>
        <p:nvSpPr>
          <p:cNvPr id="254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982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4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25950"/>
            <a:ext cx="5124450" cy="419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4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l" defTabSz="915988">
              <a:defRPr sz="1200"/>
            </a:lvl1pPr>
          </a:lstStyle>
          <a:p>
            <a:endParaRPr lang="en-US"/>
          </a:p>
        </p:txBody>
      </p:sp>
      <p:sp>
        <p:nvSpPr>
          <p:cNvPr id="254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688" y="8853488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A6F28291-C224-45B4-943F-F9750F7782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60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6FF26DB-568A-4069-9848-FFBD636FCAE3}" type="datetime8">
              <a:rPr lang="en-US"/>
              <a:pPr/>
              <a:t>2/24/14 14:03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2EF93-1702-4D90-82C7-CD7E4033D308}" type="slidenum">
              <a:rPr lang="en-US"/>
              <a:pPr/>
              <a:t>1</a:t>
            </a:fld>
            <a:endParaRPr lang="en-US"/>
          </a:p>
        </p:txBody>
      </p:sp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the diagram, Mia is the first element and has index 0. The last and fifth element is Wu with index 4.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B244030-144A-45DC-BB3C-9F719269764D}" type="datetime8">
              <a:rPr lang="en-US"/>
              <a:pPr/>
              <a:t>2/24/14 14:03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5EFC6-63EA-4499-A291-B326A1F3771F}" type="slidenum">
              <a:rPr lang="en-US"/>
              <a:pPr/>
              <a:t>10</a:t>
            </a:fld>
            <a:endParaRPr lang="en-US"/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Example(Console)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SearchArray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Sub Main()</a:t>
            </a:r>
          </a:p>
          <a:p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 As Integer = {1, 2, 3, 4, 5}</a:t>
            </a:r>
          </a:p>
          <a:p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searchItem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 = 1</a:t>
            </a:r>
          </a:p>
          <a:p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index As Integer = 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FindItemIndex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searchItem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Console.WriteLine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(index)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Function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FindItemIndex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ByRef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 As Integer,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searchItem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Integer) As Integer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dataArray.Length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0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Then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is-I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Return -1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End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Dim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index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 = 0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Do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While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index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&lt;&gt;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searchItem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index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&lt;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dataArray.Length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- 1)</a:t>
            </a:r>
          </a:p>
          <a:p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index += 1</a:t>
            </a:r>
          </a:p>
          <a:p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Loop</a:t>
            </a:r>
          </a:p>
          <a:p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(index) = 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searchItem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Then</a:t>
            </a:r>
            <a:endParaRPr lang="nl-NL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is-I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Return index</a:t>
            </a:r>
          </a:p>
          <a:p>
            <a:r>
              <a:rPr lang="da-DK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Else</a:t>
            </a:r>
          </a:p>
          <a:p>
            <a:r>
              <a:rPr lang="is-I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Return -1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End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Function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1C8E8D4-B1FD-4CE4-9D04-69BAB1CEF96B}" type="datetime8">
              <a:rPr lang="en-US"/>
              <a:pPr/>
              <a:t>2/24/14 14:03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AEF4BC-594C-48F4-B99E-7F562B9FAF29}" type="slidenum">
              <a:rPr lang="en-US"/>
              <a:pPr/>
              <a:t>11</a:t>
            </a:fld>
            <a:endParaRPr lang="en-US"/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DynamicArrayDemo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Private Sub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btnProcess_Click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sender As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System.Object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e As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System.EventArgs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Handles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btnProcess.Click</a:t>
            </a:r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Static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(-1) As Integer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Static index As Integer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numEntered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 = Val(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txtValue.Text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If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Me.radAdd.Checked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Then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Call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AddItem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numEntered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Call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DisplayData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Me.lstOutput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ElseIf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Me.radRemove.Checked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Then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Call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RemoveItem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numEntered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Call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DisplayData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Me.lstOutput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ElseIf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Me.radFind.Checked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Then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index =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FindItemIndex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numEntered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Me.lstOutput.Items.Add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("Item at index " &amp; index)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End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Sub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AddItem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ByRef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 As Integer,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numToAdd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ReDim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Preserve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dataArray.Length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dataArray.Length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- 1) =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numToAdd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Sub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RemoveItem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ByRef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 As Integer,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numToRemove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Dim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itemIndex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itemIndex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FindItemIndex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numToRemove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If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itemIndex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&gt; -1 Then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For index As Integer =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itemIndex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To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dataArray.Length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- 2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(index) =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(index + 1)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Next index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ReDim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Preserve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dataArray.Length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- 2)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End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Function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FindItemIndex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ByRef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 As Integer,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searchItem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Integer) As Integer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dataArray.Length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1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Then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is-I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Return -1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End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Dim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index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 = 0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Do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While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index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&lt;&gt;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searchItem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index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&lt;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dataArray.Length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- 1)</a:t>
            </a:r>
          </a:p>
          <a:p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index += 1</a:t>
            </a:r>
          </a:p>
          <a:p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Loop</a:t>
            </a:r>
          </a:p>
          <a:p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(index) = 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searchItem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Then</a:t>
            </a:r>
            <a:endParaRPr lang="nl-NL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is-I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Return index</a:t>
            </a:r>
          </a:p>
          <a:p>
            <a:r>
              <a:rPr lang="da-DK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Else</a:t>
            </a:r>
          </a:p>
          <a:p>
            <a:r>
              <a:rPr lang="is-I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Return -1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End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Function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Sub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DisplayData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ByRef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 As Integer,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ByRef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lstList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ListBox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lstList.Items.Clear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</a:t>
            </a: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index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 = 0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dataArray.Length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- 1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lstList.Items.Add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index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&amp;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vbTab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&amp;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index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Next index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A941A5F-A0F3-4F8F-B6AC-5C2FDCF69F10}" type="datetime8">
              <a:rPr lang="en-US"/>
              <a:pPr/>
              <a:t>2/24/14 14:03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39E2D3-EE39-477E-B1B3-4A5CCF1854AA}" type="slidenum">
              <a:rPr lang="en-US"/>
              <a:pPr/>
              <a:t>12</a:t>
            </a:fld>
            <a:endParaRPr lang="en-US"/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83F1A5D-FEB2-442B-93F1-ED613A0A4E29}" type="datetime8">
              <a:rPr lang="en-US"/>
              <a:pPr/>
              <a:t>2/24/14 14:03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38E03F-EAF8-4CE6-9898-3BE6813E6856}" type="slidenum">
              <a:rPr lang="en-US"/>
              <a:pPr/>
              <a:t>13</a:t>
            </a:fld>
            <a:endParaRPr lang="en-US"/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i="0" dirty="0" smtClean="0"/>
              <a:t>Dim </a:t>
            </a:r>
            <a:r>
              <a:rPr lang="en-US" i="0" dirty="0" err="1" smtClean="0"/>
              <a:t>TTTBoard</a:t>
            </a:r>
            <a:r>
              <a:rPr lang="en-US" i="0" dirty="0" smtClean="0"/>
              <a:t>(0,2) = “X”   ‘ assigns letter X to first row</a:t>
            </a:r>
            <a:r>
              <a:rPr lang="en-US" i="0" baseline="0" dirty="0" smtClean="0"/>
              <a:t> (0) in the third column (2)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Example Console app:</a:t>
            </a:r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Sub Main()</a:t>
            </a:r>
          </a:p>
          <a:p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Dim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TTT(2, 3) As Char</a:t>
            </a:r>
          </a:p>
          <a:p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Console.WriteLine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TTT.Length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Console.Write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TTT.GetLength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(0) &amp;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vbCrLf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Console.Write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TTT.GetLength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(1) &amp;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vbCrLf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pPr marL="0" indent="0">
              <a:buFont typeface="Arial"/>
              <a:buNone/>
            </a:pPr>
            <a:endParaRPr lang="en-US" i="0" baseline="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ByRef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numArray</a:t>
            </a:r>
            <a:r>
              <a:rPr lang="en-US" baseline="0" dirty="0" smtClean="0"/>
              <a:t>(,) As Integer    ‘ 2-dimensions array passed as parameter </a:t>
            </a:r>
            <a:r>
              <a:rPr lang="en-US" baseline="0" dirty="0" err="1" smtClean="0"/>
              <a:t>ByRef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793D682-6429-4FC0-94CB-873CFDA788FD}" type="datetime8">
              <a:rPr lang="en-US" smtClean="0"/>
              <a:pPr/>
              <a:t>2/24/14 14:03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F28291-C224-45B4-943F-F9750F77828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08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B5192B-EE22-4454-99DA-A7FAA4947170}" type="datetime8">
              <a:rPr lang="en-US"/>
              <a:pPr/>
              <a:t>2/24/14 14:03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92C703-33BA-481A-9C11-59CF467AC1BD}" type="slidenum">
              <a:rPr lang="en-US"/>
              <a:pPr/>
              <a:t>15</a:t>
            </a:fld>
            <a:endParaRPr lang="en-US"/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i="0" dirty="0" smtClean="0"/>
              <a:t>Syntax:</a:t>
            </a:r>
          </a:p>
          <a:p>
            <a:pPr marL="0" indent="0">
              <a:buFont typeface="Arial"/>
              <a:buNone/>
            </a:pPr>
            <a:r>
              <a:rPr lang="en-US" i="0" dirty="0" smtClean="0"/>
              <a:t>Structure </a:t>
            </a:r>
            <a:r>
              <a:rPr lang="en-US" i="0" dirty="0" err="1" smtClean="0"/>
              <a:t>StructureName</a:t>
            </a:r>
            <a:endParaRPr lang="en-US" i="0" dirty="0" smtClean="0"/>
          </a:p>
          <a:p>
            <a:pPr marL="0" indent="0">
              <a:buFont typeface="Arial"/>
              <a:buNone/>
            </a:pPr>
            <a:r>
              <a:rPr lang="en-US" i="0" dirty="0" smtClean="0"/>
              <a:t>   member declarations</a:t>
            </a:r>
          </a:p>
          <a:p>
            <a:pPr marL="0" indent="0">
              <a:buFont typeface="Arial"/>
              <a:buNone/>
            </a:pPr>
            <a:r>
              <a:rPr lang="en-US" i="0" dirty="0" smtClean="0"/>
              <a:t>End Structure</a:t>
            </a:r>
          </a:p>
          <a:p>
            <a:pPr marL="0" indent="0">
              <a:buFont typeface="Arial"/>
              <a:buNone/>
            </a:pPr>
            <a:endParaRPr lang="en-US" i="0" dirty="0" smtClean="0"/>
          </a:p>
          <a:p>
            <a:pPr marL="285750" indent="-285750">
              <a:buFont typeface="Arial"/>
              <a:buChar char="•"/>
            </a:pPr>
            <a:r>
              <a:rPr lang="en-US" i="0" dirty="0" smtClean="0"/>
              <a:t>Example: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</a:rPr>
              <a:t>Structure </a:t>
            </a:r>
            <a:r>
              <a:rPr lang="en-US" sz="1400" dirty="0" err="1" smtClean="0">
                <a:latin typeface="Courier New" pitchFamily="49" charset="0"/>
              </a:rPr>
              <a:t>ElementaryStudent</a:t>
            </a:r>
            <a:r>
              <a:rPr lang="en-US" sz="1400" dirty="0" smtClean="0">
                <a:latin typeface="Courier New" pitchFamily="49" charset="0"/>
              </a:rPr>
              <a:t>        ‘declared outside</a:t>
            </a:r>
            <a:r>
              <a:rPr lang="en-US" sz="1400" baseline="0" dirty="0" smtClean="0">
                <a:latin typeface="Courier New" pitchFamily="49" charset="0"/>
              </a:rPr>
              <a:t> any procedure, at the beginning of the program</a:t>
            </a:r>
            <a:r>
              <a:rPr lang="en-US" sz="1400" dirty="0" smtClean="0">
                <a:latin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</a:rPr>
            </a:br>
            <a:r>
              <a:rPr lang="en-US" sz="1400" baseline="0" dirty="0" smtClean="0">
                <a:latin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</a:rPr>
              <a:t>Dim name As String</a:t>
            </a:r>
            <a:br>
              <a:rPr lang="en-US" sz="1400" dirty="0" smtClean="0">
                <a:latin typeface="Courier New" pitchFamily="49" charset="0"/>
              </a:rPr>
            </a:br>
            <a:r>
              <a:rPr lang="en-US" sz="1400" dirty="0" smtClean="0">
                <a:latin typeface="Courier New" pitchFamily="49" charset="0"/>
              </a:rPr>
              <a:t>   Dim age As Integer</a:t>
            </a:r>
            <a:br>
              <a:rPr lang="en-US" sz="1400" dirty="0" smtClean="0">
                <a:latin typeface="Courier New" pitchFamily="49" charset="0"/>
              </a:rPr>
            </a:br>
            <a:r>
              <a:rPr lang="en-US" sz="1400" dirty="0" smtClean="0">
                <a:latin typeface="Courier New" pitchFamily="49" charset="0"/>
              </a:rPr>
              <a:t>   Dim grade As Integer</a:t>
            </a:r>
            <a:br>
              <a:rPr lang="en-US" sz="1400" dirty="0" smtClean="0">
                <a:latin typeface="Courier New" pitchFamily="49" charset="0"/>
              </a:rPr>
            </a:br>
            <a:r>
              <a:rPr lang="en-US" sz="1400" dirty="0" smtClean="0">
                <a:latin typeface="Courier New" pitchFamily="49" charset="0"/>
              </a:rPr>
              <a:t>End Structure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</a:rPr>
              <a:t>…………………..                           ‘code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>
                <a:latin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</a:rPr>
              <a:t>newStu</a:t>
            </a:r>
            <a:r>
              <a:rPr lang="en-US" dirty="0" smtClean="0">
                <a:latin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</a:rPr>
              <a:t>ElementaryStudent</a:t>
            </a:r>
            <a:r>
              <a:rPr lang="en-US" dirty="0" smtClean="0">
                <a:latin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err="1" smtClean="0">
                <a:latin typeface="Courier New" pitchFamily="49" charset="0"/>
              </a:rPr>
              <a:t>newStu.age</a:t>
            </a:r>
            <a:r>
              <a:rPr lang="en-US" dirty="0" smtClean="0">
                <a:latin typeface="Courier New" pitchFamily="49" charset="0"/>
              </a:rPr>
              <a:t> = 10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err="1" smtClean="0">
                <a:latin typeface="Courier New" pitchFamily="49" charset="0"/>
              </a:rPr>
              <a:t>newStu.grade</a:t>
            </a:r>
            <a:r>
              <a:rPr lang="en-US" dirty="0" smtClean="0">
                <a:latin typeface="Courier New" pitchFamily="49" charset="0"/>
              </a:rPr>
              <a:t> = 4</a:t>
            </a:r>
            <a:endParaRPr lang="en-US" sz="1400" dirty="0" smtClean="0">
              <a:latin typeface="Courier New" pitchFamily="49" charset="0"/>
            </a:endParaRPr>
          </a:p>
          <a:p>
            <a:pPr marL="0" indent="0">
              <a:buFont typeface="Arial"/>
              <a:buNone/>
            </a:pPr>
            <a:endParaRPr lang="en-US" i="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CB023F0-2C92-480B-B651-3A333221D3C0}" type="datetime8">
              <a:rPr lang="en-US"/>
              <a:pPr/>
              <a:t>2/24/14 14:03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7C2E5-3E14-4068-AEEE-507DA7F0BFFB}" type="slidenum">
              <a:rPr lang="en-US"/>
              <a:pPr/>
              <a:t>16</a:t>
            </a:fld>
            <a:endParaRPr lang="en-US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i="0" dirty="0" smtClean="0"/>
              <a:t>Example of an array of structures:</a:t>
            </a:r>
          </a:p>
          <a:p>
            <a:pPr marL="0" indent="0">
              <a:buFont typeface="Arial"/>
              <a:buNone/>
            </a:pPr>
            <a:endParaRPr lang="en-US" i="0" dirty="0" smtClean="0"/>
          </a:p>
          <a:p>
            <a:pPr marL="0" indent="0">
              <a:buFont typeface="Arial"/>
              <a:buNone/>
            </a:pPr>
            <a:r>
              <a:rPr lang="en-US" i="0" dirty="0" smtClean="0"/>
              <a:t>Structure Student</a:t>
            </a:r>
          </a:p>
          <a:p>
            <a:pPr marL="0" indent="0">
              <a:buFont typeface="Arial"/>
              <a:buNone/>
            </a:pPr>
            <a:r>
              <a:rPr lang="en-US" i="0" dirty="0" smtClean="0"/>
              <a:t>   Dim </a:t>
            </a:r>
            <a:r>
              <a:rPr lang="en-US" i="0" dirty="0" err="1" smtClean="0"/>
              <a:t>firstName</a:t>
            </a:r>
            <a:r>
              <a:rPr lang="en-US" i="0" dirty="0" smtClean="0"/>
              <a:t> As String</a:t>
            </a:r>
          </a:p>
          <a:p>
            <a:pPr marL="0" indent="0">
              <a:buFont typeface="Arial"/>
              <a:buNone/>
            </a:pPr>
            <a:r>
              <a:rPr lang="en-US" i="0" dirty="0" smtClean="0"/>
              <a:t>   Dim </a:t>
            </a:r>
            <a:r>
              <a:rPr lang="en-US" i="0" dirty="0" err="1" smtClean="0"/>
              <a:t>lastName</a:t>
            </a:r>
            <a:r>
              <a:rPr lang="en-US" i="0" dirty="0" smtClean="0"/>
              <a:t> As</a:t>
            </a:r>
            <a:r>
              <a:rPr lang="en-US" i="0" baseline="0" dirty="0" smtClean="0"/>
              <a:t> String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   Dim </a:t>
            </a:r>
            <a:r>
              <a:rPr lang="en-US" i="0" baseline="0" dirty="0" err="1" smtClean="0"/>
              <a:t>gpa</a:t>
            </a:r>
            <a:r>
              <a:rPr lang="en-US" i="0" baseline="0" dirty="0" smtClean="0"/>
              <a:t> As Single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   Dim credits As Integer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End Structure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…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Dim students(99) As Student</a:t>
            </a:r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285750" indent="-285750">
              <a:buFont typeface="Arial"/>
              <a:buChar char="•"/>
            </a:pPr>
            <a:r>
              <a:rPr lang="en-US" i="0" baseline="0" dirty="0" smtClean="0"/>
              <a:t>Arrays of structures can be declared anywhere in the program</a:t>
            </a:r>
          </a:p>
          <a:p>
            <a:pPr marL="285750" indent="-285750">
              <a:buFont typeface="Arial"/>
              <a:buChar char="•"/>
            </a:pPr>
            <a:r>
              <a:rPr lang="en-US" i="0" dirty="0" smtClean="0"/>
              <a:t>Members are</a:t>
            </a:r>
            <a:r>
              <a:rPr lang="en-US" i="0" baseline="0" dirty="0" smtClean="0"/>
              <a:t> accessed: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students(3).</a:t>
            </a:r>
            <a:r>
              <a:rPr lang="en-US" i="0" baseline="0" dirty="0" err="1" smtClean="0"/>
              <a:t>firstName</a:t>
            </a:r>
            <a:r>
              <a:rPr lang="en-US" i="0" baseline="0" dirty="0" smtClean="0"/>
              <a:t> = “Faith”</a:t>
            </a:r>
            <a:endParaRPr lang="en-US" i="0" dirty="0" smtClean="0"/>
          </a:p>
          <a:p>
            <a:endParaRPr lang="en-US" i="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935A339-4035-4C16-B2CE-0B60E9AC0AC8}" type="datetime8">
              <a:rPr lang="en-US"/>
              <a:pPr/>
              <a:t>2/24/14 14:03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CF624-05E1-4B14-A62D-E17F1D6220A2}" type="slidenum">
              <a:rPr lang="en-US"/>
              <a:pPr/>
              <a:t>17</a:t>
            </a:fld>
            <a:endParaRPr lang="en-US"/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i="0" dirty="0" smtClean="0"/>
              <a:t>One could use a String variable to store a student’s level but this variable can hold any string not just the 4 ( freshman, sophomore,</a:t>
            </a:r>
            <a:r>
              <a:rPr lang="en-US" i="0" baseline="0" dirty="0" smtClean="0"/>
              <a:t> junior, senior )</a:t>
            </a:r>
          </a:p>
          <a:p>
            <a:pPr marL="285750" indent="-285750">
              <a:buFont typeface="Arial"/>
              <a:buChar char="•"/>
            </a:pPr>
            <a:r>
              <a:rPr lang="en-US" i="0" baseline="0" dirty="0" smtClean="0"/>
              <a:t>An </a:t>
            </a:r>
            <a:r>
              <a:rPr lang="en-US" i="0" baseline="0" dirty="0" err="1" smtClean="0"/>
              <a:t>enumarated</a:t>
            </a:r>
            <a:r>
              <a:rPr lang="en-US" i="0" baseline="0" dirty="0" smtClean="0"/>
              <a:t> type should: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    - begin with an uppercase letter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    - the constants=fields should begin with an uppercase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    - must be declared outside of any procedure at the beginning of the program with other global declarations</a:t>
            </a:r>
          </a:p>
          <a:p>
            <a:pPr marL="285750" indent="-285750">
              <a:buFont typeface="Arial"/>
              <a:buChar char="•"/>
            </a:pPr>
            <a:r>
              <a:rPr lang="en-US" i="0" baseline="0" dirty="0" smtClean="0"/>
              <a:t>The fields of an </a:t>
            </a:r>
            <a:r>
              <a:rPr lang="en-US" i="0" baseline="0" dirty="0" err="1" smtClean="0"/>
              <a:t>enumarated</a:t>
            </a:r>
            <a:r>
              <a:rPr lang="en-US" i="0" baseline="0" dirty="0" smtClean="0"/>
              <a:t> type correspond to a set of integer constants: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Freshman=0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Sophomore=1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Junior=2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Senior=3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Example of usage: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Year=</a:t>
            </a:r>
            <a:r>
              <a:rPr lang="en-US" i="0" baseline="0" dirty="0" err="1" smtClean="0"/>
              <a:t>level.Sophomore</a:t>
            </a:r>
            <a:endParaRPr lang="en-US" i="0" baseline="0" dirty="0" smtClean="0"/>
          </a:p>
          <a:p>
            <a:pPr marL="0" indent="0">
              <a:buFont typeface="Arial"/>
              <a:buNone/>
            </a:pPr>
            <a:r>
              <a:rPr lang="en-US" i="0" baseline="0" dirty="0" err="1" smtClean="0"/>
              <a:t>Me.lblShowLevel.Text</a:t>
            </a:r>
            <a:r>
              <a:rPr lang="en-US" i="0" baseline="0" dirty="0" smtClean="0"/>
              <a:t> = year        ‘1 is displayed</a:t>
            </a:r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285750" indent="-285750">
              <a:buFont typeface="Arial"/>
              <a:buChar char="•"/>
            </a:pPr>
            <a:r>
              <a:rPr lang="en-US" i="0" baseline="0" dirty="0" err="1" smtClean="0"/>
              <a:t>Enumarated</a:t>
            </a:r>
            <a:r>
              <a:rPr lang="en-US" i="0" baseline="0" dirty="0" smtClean="0"/>
              <a:t> type can be explicitly assigned values:</a:t>
            </a:r>
          </a:p>
          <a:p>
            <a:pPr marL="0" indent="0">
              <a:buFont typeface="Arial"/>
              <a:buNone/>
            </a:pPr>
            <a:r>
              <a:rPr lang="en-US" i="0" baseline="0" dirty="0" err="1" smtClean="0"/>
              <a:t>Enum</a:t>
            </a:r>
            <a:r>
              <a:rPr lang="en-US" i="0" baseline="0" dirty="0" smtClean="0"/>
              <a:t> Summer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   June=6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   July=7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   August=8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End </a:t>
            </a:r>
            <a:r>
              <a:rPr lang="en-US" i="0" baseline="0" dirty="0" err="1" smtClean="0"/>
              <a:t>Enum</a:t>
            </a:r>
            <a:endParaRPr lang="en-US" i="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34242DC-7718-4E50-AA32-09C5F314106E}" type="datetime8">
              <a:rPr lang="en-US"/>
              <a:pPr/>
              <a:t>2/24/14 14:03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7B34A-E3DE-4B48-A36F-FE6C02408519}" type="slidenum">
              <a:rPr lang="en-US"/>
              <a:pPr/>
              <a:t>18</a:t>
            </a:fld>
            <a:endParaRPr lang="en-US"/>
          </a:p>
        </p:txBody>
      </p:sp>
      <p:sp>
        <p:nvSpPr>
          <p:cNvPr id="80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i="0" dirty="0" smtClean="0"/>
              <a:t>Example:</a:t>
            </a:r>
          </a:p>
          <a:p>
            <a:pPr marL="0" indent="0">
              <a:buFont typeface="Arial"/>
              <a:buNone/>
            </a:pPr>
            <a:r>
              <a:rPr lang="en-US" i="0" dirty="0" smtClean="0"/>
              <a:t>Dim </a:t>
            </a:r>
            <a:r>
              <a:rPr lang="en-US" i="0" dirty="0" err="1" smtClean="0"/>
              <a:t>itemButtons</a:t>
            </a:r>
            <a:r>
              <a:rPr lang="en-US" i="0" dirty="0" smtClean="0"/>
              <a:t> () As Button = {Me.btn1, Me.btn2, Me.btn3…}</a:t>
            </a:r>
          </a:p>
          <a:p>
            <a:pPr marL="285750" indent="-285750">
              <a:buFont typeface="Arial"/>
              <a:buChar char="•"/>
            </a:pPr>
            <a:r>
              <a:rPr lang="en-US" i="0" dirty="0" smtClean="0"/>
              <a:t>An array of control class objects can simplify code that sets the same property for multiple objects of the same type</a:t>
            </a:r>
            <a:endParaRPr lang="en-US" i="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132D9B7-A62D-476E-B8D0-CD0433F09FEB}" type="datetime8">
              <a:rPr lang="en-US"/>
              <a:pPr/>
              <a:t>2/24/14 14:03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77DAD0-420F-4F81-A13D-E7C03F0AED0B}" type="slidenum">
              <a:rPr lang="en-US"/>
              <a:pPr/>
              <a:t>19</a:t>
            </a:fld>
            <a:endParaRPr lang="en-US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0DD76DB-FDB3-4305-85CF-2F03D7FFF7DA}" type="datetime8">
              <a:rPr lang="en-US"/>
              <a:pPr/>
              <a:t>2/24/14 14:03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24F4B-B42F-443F-A2EC-C6CCD6538EC3}" type="slidenum">
              <a:rPr lang="en-US"/>
              <a:pPr/>
              <a:t>2</a:t>
            </a:fld>
            <a:endParaRPr lang="en-US"/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2200" dirty="0" smtClean="0">
                <a:latin typeface="Courier New" pitchFamily="49" charset="0"/>
              </a:rPr>
              <a:t>With type inference, the compiler determines the type by examining each element in the array and calculating the dominant type.</a:t>
            </a:r>
          </a:p>
          <a:p>
            <a:endParaRPr lang="en-US" i="1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A661D1A-2010-4C63-B23C-9E5061FB646A}" type="datetime8">
              <a:rPr lang="en-US"/>
              <a:pPr/>
              <a:t>2/24/14 14:03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FF2DD8-93E0-4C4B-AB97-5AAB9E2A118E}" type="slidenum">
              <a:rPr lang="en-US"/>
              <a:pPr/>
              <a:t>20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items in a combo box have an index value with 0 being the index of the first item. A selected index value of -1 means that none of the list items are selected. The Text property contains the item typed by the user in the text box part of the combo box.</a:t>
            </a:r>
          </a:p>
          <a:p>
            <a:r>
              <a:rPr lang="en-US" dirty="0"/>
              <a:t>A </a:t>
            </a:r>
            <a:r>
              <a:rPr lang="en-US" dirty="0" err="1"/>
              <a:t>SelectedIndexChanged</a:t>
            </a:r>
            <a:r>
              <a:rPr lang="en-US" dirty="0"/>
              <a:t> event procedure is sometimes coded for a combo box. This procedure executes when a list item is clicked.</a:t>
            </a:r>
          </a:p>
          <a:p>
            <a:r>
              <a:rPr lang="en-US" dirty="0"/>
              <a:t>A </a:t>
            </a:r>
            <a:r>
              <a:rPr lang="en-US" dirty="0" err="1"/>
              <a:t>TextChanged</a:t>
            </a:r>
            <a:r>
              <a:rPr lang="en-US" dirty="0"/>
              <a:t> event procedure can also be coded for the combo box. This procedure executes when text is typed in the text box of the combo box.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B2EDFAD-D141-4E13-AF80-5AC9F90A5439}" type="datetime8">
              <a:rPr lang="en-US"/>
              <a:pPr/>
              <a:t>2/24/14 14:03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3B73D-ABD4-4687-A926-AAB7B882C29A}" type="slidenum">
              <a:rPr lang="en-US"/>
              <a:pPr/>
              <a:t>21</a:t>
            </a:fld>
            <a:endParaRPr lang="en-US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C25ADC0-9F99-4F91-85C0-ECDFBD0AC3B1}" type="datetime8">
              <a:rPr lang="en-US"/>
              <a:pPr/>
              <a:t>2/24/14 14:03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424D34-A15F-471E-8CF2-B25F1D8C3B7C}" type="slidenum">
              <a:rPr lang="en-US"/>
              <a:pPr/>
              <a:t>3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items in a list box have an index value with 0 being the index of the first item. A selected index value of -1 means that none of the list items are selected.</a:t>
            </a:r>
          </a:p>
          <a:p>
            <a:r>
              <a:rPr lang="en-US" dirty="0"/>
              <a:t>A </a:t>
            </a:r>
            <a:r>
              <a:rPr lang="en-US" dirty="0" err="1"/>
              <a:t>SelectedIndexChanged</a:t>
            </a:r>
            <a:r>
              <a:rPr lang="en-US" dirty="0"/>
              <a:t> event procedure is sometimes coded for a list box. This procedure executes when a list item is clicked.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DDF8A11-8B2A-4223-AE95-AEA55392CD82}" type="datetime8">
              <a:rPr lang="en-US"/>
              <a:pPr/>
              <a:t>2/24/14 14:03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272D9-9223-4E58-BB2E-A6802C4E7F86}" type="slidenum">
              <a:rPr lang="en-US"/>
              <a:pPr/>
              <a:t>4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422B75A-3618-4050-B4CC-7E664E7D987B}" type="datetime8">
              <a:rPr lang="en-US"/>
              <a:pPr/>
              <a:t>2/24/14 14:03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94D63-F955-4970-AB88-7548FEFD3277}" type="slidenum">
              <a:rPr lang="en-US"/>
              <a:pPr/>
              <a:t>5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object with focus will receive the user input from the keyboard.</a:t>
            </a:r>
          </a:p>
          <a:p>
            <a:r>
              <a:rPr lang="en-US" dirty="0"/>
              <a:t>An access key is the key pressed while holding down the Alt key to select an object.</a:t>
            </a:r>
          </a:p>
          <a:p>
            <a:r>
              <a:rPr lang="en-US" dirty="0"/>
              <a:t>A disabled object cannot be selected by the user.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D9A862D-B1D0-4A5C-B3A4-C8115CC1E8EA}" type="datetime8">
              <a:rPr lang="en-US"/>
              <a:pPr/>
              <a:t>2/24/14 14:03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A8038-85A4-4E5A-BEE8-2918E6FD7125}" type="slidenum">
              <a:rPr lang="en-US"/>
              <a:pPr/>
              <a:t>6</a:t>
            </a:fld>
            <a:endParaRPr lang="en-US"/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B9E168B-9C16-485F-8820-7B9B4842444A}" type="datetime8">
              <a:rPr lang="en-US"/>
              <a:pPr/>
              <a:t>2/24/14 14:03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27B214-4A08-4B36-AF77-622B4307777D}" type="slidenum">
              <a:rPr lang="en-US"/>
              <a:pPr/>
              <a:t>7</a:t>
            </a:fld>
            <a:endParaRPr 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  <a:p>
            <a:r>
              <a:rPr lang="en-US" dirty="0"/>
              <a:t>Traversing an array with a </a:t>
            </a:r>
            <a:r>
              <a:rPr lang="en-US" dirty="0" err="1"/>
              <a:t>For..Next</a:t>
            </a:r>
            <a:r>
              <a:rPr lang="en-US" dirty="0"/>
              <a:t> loop requires determining the length of the array. The loop iterates from 0 to one less than the length</a:t>
            </a:r>
            <a:r>
              <a:rPr lang="en-US" dirty="0" smtClean="0"/>
              <a:t>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2200" dirty="0" smtClean="0">
                <a:latin typeface="Courier New" pitchFamily="49" charset="0"/>
              </a:rPr>
              <a:t>See Review: </a:t>
            </a:r>
            <a:r>
              <a:rPr lang="en-CA" sz="2200" dirty="0" err="1" smtClean="0">
                <a:latin typeface="Courier New" pitchFamily="49" charset="0"/>
              </a:rPr>
              <a:t>StudentNames</a:t>
            </a:r>
            <a:endParaRPr lang="en-CA" sz="2200" dirty="0" smtClean="0">
              <a:latin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2200" dirty="0" smtClean="0">
              <a:latin typeface="Courier New" pitchFamily="49" charset="0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Private Sub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btnAddNames_Click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sender As Object,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e As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System.EventArgs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Handles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btnAddNames.Click</a:t>
            </a:r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NUM_NAMES As Integer = 5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stuNames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(NUM_NAMES - 1) As String</a:t>
            </a:r>
          </a:p>
          <a:p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'Get student names from user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For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nameCount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 = 0 To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stuNames.Length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- 1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stuNames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nameCount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=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InputBox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("Enter student's first name:", "Students")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Next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nameCount</a:t>
            </a:r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'Add names to list box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For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nameCount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 = 0 To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stuNames.Length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- 1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Me.lstStuNames.Items.Add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stuNames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nameCount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Next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nameCount</a:t>
            </a:r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2200" dirty="0" smtClean="0">
              <a:latin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2200" dirty="0" smtClean="0">
              <a:latin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200" dirty="0" smtClean="0"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3307D6B-1E2D-4D5D-84CF-F2A4A849AEE3}" type="datetime8">
              <a:rPr lang="en-US"/>
              <a:pPr/>
              <a:t>2/24/14 14:03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375FC-9E8F-4C90-A7A3-4CA150096217}" type="slidenum">
              <a:rPr lang="en-US"/>
              <a:pPr/>
              <a:t>8</a:t>
            </a:fld>
            <a:endParaRPr lang="en-US"/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i="0" dirty="0" smtClean="0"/>
              <a:t>Arrays can be very large so it is usually more efficient to pass them </a:t>
            </a:r>
            <a:r>
              <a:rPr lang="en-US" i="0" dirty="0" err="1" smtClean="0"/>
              <a:t>ByRef</a:t>
            </a:r>
            <a:r>
              <a:rPr lang="en-US" i="0" dirty="0" smtClean="0"/>
              <a:t> instead of making</a:t>
            </a:r>
            <a:r>
              <a:rPr lang="en-US" i="0" baseline="0" dirty="0" smtClean="0"/>
              <a:t> a copy( </a:t>
            </a:r>
            <a:r>
              <a:rPr lang="en-US" i="0" baseline="0" dirty="0" err="1" smtClean="0"/>
              <a:t>ByVal</a:t>
            </a:r>
            <a:r>
              <a:rPr lang="en-US" i="0" baseline="0" dirty="0" smtClean="0"/>
              <a:t> )</a:t>
            </a:r>
          </a:p>
          <a:p>
            <a:pPr marL="285750" indent="-285750">
              <a:buFont typeface="Arial"/>
              <a:buChar char="•"/>
            </a:pPr>
            <a:r>
              <a:rPr lang="en-US" i="0" baseline="0" dirty="0" smtClean="0"/>
              <a:t>Example ( Console app ):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Sub Main()</a:t>
            </a:r>
          </a:p>
          <a:p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numArray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 As Integer = {1, 2, 3, 4, 5}</a:t>
            </a:r>
          </a:p>
          <a:p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total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</a:t>
            </a:r>
          </a:p>
          <a:p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total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SumOfValues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numArray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Console.WriteLine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total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endParaRPr lang="nl-NL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Function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SumOfValues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ByRef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numArray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 As Integer) As Integer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Dim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sum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</a:t>
            </a: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index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 = 0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numArray.length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- 1</a:t>
            </a:r>
          </a:p>
          <a:p>
            <a:r>
              <a:rPr lang="is-I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sum += numArray(index)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Next index</a:t>
            </a:r>
          </a:p>
          <a:p>
            <a:r>
              <a:rPr lang="is-I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Return sum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Function</a:t>
            </a:r>
          </a:p>
          <a:p>
            <a:pPr marL="0" indent="0">
              <a:buFont typeface="Arial"/>
              <a:buNone/>
            </a:pPr>
            <a:endParaRPr lang="en-US" i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F3EAC72-2D9F-4509-9EC1-8286D4F65B22}" type="datetime8">
              <a:rPr lang="en-US"/>
              <a:pPr/>
              <a:t>2/24/14 14:03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FB4153-E48D-423F-807C-74FC43B270C9}" type="slidenum">
              <a:rPr lang="en-US"/>
              <a:pPr/>
              <a:t>9</a:t>
            </a:fld>
            <a:endParaRPr lang="en-US"/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i="0" dirty="0" smtClean="0"/>
              <a:t>Many algorithms make use of the index value of an array element for storing data.</a:t>
            </a:r>
          </a:p>
          <a:p>
            <a:pPr marL="285750" indent="-285750">
              <a:buFont typeface="Arial"/>
              <a:buChar char="•"/>
            </a:pPr>
            <a:r>
              <a:rPr lang="en-US" i="0" dirty="0" smtClean="0"/>
              <a:t>Example </a:t>
            </a:r>
            <a:r>
              <a:rPr lang="en-US" i="0" dirty="0" err="1" smtClean="0"/>
              <a:t>DiceRolls</a:t>
            </a:r>
            <a:r>
              <a:rPr lang="en-US" i="0" dirty="0" smtClean="0"/>
              <a:t>:</a:t>
            </a:r>
          </a:p>
          <a:p>
            <a:pPr marL="0" indent="0">
              <a:buFont typeface="Arial"/>
              <a:buNone/>
            </a:pPr>
            <a:endParaRPr lang="en-US" i="0" dirty="0" smtClean="0"/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Private Sub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btnRollDice_Click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sender As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System.Object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e As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System.EventArgs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Handles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btnRollDice.Click</a:t>
            </a:r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counts(12) As Integer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numRolls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 = Val(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Me.txtRolls.Text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Call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CountTrials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numRolls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counts)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Call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DisplayRollCounts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(counts,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Me.lstRollsOutcomes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'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Me.lblTest.Text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counts(1)   'to prove that first 2 elements of the array are not used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'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Simulates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numRolls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rolls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2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dice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keeps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count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outcomes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'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counts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array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has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at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least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index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values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2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through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12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'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post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random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numRolls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times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dice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rolls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have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been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simulated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stored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counts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Sub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CountTrials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numRolls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Integer,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ByRef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counts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 As Integer)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Dim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rollOutcome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</a:t>
            </a: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Randomize()</a:t>
            </a:r>
          </a:p>
          <a:p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For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roll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Integer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1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numRolls</a:t>
            </a:r>
            <a:endParaRPr lang="pt-BR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it-IT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it-IT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rollOutcome</a:t>
            </a:r>
            <a:r>
              <a:rPr lang="it-IT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(</a:t>
            </a:r>
            <a:r>
              <a:rPr lang="it-IT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</a:t>
            </a:r>
            <a:r>
              <a:rPr lang="it-IT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(6 * </a:t>
            </a:r>
            <a:r>
              <a:rPr lang="it-IT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Rnd</a:t>
            </a:r>
            <a:r>
              <a:rPr lang="it-IT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 + 1)) + (</a:t>
            </a:r>
            <a:r>
              <a:rPr lang="it-IT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</a:t>
            </a:r>
            <a:r>
              <a:rPr lang="it-IT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(6 * </a:t>
            </a:r>
            <a:r>
              <a:rPr lang="it-IT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Rnd</a:t>
            </a:r>
            <a:r>
              <a:rPr lang="it-IT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 + 1))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counts(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rollOutcome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+= 1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Next roll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'Displays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outcomes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content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counts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 in a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list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box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Sub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DisplayRollCounts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ByRef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counts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 As Integer,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ByRef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lstList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ListBox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rollOutcome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 = 2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12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lstList.Items.Add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rollOutcome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&amp;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vbTab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&amp;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counts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rollOutcome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Next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rollOutcome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pPr marL="0" indent="0">
              <a:buFont typeface="Arial"/>
              <a:buNone/>
            </a:pPr>
            <a:endParaRPr lang="en-US" i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094A2588-DFE1-4ECA-A221-D0CF1C8D50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4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AF4CA27-914E-4807-AB68-61F8ED5EE4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3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45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CE8E08A1-4A77-401D-97B6-16BE56DAEB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4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1683352C-D3AC-454F-9E8B-0FE45F9B3D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6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F9ACCF5-2866-44F2-9143-AA9A091C72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CE5C7D30-AC5C-4C7B-8F1E-84351E7554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7D0C19D4-F183-4F15-94EB-87FB062609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5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CE2C9D25-FD34-4E65-893A-4A489E1A14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1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3437D64E-4236-4347-94BD-3C4C1C5C2E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0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474B85F-103A-4963-9D68-11D23CB200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2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5A4C873B-E6F5-4FFF-BB44-31A9E3C04B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3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2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403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192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00675" y="6324600"/>
            <a:ext cx="30035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1" i="1">
                <a:latin typeface="+mn-lt"/>
              </a:defRPr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25194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063" y="6342063"/>
            <a:ext cx="21336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1" i="1">
                <a:latin typeface="+mn-lt"/>
              </a:defRPr>
            </a:lvl1pPr>
          </a:lstStyle>
          <a:p>
            <a:r>
              <a:rPr lang="en-US"/>
              <a:t>Slide </a:t>
            </a:r>
            <a:fld id="{F32EF942-F6E6-485B-B460-8D5E5E0EDA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1947" name="Text Box 43"/>
          <p:cNvSpPr txBox="1">
            <a:spLocks noChangeArrowheads="1"/>
          </p:cNvSpPr>
          <p:nvPr userDrawn="1"/>
        </p:nvSpPr>
        <p:spPr bwMode="auto">
          <a:xfrm>
            <a:off x="730250" y="2062163"/>
            <a:ext cx="7732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251948" name="Text Box 44"/>
          <p:cNvSpPr txBox="1">
            <a:spLocks noChangeArrowheads="1"/>
          </p:cNvSpPr>
          <p:nvPr userDrawn="1"/>
        </p:nvSpPr>
        <p:spPr bwMode="auto">
          <a:xfrm>
            <a:off x="706438" y="2085975"/>
            <a:ext cx="774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ctr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SzPct val="80000"/>
        <a:defRPr kumimoji="1" sz="3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–"/>
        <a:defRPr kumimoji="1" sz="2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573D404-A952-40AE-B0BE-CA23764EE9A4}" type="slidenum">
              <a:rPr lang="en-US"/>
              <a:pPr/>
              <a:t>1</a:t>
            </a:fld>
            <a:endParaRPr lang="en-US"/>
          </a:p>
        </p:txBody>
      </p:sp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317500"/>
            <a:ext cx="7772400" cy="1041400"/>
          </a:xfrm>
        </p:spPr>
        <p:txBody>
          <a:bodyPr/>
          <a:lstStyle/>
          <a:p>
            <a:r>
              <a:rPr lang="en-US" sz="2000"/>
              <a:t>Chapter 8</a:t>
            </a:r>
            <a:br>
              <a:rPr lang="en-US" sz="2000"/>
            </a:br>
            <a:r>
              <a:rPr lang="en-US"/>
              <a:t>Arrays</a:t>
            </a:r>
          </a:p>
        </p:txBody>
      </p:sp>
      <p:sp>
        <p:nvSpPr>
          <p:cNvPr id="776195" name="Text Box 3"/>
          <p:cNvSpPr txBox="1">
            <a:spLocks noChangeArrowheads="1"/>
          </p:cNvSpPr>
          <p:nvPr/>
        </p:nvSpPr>
        <p:spPr bwMode="auto">
          <a:xfrm>
            <a:off x="703263" y="1509713"/>
            <a:ext cx="762158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Can store many of the same type of data together.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Allows a collection of related values to be stored together with a single descriptive name.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A composite data </a:t>
            </a:r>
            <a:r>
              <a:rPr lang="en-US" dirty="0" smtClean="0">
                <a:latin typeface="Tahoma" pitchFamily="34" charset="0"/>
              </a:rPr>
              <a:t>type: a collection of elements</a:t>
            </a:r>
            <a:endParaRPr lang="en-US" dirty="0">
              <a:latin typeface="Tahoma" pitchFamily="34" charset="0"/>
            </a:endParaRP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Each item is called an element and each element has an index value. The friends array has 5 elements:</a:t>
            </a:r>
          </a:p>
        </p:txBody>
      </p:sp>
      <p:pic>
        <p:nvPicPr>
          <p:cNvPr id="776197" name="Picture 5" descr="stuNa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9" t="12389" r="7536" b="15222"/>
          <a:stretch>
            <a:fillRect/>
          </a:stretch>
        </p:blipFill>
        <p:spPr bwMode="auto">
          <a:xfrm>
            <a:off x="2008188" y="4424363"/>
            <a:ext cx="52101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2B363CF6-A6F2-42DA-8142-9B7379B4CC55}" type="slidenum">
              <a:rPr lang="en-US"/>
              <a:pPr/>
              <a:t>10</a:t>
            </a:fld>
            <a:endParaRPr lang="en-US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68375"/>
          </a:xfrm>
        </p:spPr>
        <p:txBody>
          <a:bodyPr/>
          <a:lstStyle/>
          <a:p>
            <a:r>
              <a:rPr lang="en-US" sz="2000"/>
              <a:t>Chapter 8</a:t>
            </a:r>
            <a:br>
              <a:rPr lang="en-US" sz="2000"/>
            </a:br>
            <a:r>
              <a:rPr lang="en-US"/>
              <a:t>Linear Search</a:t>
            </a:r>
          </a:p>
        </p:txBody>
      </p:sp>
      <p:sp>
        <p:nvSpPr>
          <p:cNvPr id="788483" name="Text Box 3"/>
          <p:cNvSpPr txBox="1">
            <a:spLocks noChangeArrowheads="1"/>
          </p:cNvSpPr>
          <p:nvPr/>
        </p:nvSpPr>
        <p:spPr bwMode="auto">
          <a:xfrm>
            <a:off x="695325" y="2060575"/>
            <a:ext cx="7621588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Simplest searching algorithm.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Checks each element of an array, one after the other, until a specified value has been found or until the entire array has been checked.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137BC0D-6972-4AA9-82AE-C9F6637E31CB}" type="slidenum">
              <a:rPr lang="en-US"/>
              <a:pPr/>
              <a:t>11</a:t>
            </a:fld>
            <a:endParaRPr lang="en-US"/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68375"/>
          </a:xfrm>
        </p:spPr>
        <p:txBody>
          <a:bodyPr/>
          <a:lstStyle/>
          <a:p>
            <a:r>
              <a:rPr lang="en-US" sz="2000"/>
              <a:t>Chapter 8</a:t>
            </a:r>
            <a:br>
              <a:rPr lang="en-US" sz="2000"/>
            </a:br>
            <a:r>
              <a:rPr lang="en-US"/>
              <a:t>Dynamic Array</a:t>
            </a:r>
          </a:p>
        </p:txBody>
      </p:sp>
      <p:sp>
        <p:nvSpPr>
          <p:cNvPr id="794627" name="Text Box 3"/>
          <p:cNvSpPr txBox="1">
            <a:spLocks noChangeArrowheads="1"/>
          </p:cNvSpPr>
          <p:nvPr/>
        </p:nvSpPr>
        <p:spPr bwMode="auto">
          <a:xfrm>
            <a:off x="684213" y="1728788"/>
            <a:ext cx="762158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Varies in size during run time.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Used in situations where the size of an array may need to grow or shrink or when the array size is unknown at the start of the program.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 err="1">
                <a:latin typeface="Courier New" pitchFamily="49" charset="0"/>
              </a:rPr>
              <a:t>ReDim</a:t>
            </a:r>
            <a:r>
              <a:rPr lang="en-US" dirty="0">
                <a:latin typeface="Tahoma" pitchFamily="34" charset="0"/>
              </a:rPr>
              <a:t> is used to change an array's size:</a:t>
            </a:r>
            <a:br>
              <a:rPr lang="en-US" dirty="0">
                <a:latin typeface="Tahoma" pitchFamily="34" charset="0"/>
              </a:rPr>
            </a:br>
            <a:r>
              <a:rPr lang="en-US" dirty="0">
                <a:latin typeface="Courier New" pitchFamily="49" charset="0"/>
              </a:rPr>
              <a:t>Dim ages(-1) As Integer	'0 elements</a:t>
            </a:r>
            <a:br>
              <a:rPr lang="en-US" dirty="0">
                <a:latin typeface="Courier New" pitchFamily="49" charset="0"/>
              </a:rPr>
            </a:br>
            <a:r>
              <a:rPr lang="en-US" dirty="0" err="1">
                <a:latin typeface="Courier New" pitchFamily="49" charset="0"/>
              </a:rPr>
              <a:t>ReDim</a:t>
            </a:r>
            <a:r>
              <a:rPr lang="en-US" dirty="0">
                <a:latin typeface="Courier New" pitchFamily="49" charset="0"/>
              </a:rPr>
              <a:t> ages(4)			'5 elements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 err="1" smtClean="0">
                <a:latin typeface="Courier New" pitchFamily="49" charset="0"/>
              </a:rPr>
              <a:t>ReDim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+mn-lt"/>
              </a:rPr>
              <a:t>can be executed over and over but all the values in the array are lost. To </a:t>
            </a:r>
            <a:r>
              <a:rPr lang="en-US" dirty="0">
                <a:latin typeface="Tahoma" pitchFamily="34" charset="0"/>
              </a:rPr>
              <a:t>keep existing values use </a:t>
            </a:r>
            <a:r>
              <a:rPr lang="en-US" dirty="0" err="1">
                <a:latin typeface="Courier New" pitchFamily="49" charset="0"/>
              </a:rPr>
              <a:t>ReDim</a:t>
            </a:r>
            <a:r>
              <a:rPr lang="en-US" dirty="0">
                <a:latin typeface="Courier New" pitchFamily="49" charset="0"/>
              </a:rPr>
              <a:t> Preserve</a:t>
            </a:r>
            <a:r>
              <a:rPr lang="en-US" dirty="0">
                <a:latin typeface="Tahom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A76C9E7-AD5B-4908-926E-4CB99D2056E5}" type="slidenum">
              <a:rPr lang="en-US"/>
              <a:pPr/>
              <a:t>12</a:t>
            </a:fld>
            <a:endParaRPr lang="en-US"/>
          </a:p>
        </p:txBody>
      </p:sp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317500"/>
            <a:ext cx="7772400" cy="1041400"/>
          </a:xfrm>
        </p:spPr>
        <p:txBody>
          <a:bodyPr/>
          <a:lstStyle/>
          <a:p>
            <a:r>
              <a:rPr lang="en-US" sz="2000"/>
              <a:t>Chapter 8</a:t>
            </a:r>
            <a:br>
              <a:rPr lang="en-US" sz="2000"/>
            </a:br>
            <a:r>
              <a:rPr lang="en-US"/>
              <a:t>Two-Dimensional Arrays</a:t>
            </a:r>
          </a:p>
        </p:txBody>
      </p:sp>
      <p:sp>
        <p:nvSpPr>
          <p:cNvPr id="790531" name="Text Box 3"/>
          <p:cNvSpPr txBox="1">
            <a:spLocks noChangeArrowheads="1"/>
          </p:cNvSpPr>
          <p:nvPr/>
        </p:nvSpPr>
        <p:spPr bwMode="auto">
          <a:xfrm>
            <a:off x="727075" y="1692275"/>
            <a:ext cx="7621588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Represents data that corresponds to a grid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An element is referred to by its row and column. The TTTBoard(0, 2) element stores an X:</a:t>
            </a:r>
          </a:p>
        </p:txBody>
      </p:sp>
      <p:pic>
        <p:nvPicPr>
          <p:cNvPr id="790533" name="Picture 5" descr="TT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38" y="3106738"/>
            <a:ext cx="31146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4024119-6422-4A5E-A9F2-4DDAC7C4FD8D}" type="slidenum">
              <a:rPr lang="en-US"/>
              <a:pPr/>
              <a:t>13</a:t>
            </a:fld>
            <a:endParaRPr lang="en-US"/>
          </a:p>
        </p:txBody>
      </p:sp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317500"/>
            <a:ext cx="7772400" cy="1041400"/>
          </a:xfrm>
        </p:spPr>
        <p:txBody>
          <a:bodyPr/>
          <a:lstStyle/>
          <a:p>
            <a:r>
              <a:rPr lang="en-US" sz="2000" dirty="0"/>
              <a:t>Chapter 8</a:t>
            </a:r>
            <a:br>
              <a:rPr lang="en-US" sz="2000" dirty="0"/>
            </a:br>
            <a:r>
              <a:rPr lang="en-US" dirty="0"/>
              <a:t>Two-Dimensional Arrays</a:t>
            </a:r>
          </a:p>
        </p:txBody>
      </p:sp>
      <p:sp>
        <p:nvSpPr>
          <p:cNvPr id="792579" name="Text Box 3"/>
          <p:cNvSpPr txBox="1">
            <a:spLocks noChangeArrowheads="1"/>
          </p:cNvSpPr>
          <p:nvPr/>
        </p:nvSpPr>
        <p:spPr bwMode="auto">
          <a:xfrm>
            <a:off x="714375" y="1543050"/>
            <a:ext cx="762158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Declaration includes the index of the last element of each dimension separated by a comma </a:t>
            </a:r>
            <a:r>
              <a:rPr lang="en-US" dirty="0" smtClean="0">
                <a:latin typeface="Tahoma" pitchFamily="34" charset="0"/>
              </a:rPr>
              <a:t>:</a:t>
            </a:r>
            <a:r>
              <a:rPr lang="en-US" dirty="0">
                <a:latin typeface="Tahoma" pitchFamily="34" charset="0"/>
              </a:rPr>
              <a:t/>
            </a:r>
            <a:br>
              <a:rPr lang="en-US" dirty="0">
                <a:latin typeface="Tahoma" pitchFamily="34" charset="0"/>
              </a:rPr>
            </a:br>
            <a:r>
              <a:rPr lang="en-US" dirty="0">
                <a:latin typeface="Courier New" pitchFamily="49" charset="0"/>
              </a:rPr>
              <a:t>Dim </a:t>
            </a:r>
            <a:r>
              <a:rPr lang="en-US" dirty="0" err="1">
                <a:latin typeface="Courier New" pitchFamily="49" charset="0"/>
              </a:rPr>
              <a:t>TTTBoard</a:t>
            </a:r>
            <a:r>
              <a:rPr lang="en-US" dirty="0">
                <a:latin typeface="Courier New" pitchFamily="49" charset="0"/>
              </a:rPr>
              <a:t>(2, 2) As </a:t>
            </a:r>
            <a:r>
              <a:rPr lang="en-US" dirty="0" smtClean="0">
                <a:latin typeface="Courier New" pitchFamily="49" charset="0"/>
              </a:rPr>
              <a:t>Char ‘9 elements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The Length property returns the total number of </a:t>
            </a:r>
            <a:r>
              <a:rPr lang="en-US" dirty="0" smtClean="0">
                <a:latin typeface="+mn-lt"/>
              </a:rPr>
              <a:t>elements, 9 in the example above</a:t>
            </a:r>
            <a:endParaRPr lang="en-US" dirty="0">
              <a:latin typeface="Courier New" pitchFamily="49" charset="0"/>
            </a:endParaRP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The number of rows is determined with a statement similar to: </a:t>
            </a:r>
            <a:r>
              <a:rPr lang="en-US" sz="2200" i="1" dirty="0" err="1">
                <a:latin typeface="Courier New" pitchFamily="49" charset="0"/>
              </a:rPr>
              <a:t>arrayName</a:t>
            </a:r>
            <a:r>
              <a:rPr lang="en-US" sz="2200" dirty="0" err="1">
                <a:latin typeface="Courier New" pitchFamily="49" charset="0"/>
              </a:rPr>
              <a:t>.GetLength</a:t>
            </a:r>
            <a:r>
              <a:rPr lang="en-US" sz="2200" dirty="0">
                <a:latin typeface="Courier New" pitchFamily="49" charset="0"/>
              </a:rPr>
              <a:t>(0)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The number of columns is determined with a statement similar to: </a:t>
            </a:r>
            <a:r>
              <a:rPr lang="en-US" sz="2200" i="1" dirty="0" err="1">
                <a:latin typeface="Courier New" pitchFamily="49" charset="0"/>
              </a:rPr>
              <a:t>arrayName</a:t>
            </a:r>
            <a:r>
              <a:rPr lang="en-US" sz="2200" dirty="0" err="1">
                <a:latin typeface="Courier New" pitchFamily="49" charset="0"/>
              </a:rPr>
              <a:t>.GetLength</a:t>
            </a:r>
            <a:r>
              <a:rPr lang="en-US" sz="2200" dirty="0">
                <a:latin typeface="Courier New" pitchFamily="49" charset="0"/>
              </a:rPr>
              <a:t>(1)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Chapter 8</a:t>
            </a:r>
            <a:br>
              <a:rPr lang="en-US" sz="2000" dirty="0"/>
            </a:br>
            <a:r>
              <a:rPr lang="en-US" dirty="0"/>
              <a:t>Two-Dimensional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Nested </a:t>
            </a:r>
            <a:r>
              <a:rPr lang="en-US" sz="2400" dirty="0">
                <a:solidFill>
                  <a:schemeClr val="tx1"/>
                </a:solidFill>
                <a:latin typeface="Courier New"/>
                <a:cs typeface="Courier New"/>
              </a:rPr>
              <a:t>For…Next </a:t>
            </a:r>
            <a:r>
              <a:rPr lang="en-US" sz="2400" dirty="0">
                <a:solidFill>
                  <a:schemeClr val="tx1"/>
                </a:solidFill>
              </a:rPr>
              <a:t>loops are often used to access the elements of a two-dimensional array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Wingdings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 err="1" smtClean="0">
                <a:solidFill>
                  <a:schemeClr val="tx1"/>
                </a:solidFill>
                <a:latin typeface="Courier New"/>
                <a:cs typeface="Courier New"/>
              </a:rPr>
              <a:t>ReDim</a:t>
            </a: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cs typeface="Courier New"/>
              </a:rPr>
              <a:t>statement can be used to change the size of individual dimensions, but the number of dimensions cannot be changed once declared</a:t>
            </a:r>
          </a:p>
          <a:p>
            <a:pPr algn="l">
              <a:buFont typeface="Wingdings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cs typeface="Courier New"/>
              </a:rPr>
              <a:t>Two-dimensioned array parameters should be declared </a:t>
            </a:r>
            <a:r>
              <a:rPr lang="en-US" sz="2400" dirty="0" err="1" smtClean="0">
                <a:solidFill>
                  <a:schemeClr val="tx1"/>
                </a:solidFill>
                <a:latin typeface="Courier New"/>
                <a:cs typeface="Courier New"/>
              </a:rPr>
              <a:t>ByRef</a:t>
            </a: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cs typeface="Courier New"/>
              </a:rPr>
              <a:t>with the array name followed by an empty set of parameters that includes a comma indicating 2 dimensions</a:t>
            </a:r>
            <a:endParaRPr lang="en-US" sz="2400" dirty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683352C-D3AC-454F-9E8B-0FE45F9B3D5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26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DC67571-625F-4067-AB06-300D43FF168F}" type="slidenum">
              <a:rPr lang="en-US"/>
              <a:pPr/>
              <a:t>15</a:t>
            </a:fld>
            <a:endParaRPr lang="en-US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317500"/>
            <a:ext cx="7772400" cy="1041400"/>
          </a:xfrm>
        </p:spPr>
        <p:txBody>
          <a:bodyPr/>
          <a:lstStyle/>
          <a:p>
            <a:r>
              <a:rPr lang="en-US" sz="2000"/>
              <a:t>Chapter 8</a:t>
            </a:r>
            <a:br>
              <a:rPr lang="en-US" sz="2000"/>
            </a:br>
            <a:r>
              <a:rPr lang="en-US"/>
              <a:t>Structures</a:t>
            </a:r>
          </a:p>
        </p:txBody>
      </p:sp>
      <p:sp>
        <p:nvSpPr>
          <p:cNvPr id="796675" name="Text Box 3"/>
          <p:cNvSpPr txBox="1">
            <a:spLocks noChangeArrowheads="1"/>
          </p:cNvSpPr>
          <p:nvPr/>
        </p:nvSpPr>
        <p:spPr bwMode="auto">
          <a:xfrm>
            <a:off x="714375" y="1543050"/>
            <a:ext cx="7621588" cy="4662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A composite data type that groups related variables.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Members can be different data types.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Structure declarations are similar to:</a:t>
            </a:r>
            <a:br>
              <a:rPr lang="en-US" dirty="0">
                <a:latin typeface="Tahoma" pitchFamily="34" charset="0"/>
              </a:rPr>
            </a:br>
            <a:r>
              <a:rPr lang="en-US" dirty="0">
                <a:latin typeface="Tahoma" pitchFamily="34" charset="0"/>
              </a:rPr>
              <a:t>	</a:t>
            </a:r>
            <a:r>
              <a:rPr lang="en-US" sz="2200" dirty="0">
                <a:latin typeface="Courier New" pitchFamily="49" charset="0"/>
              </a:rPr>
              <a:t>Structure </a:t>
            </a:r>
            <a:r>
              <a:rPr lang="en-US" sz="2200" dirty="0" err="1">
                <a:latin typeface="Courier New" pitchFamily="49" charset="0"/>
              </a:rPr>
              <a:t>ElementaryStudent</a:t>
            </a:r>
            <a:r>
              <a:rPr lang="en-US" sz="2200" dirty="0">
                <a:latin typeface="Courier New" pitchFamily="49" charset="0"/>
              </a:rPr>
              <a:t/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	</a:t>
            </a:r>
            <a:r>
              <a:rPr lang="en-US" sz="2200" dirty="0" smtClean="0">
                <a:latin typeface="Courier New" pitchFamily="49" charset="0"/>
              </a:rPr>
              <a:t>Dim name As String</a:t>
            </a:r>
            <a:br>
              <a:rPr lang="en-US" sz="2200" dirty="0" smtClean="0">
                <a:latin typeface="Courier New" pitchFamily="49" charset="0"/>
              </a:rPr>
            </a:br>
            <a:r>
              <a:rPr lang="en-US" sz="2200" dirty="0" smtClean="0">
                <a:latin typeface="Courier New" pitchFamily="49" charset="0"/>
              </a:rPr>
              <a:t>		Dim </a:t>
            </a:r>
            <a:r>
              <a:rPr lang="en-US" sz="2200" dirty="0">
                <a:latin typeface="Courier New" pitchFamily="49" charset="0"/>
              </a:rPr>
              <a:t>age As Integer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	Dim grade As Integer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End </a:t>
            </a:r>
            <a:r>
              <a:rPr lang="en-US" sz="2200" dirty="0" smtClean="0">
                <a:latin typeface="Courier New" pitchFamily="49" charset="0"/>
              </a:rPr>
              <a:t>Structure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Structures must be declared outside of any procedure and it is done usually at the beginning of a program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A structure variable can appear anywhere in the program</a:t>
            </a:r>
            <a:endParaRPr lang="en-US" sz="2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F2AE30B-F4D4-4379-8E02-DD2830AC7EBF}" type="slidenum">
              <a:rPr lang="en-US"/>
              <a:pPr/>
              <a:t>16</a:t>
            </a:fld>
            <a:endParaRPr lang="en-US"/>
          </a:p>
        </p:txBody>
      </p:sp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317500"/>
            <a:ext cx="7772400" cy="1041400"/>
          </a:xfrm>
        </p:spPr>
        <p:txBody>
          <a:bodyPr/>
          <a:lstStyle/>
          <a:p>
            <a:r>
              <a:rPr lang="en-US" sz="2000"/>
              <a:t>Chapter 8</a:t>
            </a:r>
            <a:br>
              <a:rPr lang="en-US" sz="2000"/>
            </a:br>
            <a:r>
              <a:rPr lang="en-US"/>
              <a:t>Structure Arrays</a:t>
            </a:r>
          </a:p>
        </p:txBody>
      </p:sp>
      <p:sp>
        <p:nvSpPr>
          <p:cNvPr id="798723" name="Text Box 3"/>
          <p:cNvSpPr txBox="1">
            <a:spLocks noChangeArrowheads="1"/>
          </p:cNvSpPr>
          <p:nvPr/>
        </p:nvSpPr>
        <p:spPr bwMode="auto">
          <a:xfrm>
            <a:off x="714375" y="1543050"/>
            <a:ext cx="7621588" cy="507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34950" lvl="7" indent="-234950"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Members are accessed with a dot (.):</a:t>
            </a:r>
            <a:br>
              <a:rPr lang="en-US" dirty="0">
                <a:latin typeface="Tahoma" pitchFamily="34" charset="0"/>
              </a:rPr>
            </a:br>
            <a:r>
              <a:rPr lang="en-US" dirty="0">
                <a:latin typeface="Tahoma" pitchFamily="34" charset="0"/>
              </a:rPr>
              <a:t>	</a:t>
            </a:r>
            <a:r>
              <a:rPr lang="en-US" dirty="0">
                <a:latin typeface="Courier New" pitchFamily="49" charset="0"/>
              </a:rPr>
              <a:t>Dim </a:t>
            </a:r>
            <a:r>
              <a:rPr lang="en-US" dirty="0" err="1">
                <a:latin typeface="Courier New" pitchFamily="49" charset="0"/>
              </a:rPr>
              <a:t>newStu</a:t>
            </a:r>
            <a:r>
              <a:rPr lang="en-US" dirty="0">
                <a:latin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</a:rPr>
              <a:t>ElementaryStudent</a:t>
            </a:r>
            <a:r>
              <a:rPr lang="en-US" dirty="0">
                <a:latin typeface="Courier New" pitchFamily="49" charset="0"/>
              </a:rPr>
              <a:t/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newStu.age</a:t>
            </a:r>
            <a:r>
              <a:rPr lang="en-US" dirty="0">
                <a:latin typeface="Courier New" pitchFamily="49" charset="0"/>
              </a:rPr>
              <a:t> = 10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newStu.grade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</a:rPr>
              <a:t>4</a:t>
            </a:r>
            <a:endParaRPr lang="en-US" dirty="0" smtClean="0">
              <a:latin typeface="Tahoma" pitchFamily="34" charset="0"/>
            </a:endParaRP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</a:rPr>
              <a:t>An </a:t>
            </a:r>
            <a:r>
              <a:rPr lang="en-US" dirty="0">
                <a:latin typeface="Tahoma" pitchFamily="34" charset="0"/>
              </a:rPr>
              <a:t>array of structures can be used to store related information for a group of elements.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Members are accessed with a dot (.):</a:t>
            </a:r>
            <a:br>
              <a:rPr lang="en-US" dirty="0">
                <a:latin typeface="Tahoma" pitchFamily="34" charset="0"/>
              </a:rPr>
            </a:br>
            <a:r>
              <a:rPr lang="en-US" dirty="0">
                <a:latin typeface="Tahoma" pitchFamily="34" charset="0"/>
              </a:rPr>
              <a:t>	</a:t>
            </a:r>
            <a:r>
              <a:rPr lang="en-US" dirty="0">
                <a:latin typeface="Courier New" pitchFamily="49" charset="0"/>
              </a:rPr>
              <a:t>Dim </a:t>
            </a:r>
            <a:r>
              <a:rPr lang="en-US" dirty="0" err="1">
                <a:latin typeface="Courier New" pitchFamily="49" charset="0"/>
              </a:rPr>
              <a:t>stus</a:t>
            </a:r>
            <a:r>
              <a:rPr lang="en-US" dirty="0">
                <a:latin typeface="Courier New" pitchFamily="49" charset="0"/>
              </a:rPr>
              <a:t>(50) As </a:t>
            </a:r>
            <a:r>
              <a:rPr lang="en-US" dirty="0" err="1">
                <a:latin typeface="Courier New" pitchFamily="49" charset="0"/>
              </a:rPr>
              <a:t>ElementaryStudent</a:t>
            </a:r>
            <a:r>
              <a:rPr lang="en-US" dirty="0">
                <a:latin typeface="Courier New" pitchFamily="49" charset="0"/>
              </a:rPr>
              <a:t/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stus</a:t>
            </a:r>
            <a:r>
              <a:rPr lang="en-US" dirty="0">
                <a:latin typeface="Courier New" pitchFamily="49" charset="0"/>
              </a:rPr>
              <a:t>(3).age = 10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stus</a:t>
            </a:r>
            <a:r>
              <a:rPr lang="en-US" dirty="0">
                <a:latin typeface="Courier New" pitchFamily="49" charset="0"/>
              </a:rPr>
              <a:t>(3).grade = </a:t>
            </a:r>
            <a:r>
              <a:rPr lang="en-US" dirty="0" smtClean="0">
                <a:latin typeface="Courier New" pitchFamily="49" charset="0"/>
              </a:rPr>
              <a:t>4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 smtClean="0">
                <a:latin typeface="+mn-lt"/>
              </a:rPr>
              <a:t>Procedures can include structure parameters either </a:t>
            </a:r>
            <a:r>
              <a:rPr lang="en-US" dirty="0" err="1" smtClean="0">
                <a:latin typeface="Courier New"/>
                <a:cs typeface="Courier New"/>
              </a:rPr>
              <a:t>ByRef</a:t>
            </a:r>
            <a:r>
              <a:rPr lang="en-US" dirty="0" smtClean="0">
                <a:latin typeface="+mn-lt"/>
              </a:rPr>
              <a:t> or </a:t>
            </a:r>
            <a:r>
              <a:rPr lang="en-US" dirty="0" err="1" smtClean="0">
                <a:latin typeface="Courier New"/>
                <a:cs typeface="Courier New"/>
              </a:rPr>
              <a:t>ByVal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CB71A1A9-C6A4-4262-8DEA-1376EC80623E}" type="slidenum">
              <a:rPr lang="en-US"/>
              <a:pPr/>
              <a:t>17</a:t>
            </a:fld>
            <a:endParaRPr lang="en-US"/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317500"/>
            <a:ext cx="7772400" cy="1041400"/>
          </a:xfrm>
        </p:spPr>
        <p:txBody>
          <a:bodyPr/>
          <a:lstStyle/>
          <a:p>
            <a:r>
              <a:rPr lang="en-US" sz="2000"/>
              <a:t>Chapter 8</a:t>
            </a:r>
            <a:br>
              <a:rPr lang="en-US" sz="2000"/>
            </a:br>
            <a:r>
              <a:rPr lang="en-US"/>
              <a:t>Enumerated Types</a:t>
            </a:r>
          </a:p>
        </p:txBody>
      </p:sp>
      <p:sp>
        <p:nvSpPr>
          <p:cNvPr id="802819" name="Text Box 3"/>
          <p:cNvSpPr txBox="1">
            <a:spLocks noChangeArrowheads="1"/>
          </p:cNvSpPr>
          <p:nvPr/>
        </p:nvSpPr>
        <p:spPr bwMode="auto">
          <a:xfrm>
            <a:off x="714375" y="1543050"/>
            <a:ext cx="7621588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Defines a related set of named constants.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Enumerated type declarations are similar to:</a:t>
            </a:r>
            <a:br>
              <a:rPr lang="en-US">
                <a:latin typeface="Tahoma" pitchFamily="34" charset="0"/>
              </a:rPr>
            </a:br>
            <a:r>
              <a:rPr lang="en-US">
                <a:latin typeface="Tahoma" pitchFamily="34" charset="0"/>
              </a:rPr>
              <a:t>	</a:t>
            </a:r>
            <a:r>
              <a:rPr lang="en-US" sz="2200">
                <a:latin typeface="Courier New" pitchFamily="49" charset="0"/>
              </a:rPr>
              <a:t>Enum Level</a:t>
            </a:r>
            <a:br>
              <a:rPr lang="en-US" sz="2200">
                <a:latin typeface="Courier New" pitchFamily="49" charset="0"/>
              </a:rPr>
            </a:br>
            <a:r>
              <a:rPr lang="en-US" sz="2200">
                <a:latin typeface="Courier New" pitchFamily="49" charset="0"/>
              </a:rPr>
              <a:t>		Freshman</a:t>
            </a:r>
            <a:br>
              <a:rPr lang="en-US" sz="2200">
                <a:latin typeface="Courier New" pitchFamily="49" charset="0"/>
              </a:rPr>
            </a:br>
            <a:r>
              <a:rPr lang="en-US" sz="2200">
                <a:latin typeface="Courier New" pitchFamily="49" charset="0"/>
              </a:rPr>
              <a:t>		Sophomore</a:t>
            </a:r>
            <a:br>
              <a:rPr lang="en-US" sz="2200">
                <a:latin typeface="Courier New" pitchFamily="49" charset="0"/>
              </a:rPr>
            </a:br>
            <a:r>
              <a:rPr lang="en-US" sz="2200">
                <a:latin typeface="Courier New" pitchFamily="49" charset="0"/>
              </a:rPr>
              <a:t>		Junior</a:t>
            </a:r>
            <a:br>
              <a:rPr lang="en-US" sz="2200">
                <a:latin typeface="Courier New" pitchFamily="49" charset="0"/>
              </a:rPr>
            </a:br>
            <a:r>
              <a:rPr lang="en-US" sz="2200">
                <a:latin typeface="Courier New" pitchFamily="49" charset="0"/>
              </a:rPr>
              <a:t>		Senior</a:t>
            </a:r>
            <a:br>
              <a:rPr lang="en-US" sz="2200">
                <a:latin typeface="Courier New" pitchFamily="49" charset="0"/>
              </a:rPr>
            </a:br>
            <a:r>
              <a:rPr lang="en-US" sz="2200">
                <a:latin typeface="Courier New" pitchFamily="49" charset="0"/>
              </a:rPr>
              <a:t>	End Enum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 variable declared as an enumerated type is limited to storing the values defined in the enumeration.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EB3020C-7809-4891-8A07-A79051FB8044}" type="slidenum">
              <a:rPr lang="en-US"/>
              <a:pPr/>
              <a:t>18</a:t>
            </a:fld>
            <a:endParaRPr lang="en-US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317500"/>
            <a:ext cx="7772400" cy="1041400"/>
          </a:xfrm>
        </p:spPr>
        <p:txBody>
          <a:bodyPr/>
          <a:lstStyle/>
          <a:p>
            <a:r>
              <a:rPr lang="en-US" sz="2000"/>
              <a:t>Chapter 8</a:t>
            </a:r>
            <a:br>
              <a:rPr lang="en-US" sz="2000"/>
            </a:br>
            <a:r>
              <a:rPr lang="en-US"/>
              <a:t>Arrays of Objects</a:t>
            </a:r>
          </a:p>
        </p:txBody>
      </p:sp>
      <p:sp>
        <p:nvSpPr>
          <p:cNvPr id="804867" name="Text Box 3"/>
          <p:cNvSpPr txBox="1">
            <a:spLocks noChangeArrowheads="1"/>
          </p:cNvSpPr>
          <p:nvPr/>
        </p:nvSpPr>
        <p:spPr bwMode="auto">
          <a:xfrm>
            <a:off x="714375" y="1543050"/>
            <a:ext cx="7621588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Can store a reference to a set of control class objects.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Declared with the appropriate control class data type. For example, </a:t>
            </a:r>
            <a:r>
              <a:rPr lang="en-US">
                <a:latin typeface="Courier New" pitchFamily="49" charset="0"/>
              </a:rPr>
              <a:t>Button</a:t>
            </a:r>
            <a:r>
              <a:rPr lang="en-US">
                <a:latin typeface="Tahoma" pitchFamily="34" charset="0"/>
              </a:rPr>
              <a:t>, </a:t>
            </a:r>
            <a:r>
              <a:rPr lang="en-US">
                <a:latin typeface="Courier New" pitchFamily="49" charset="0"/>
              </a:rPr>
              <a:t>Label</a:t>
            </a:r>
            <a:r>
              <a:rPr lang="en-US">
                <a:latin typeface="Tahoma" pitchFamily="34" charset="0"/>
              </a:rPr>
              <a:t>, or </a:t>
            </a:r>
            <a:r>
              <a:rPr lang="en-US">
                <a:latin typeface="Courier New" pitchFamily="49" charset="0"/>
              </a:rPr>
              <a:t>PictureBox</a:t>
            </a:r>
            <a:r>
              <a:rPr lang="en-US">
                <a:latin typeface="Tahoma" pitchFamily="34" charset="0"/>
              </a:rPr>
              <a:t>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An array of control class objects can simplify code that sets the same property for multiple objects of the same type.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02520F8-856F-45F6-B20A-08E465CF8658}" type="slidenum">
              <a:rPr lang="en-US"/>
              <a:pPr/>
              <a:t>19</a:t>
            </a:fld>
            <a:endParaRPr lang="en-US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7</a:t>
            </a:r>
            <a:br>
              <a:rPr lang="en-US" sz="2000"/>
            </a:br>
            <a:r>
              <a:rPr lang="en-US"/>
              <a:t>The Format() Function</a:t>
            </a:r>
          </a:p>
        </p:txBody>
      </p:sp>
      <p:sp>
        <p:nvSpPr>
          <p:cNvPr id="753667" name="Text Box 3"/>
          <p:cNvSpPr txBox="1">
            <a:spLocks noChangeArrowheads="1"/>
          </p:cNvSpPr>
          <p:nvPr/>
        </p:nvSpPr>
        <p:spPr bwMode="auto">
          <a:xfrm>
            <a:off x="804863" y="1522413"/>
            <a:ext cx="7551737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243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Converts a number to a formatted string.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Does not change the actual value of a number.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Formats include Currency, Fixed, Percent, and True/False: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'$4,568.00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 err="1">
                <a:latin typeface="Courier New" pitchFamily="49" charset="0"/>
              </a:rPr>
              <a:t>Me.lblNum.Text</a:t>
            </a:r>
            <a:r>
              <a:rPr lang="en-US" sz="2000" dirty="0">
                <a:latin typeface="Courier New" pitchFamily="49" charset="0"/>
              </a:rPr>
              <a:t> = Format(4568, "Currency")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'4568.00 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 err="1">
                <a:latin typeface="Courier New" pitchFamily="49" charset="0"/>
              </a:rPr>
              <a:t>Me.lblNum.Text</a:t>
            </a:r>
            <a:r>
              <a:rPr lang="en-US" sz="2000" dirty="0">
                <a:latin typeface="Courier New" pitchFamily="49" charset="0"/>
              </a:rPr>
              <a:t> = Format(4568, "Fixed") 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'45% 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 err="1">
                <a:latin typeface="Courier New" pitchFamily="49" charset="0"/>
              </a:rPr>
              <a:t>Me.lblNum.Text</a:t>
            </a:r>
            <a:r>
              <a:rPr lang="en-US" sz="2000" dirty="0">
                <a:latin typeface="Courier New" pitchFamily="49" charset="0"/>
              </a:rPr>
              <a:t> = Format(.45, "Percent")	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'True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 err="1">
                <a:latin typeface="Courier New" pitchFamily="49" charset="0"/>
              </a:rPr>
              <a:t>Me.lblNum.Text</a:t>
            </a:r>
            <a:r>
              <a:rPr lang="en-US" sz="2000" dirty="0">
                <a:latin typeface="Courier New" pitchFamily="49" charset="0"/>
              </a:rPr>
              <a:t> = Format(1, "True/False")</a:t>
            </a:r>
          </a:p>
        </p:txBody>
      </p:sp>
    </p:spTree>
    <p:extLst>
      <p:ext uri="{BB962C8B-B14F-4D97-AF65-F5344CB8AC3E}">
        <p14:creationId xmlns:p14="http://schemas.microsoft.com/office/powerpoint/2010/main" val="1891988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73B6237-C665-475E-9164-B7C713335311}" type="slidenum">
              <a:rPr lang="en-US"/>
              <a:pPr/>
              <a:t>2</a:t>
            </a:fld>
            <a:endParaRPr lang="en-US"/>
          </a:p>
        </p:txBody>
      </p:sp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16000"/>
          </a:xfrm>
        </p:spPr>
        <p:txBody>
          <a:bodyPr/>
          <a:lstStyle/>
          <a:p>
            <a:r>
              <a:rPr lang="en-US" sz="2000"/>
              <a:t>Chapter 8</a:t>
            </a:r>
            <a:br>
              <a:rPr lang="en-US" sz="2000"/>
            </a:br>
            <a:r>
              <a:rPr lang="en-US"/>
              <a:t>Declaring and Initializing Arrays</a:t>
            </a:r>
          </a:p>
        </p:txBody>
      </p:sp>
      <p:sp>
        <p:nvSpPr>
          <p:cNvPr id="778243" name="Text Box 3"/>
          <p:cNvSpPr txBox="1">
            <a:spLocks noChangeArrowheads="1"/>
          </p:cNvSpPr>
          <p:nvPr/>
        </p:nvSpPr>
        <p:spPr bwMode="auto">
          <a:xfrm>
            <a:off x="434975" y="1833563"/>
            <a:ext cx="8345488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48529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48529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48529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48529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48529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8529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8529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8529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8529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Declare and initialize with default values:</a:t>
            </a:r>
            <a:r>
              <a:rPr lang="en-US" sz="2200" dirty="0">
                <a:latin typeface="Tahoma" pitchFamily="34" charset="0"/>
              </a:rPr>
              <a:t/>
            </a:r>
            <a:br>
              <a:rPr lang="en-US" sz="2200" dirty="0">
                <a:latin typeface="Tahoma" pitchFamily="34" charset="0"/>
              </a:rPr>
            </a:br>
            <a:r>
              <a:rPr lang="en-US" sz="2200" dirty="0">
                <a:latin typeface="Courier New" pitchFamily="49" charset="0"/>
              </a:rPr>
              <a:t>Dim ages(4) As Integer	'5 elements each 0</a:t>
            </a:r>
            <a:endParaRPr lang="en-US" dirty="0">
              <a:latin typeface="Tahoma" pitchFamily="34" charset="0"/>
            </a:endParaRP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Declare and initialize with specific values:</a:t>
            </a:r>
            <a:r>
              <a:rPr lang="en-US" sz="2200" dirty="0">
                <a:latin typeface="Tahoma" pitchFamily="34" charset="0"/>
              </a:rPr>
              <a:t/>
            </a:r>
            <a:br>
              <a:rPr lang="en-US" sz="2200" dirty="0">
                <a:latin typeface="Tahoma" pitchFamily="34" charset="0"/>
              </a:rPr>
            </a:br>
            <a:r>
              <a:rPr lang="en-US" sz="2200" dirty="0">
                <a:latin typeface="Courier New" pitchFamily="49" charset="0"/>
              </a:rPr>
              <a:t>Dim ages() As String = {4, 10, 6, 22, 13</a:t>
            </a:r>
            <a:r>
              <a:rPr lang="en-US" sz="2200" dirty="0" smtClean="0">
                <a:latin typeface="Courier New" pitchFamily="49" charset="0"/>
              </a:rPr>
              <a:t>};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CA" dirty="0" smtClean="0">
                <a:latin typeface="Tahoma" pitchFamily="34" charset="0"/>
              </a:rPr>
              <a:t>Type </a:t>
            </a:r>
            <a:r>
              <a:rPr lang="en-CA" dirty="0">
                <a:latin typeface="Tahoma" pitchFamily="34" charset="0"/>
              </a:rPr>
              <a:t>inference can be used to determine the array </a:t>
            </a:r>
            <a:r>
              <a:rPr lang="en-CA" dirty="0" smtClean="0">
                <a:latin typeface="Tahoma" pitchFamily="34" charset="0"/>
              </a:rPr>
              <a:t>type: </a:t>
            </a:r>
          </a:p>
          <a:p>
            <a:pPr marL="222250" lvl="1">
              <a:spcAft>
                <a:spcPct val="50000"/>
              </a:spcAft>
            </a:pPr>
            <a:r>
              <a:rPr lang="en-CA" sz="2200" dirty="0">
                <a:latin typeface="Courier New" pitchFamily="49" charset="0"/>
              </a:rPr>
              <a:t>Dim</a:t>
            </a:r>
            <a:r>
              <a:rPr lang="en-CA" sz="1800" dirty="0" smtClean="0">
                <a:latin typeface="Courier New" pitchFamily="49" charset="0"/>
              </a:rPr>
              <a:t> </a:t>
            </a:r>
            <a:r>
              <a:rPr lang="en-CA" sz="1800" dirty="0" err="1" smtClean="0">
                <a:latin typeface="Courier New" pitchFamily="49" charset="0"/>
              </a:rPr>
              <a:t>stuNames</a:t>
            </a:r>
            <a:r>
              <a:rPr lang="en-CA" sz="1800" dirty="0" smtClean="0">
                <a:latin typeface="Courier New" pitchFamily="49" charset="0"/>
              </a:rPr>
              <a:t>() = {"Mia", "Eli", "Eva", "Rose", "Wu"}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1E2359-D732-4CB3-8532-4D40BCDA1176}" type="slidenum">
              <a:rPr lang="en-US"/>
              <a:pPr/>
              <a:t>20</a:t>
            </a:fld>
            <a:endParaRPr lang="en-US"/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7</a:t>
            </a:r>
            <a:br>
              <a:rPr lang="en-US" sz="2000"/>
            </a:br>
            <a:r>
              <a:rPr lang="en-US"/>
              <a:t>The ComboBox Control</a:t>
            </a:r>
          </a:p>
        </p:txBody>
      </p:sp>
      <p:sp>
        <p:nvSpPr>
          <p:cNvPr id="761859" name="Text Box 3"/>
          <p:cNvSpPr txBox="1">
            <a:spLocks noChangeArrowheads="1"/>
          </p:cNvSpPr>
          <p:nvPr/>
        </p:nvSpPr>
        <p:spPr bwMode="auto">
          <a:xfrm>
            <a:off x="828675" y="2190750"/>
            <a:ext cx="7551738" cy="392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(Name)</a:t>
            </a:r>
            <a:r>
              <a:rPr lang="en-US">
                <a:latin typeface="Tahoma" pitchFamily="34" charset="0"/>
              </a:rPr>
              <a:t> should begin with </a:t>
            </a:r>
            <a:r>
              <a:rPr lang="en-US">
                <a:latin typeface="Courier New" pitchFamily="49" charset="0"/>
              </a:rPr>
              <a:t>cbo</a:t>
            </a:r>
            <a:r>
              <a:rPr lang="en-US">
                <a:latin typeface="Tahoma" pitchFamily="34" charset="0"/>
              </a:rPr>
              <a:t>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Items</a:t>
            </a:r>
            <a:r>
              <a:rPr lang="en-US">
                <a:latin typeface="Tahoma" pitchFamily="34" charset="0"/>
              </a:rPr>
              <a:t> is used to add a set of strings to the box.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Text</a:t>
            </a:r>
            <a:r>
              <a:rPr lang="en-US">
                <a:latin typeface="Tahoma" pitchFamily="34" charset="0"/>
              </a:rPr>
              <a:t> is the text displayed in the text box of the combo box.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Sorted</a:t>
            </a:r>
            <a:r>
              <a:rPr lang="en-US">
                <a:latin typeface="Tahoma" pitchFamily="34" charset="0"/>
              </a:rPr>
              <a:t> is set to True to display the list items in alphabetical order.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SelectedItem</a:t>
            </a:r>
            <a:r>
              <a:rPr lang="en-US">
                <a:latin typeface="Tahoma" pitchFamily="34" charset="0"/>
              </a:rPr>
              <a:t> is the selected item.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SelectedIndex</a:t>
            </a:r>
            <a:r>
              <a:rPr lang="en-US">
                <a:latin typeface="Tahoma" pitchFamily="34" charset="0"/>
              </a:rPr>
              <a:t> is the index of the selected item.</a:t>
            </a:r>
          </a:p>
        </p:txBody>
      </p:sp>
      <p:pic>
        <p:nvPicPr>
          <p:cNvPr id="76186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171" y="1652587"/>
            <a:ext cx="3022745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0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5BF87E7-CB4A-47F4-8614-61EBD4574461}" type="slidenum">
              <a:rPr lang="en-US"/>
              <a:pPr/>
              <a:t>21</a:t>
            </a:fld>
            <a:endParaRPr 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7</a:t>
            </a:r>
            <a:br>
              <a:rPr lang="en-US" sz="2000"/>
            </a:br>
            <a:r>
              <a:rPr lang="en-US"/>
              <a:t>The ComboBox Control Class Methods</a:t>
            </a:r>
            <a:endParaRPr lang="en-US" sz="2400"/>
          </a:p>
        </p:txBody>
      </p:sp>
      <p:sp>
        <p:nvSpPr>
          <p:cNvPr id="763907" name="Text Box 3"/>
          <p:cNvSpPr txBox="1">
            <a:spLocks noChangeArrowheads="1"/>
          </p:cNvSpPr>
          <p:nvPr/>
        </p:nvSpPr>
        <p:spPr bwMode="auto">
          <a:xfrm>
            <a:off x="760413" y="3001963"/>
            <a:ext cx="7551737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Items.Add() is used to add an item to a combo box at run time.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Items.Remove() is used to delete a specified item from the combo box.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Items.Clear() deletes the contents of the combo box.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170" y="1956869"/>
            <a:ext cx="3022745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84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AB6688-84FD-4979-93FE-C51569E6A788}" type="slidenum">
              <a:rPr lang="en-US"/>
              <a:pPr/>
              <a:t>3</a:t>
            </a:fld>
            <a:endParaRPr lang="en-US"/>
          </a:p>
        </p:txBody>
      </p:sp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7</a:t>
            </a:r>
            <a:br>
              <a:rPr lang="en-US" sz="2000"/>
            </a:br>
            <a:r>
              <a:rPr lang="en-US"/>
              <a:t>The ListBox Control</a:t>
            </a:r>
          </a:p>
        </p:txBody>
      </p:sp>
      <p:sp>
        <p:nvSpPr>
          <p:cNvPr id="757763" name="Text Box 3"/>
          <p:cNvSpPr txBox="1">
            <a:spLocks noChangeArrowheads="1"/>
          </p:cNvSpPr>
          <p:nvPr/>
        </p:nvSpPr>
        <p:spPr bwMode="auto">
          <a:xfrm>
            <a:off x="828675" y="2190750"/>
            <a:ext cx="7551738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(Name)</a:t>
            </a:r>
            <a:r>
              <a:rPr lang="en-US">
                <a:latin typeface="Tahoma" pitchFamily="34" charset="0"/>
              </a:rPr>
              <a:t> should begin with </a:t>
            </a:r>
            <a:r>
              <a:rPr lang="en-US">
                <a:latin typeface="Courier New" pitchFamily="49" charset="0"/>
              </a:rPr>
              <a:t>lst</a:t>
            </a:r>
            <a:r>
              <a:rPr lang="en-US">
                <a:latin typeface="Tahoma" pitchFamily="34" charset="0"/>
              </a:rPr>
              <a:t>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Items</a:t>
            </a:r>
            <a:r>
              <a:rPr lang="en-US">
                <a:latin typeface="Tahoma" pitchFamily="34" charset="0"/>
              </a:rPr>
              <a:t> is used to add a set of strings to the box.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Sorted</a:t>
            </a:r>
            <a:r>
              <a:rPr lang="en-US">
                <a:latin typeface="Tahoma" pitchFamily="34" charset="0"/>
              </a:rPr>
              <a:t> is set to True to display the list items in alphabetical order.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SelectedItem</a:t>
            </a:r>
            <a:r>
              <a:rPr lang="en-US">
                <a:latin typeface="Tahoma" pitchFamily="34" charset="0"/>
              </a:rPr>
              <a:t> is the selected item.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SelectedIndex</a:t>
            </a:r>
            <a:r>
              <a:rPr lang="en-US">
                <a:latin typeface="Tahoma" pitchFamily="34" charset="0"/>
              </a:rPr>
              <a:t> is the index of the selected item.</a:t>
            </a:r>
          </a:p>
        </p:txBody>
      </p:sp>
      <p:pic>
        <p:nvPicPr>
          <p:cNvPr id="75776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171" y="1587273"/>
            <a:ext cx="3022745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0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DC78DB1C-0FA7-410F-B61F-3EFBF0809301}" type="slidenum">
              <a:rPr lang="en-US"/>
              <a:pPr/>
              <a:t>4</a:t>
            </a:fld>
            <a:endParaRPr lang="en-US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7</a:t>
            </a:r>
            <a:br>
              <a:rPr lang="en-US" sz="2000"/>
            </a:br>
            <a:r>
              <a:rPr lang="en-US"/>
              <a:t>The ListBox Control Class Methods</a:t>
            </a:r>
            <a:endParaRPr lang="en-US" sz="2400"/>
          </a:p>
        </p:txBody>
      </p:sp>
      <p:sp>
        <p:nvSpPr>
          <p:cNvPr id="759811" name="Text Box 3"/>
          <p:cNvSpPr txBox="1">
            <a:spLocks noChangeArrowheads="1"/>
          </p:cNvSpPr>
          <p:nvPr/>
        </p:nvSpPr>
        <p:spPr bwMode="auto">
          <a:xfrm>
            <a:off x="760413" y="2441575"/>
            <a:ext cx="75517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Items.Add() is used to add an item to a list box at run time.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Items.Remove() is used to delete a specified item from the list box.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Items.Clear() deletes the contents of the list box.</a:t>
            </a:r>
          </a:p>
        </p:txBody>
      </p:sp>
      <p:pic>
        <p:nvPicPr>
          <p:cNvPr id="75981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585" y="1698225"/>
            <a:ext cx="3022745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175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EAE9CE64-0423-4FA8-8362-096A015AA47C}" type="slidenum">
              <a:rPr lang="en-US"/>
              <a:pPr/>
              <a:t>5</a:t>
            </a:fld>
            <a:endParaRPr lang="en-US"/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7</a:t>
            </a:r>
            <a:br>
              <a:rPr lang="en-US" sz="2000"/>
            </a:br>
            <a:r>
              <a:rPr lang="en-US"/>
              <a:t>Windows Application Standards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54" y="2403019"/>
            <a:ext cx="7139596" cy="232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01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B758A5C-EC7E-4BB6-8C0F-2BFE9978D301}" type="slidenum">
              <a:rPr lang="en-US"/>
              <a:pPr/>
              <a:t>6</a:t>
            </a:fld>
            <a:endParaRPr lang="en-US"/>
          </a:p>
        </p:txBody>
      </p:sp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9888"/>
            <a:ext cx="7772400" cy="1041400"/>
          </a:xfrm>
        </p:spPr>
        <p:txBody>
          <a:bodyPr/>
          <a:lstStyle/>
          <a:p>
            <a:r>
              <a:rPr lang="en-US" sz="2000"/>
              <a:t>Chapter 8</a:t>
            </a:r>
            <a:br>
              <a:rPr lang="en-US" sz="2000"/>
            </a:br>
            <a:r>
              <a:rPr lang="en-US"/>
              <a:t>Accessing Array Elements</a:t>
            </a:r>
          </a:p>
        </p:txBody>
      </p:sp>
      <p:sp>
        <p:nvSpPr>
          <p:cNvPr id="780291" name="Text Box 3"/>
          <p:cNvSpPr txBox="1">
            <a:spLocks noChangeArrowheads="1"/>
          </p:cNvSpPr>
          <p:nvPr/>
        </p:nvSpPr>
        <p:spPr bwMode="auto">
          <a:xfrm>
            <a:off x="774700" y="1905000"/>
            <a:ext cx="7621588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An array element is accessed by including its index in parentheses after the array name:</a:t>
            </a:r>
            <a:br>
              <a:rPr lang="en-US">
                <a:latin typeface="Tahoma" pitchFamily="34" charset="0"/>
              </a:rPr>
            </a:br>
            <a:r>
              <a:rPr lang="en-US">
                <a:latin typeface="Courier New" pitchFamily="49" charset="0"/>
              </a:rPr>
              <a:t>	Me.lblAge.Text = ages(3)	'age 6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An array element is changed through assignment:</a:t>
            </a:r>
            <a:br>
              <a:rPr lang="en-US">
                <a:latin typeface="Tahoma" pitchFamily="34" charset="0"/>
              </a:rPr>
            </a:br>
            <a:r>
              <a:rPr lang="en-US">
                <a:latin typeface="Courier New" pitchFamily="49" charset="0"/>
              </a:rPr>
              <a:t>	friends(2) = "Sunshine"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7F9FEB3-CFBE-49AD-8A22-B0E1899ED9A9}" type="slidenum">
              <a:rPr lang="en-US"/>
              <a:pPr/>
              <a:t>7</a:t>
            </a:fld>
            <a:endParaRPr lang="en-US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9888"/>
            <a:ext cx="7772400" cy="1041400"/>
          </a:xfrm>
        </p:spPr>
        <p:txBody>
          <a:bodyPr/>
          <a:lstStyle/>
          <a:p>
            <a:r>
              <a:rPr lang="en-US" sz="2000"/>
              <a:t>Chapter 8</a:t>
            </a:r>
            <a:br>
              <a:rPr lang="en-US" sz="2000"/>
            </a:br>
            <a:r>
              <a:rPr lang="en-US"/>
              <a:t>Traversing an Array</a:t>
            </a:r>
          </a:p>
        </p:txBody>
      </p:sp>
      <p:sp>
        <p:nvSpPr>
          <p:cNvPr id="782339" name="Text Box 3"/>
          <p:cNvSpPr txBox="1">
            <a:spLocks noChangeArrowheads="1"/>
          </p:cNvSpPr>
          <p:nvPr/>
        </p:nvSpPr>
        <p:spPr bwMode="auto">
          <a:xfrm>
            <a:off x="774700" y="1782763"/>
            <a:ext cx="7621588" cy="264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The Length property returns the number of elements in an array:</a:t>
            </a:r>
            <a:br>
              <a:rPr lang="en-US">
                <a:latin typeface="Tahoma" pitchFamily="34" charset="0"/>
              </a:rPr>
            </a:br>
            <a:r>
              <a:rPr lang="en-US">
                <a:latin typeface="Courier New" pitchFamily="49" charset="0"/>
              </a:rPr>
              <a:t>	</a:t>
            </a:r>
            <a:r>
              <a:rPr lang="en-US" sz="2200">
                <a:latin typeface="Courier New" pitchFamily="49" charset="0"/>
              </a:rPr>
              <a:t>numElements = ages.Length	'5</a:t>
            </a:r>
            <a:endParaRPr lang="en-US">
              <a:latin typeface="Tahoma" pitchFamily="34" charset="0"/>
            </a:endParaRP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 </a:t>
            </a:r>
            <a:r>
              <a:rPr lang="en-US">
                <a:latin typeface="Courier New" pitchFamily="49" charset="0"/>
              </a:rPr>
              <a:t>For…Next</a:t>
            </a:r>
            <a:r>
              <a:rPr lang="en-US">
                <a:latin typeface="Tahoma" pitchFamily="34" charset="0"/>
              </a:rPr>
              <a:t> loop is one way to traverse an array:</a:t>
            </a:r>
            <a:br>
              <a:rPr lang="en-US">
                <a:latin typeface="Tahoma" pitchFamily="34" charset="0"/>
              </a:rPr>
            </a:br>
            <a:r>
              <a:rPr lang="en-US" sz="2000">
                <a:latin typeface="Courier New" pitchFamily="49" charset="0"/>
              </a:rPr>
              <a:t>For ageIndex As Integer = 0 To ages.Length – 1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	ages(ageIndex) = InputBox("Enter age:")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Next ageIndex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17EA0AF-25C8-4F71-848F-309AA2069BD0}" type="slidenum">
              <a:rPr lang="en-US"/>
              <a:pPr/>
              <a:t>8</a:t>
            </a:fld>
            <a:endParaRPr lang="en-US"/>
          </a:p>
        </p:txBody>
      </p:sp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9888"/>
            <a:ext cx="7772400" cy="1041400"/>
          </a:xfrm>
        </p:spPr>
        <p:txBody>
          <a:bodyPr/>
          <a:lstStyle/>
          <a:p>
            <a:r>
              <a:rPr lang="en-US" sz="2000"/>
              <a:t>Chapter 8</a:t>
            </a:r>
            <a:br>
              <a:rPr lang="en-US" sz="2000"/>
            </a:br>
            <a:r>
              <a:rPr lang="en-US"/>
              <a:t>Array Parameters</a:t>
            </a:r>
          </a:p>
        </p:txBody>
      </p:sp>
      <p:sp>
        <p:nvSpPr>
          <p:cNvPr id="784387" name="Text Box 3"/>
          <p:cNvSpPr txBox="1">
            <a:spLocks noChangeArrowheads="1"/>
          </p:cNvSpPr>
          <p:nvPr/>
        </p:nvSpPr>
        <p:spPr bwMode="auto">
          <a:xfrm>
            <a:off x="763588" y="1552575"/>
            <a:ext cx="7929562" cy="450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 procedure declaration can include array parameters:</a:t>
            </a:r>
            <a:br>
              <a:rPr lang="en-US">
                <a:latin typeface="Tahoma" pitchFamily="34" charset="0"/>
              </a:rPr>
            </a:br>
            <a:r>
              <a:rPr lang="en-US" sz="2200">
                <a:latin typeface="Courier New" pitchFamily="49" charset="0"/>
              </a:rPr>
              <a:t>Function SumOfValues (ByRef numArray() As Integer) As Integer</a:t>
            </a:r>
          </a:p>
          <a:p>
            <a:pPr>
              <a:spcAft>
                <a:spcPct val="50000"/>
              </a:spcAft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	An array should be declared </a:t>
            </a:r>
            <a:r>
              <a:rPr lang="en-US">
                <a:latin typeface="Courier New" pitchFamily="49" charset="0"/>
              </a:rPr>
              <a:t>ByRef</a:t>
            </a:r>
            <a:r>
              <a:rPr lang="en-US">
                <a:latin typeface="Tahoma" pitchFamily="34" charset="0"/>
              </a:rPr>
              <a:t> so that the actual array is passed instead of requiring a copy to be made.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 procedure declaration can include an array element:</a:t>
            </a:r>
            <a:br>
              <a:rPr lang="en-US">
                <a:latin typeface="Tahoma" pitchFamily="34" charset="0"/>
              </a:rPr>
            </a:br>
            <a:r>
              <a:rPr lang="en-US" sz="2200">
                <a:latin typeface="Courier New" pitchFamily="49" charset="0"/>
              </a:rPr>
              <a:t>Sub DisplayElement (ByVal number As Integer, ByRef lblLabel As Label)</a:t>
            </a:r>
          </a:p>
          <a:p>
            <a:pPr>
              <a:spcAft>
                <a:spcPct val="50000"/>
              </a:spcAft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	Passing just an element passes a copy of the value, preventing the element in the array from being changed.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D4584C1D-092A-4434-B737-616ECFDA4AFE}" type="slidenum">
              <a:rPr lang="en-US"/>
              <a:pPr/>
              <a:t>9</a:t>
            </a:fld>
            <a:endParaRPr lang="en-US"/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9888"/>
            <a:ext cx="7772400" cy="1041400"/>
          </a:xfrm>
        </p:spPr>
        <p:txBody>
          <a:bodyPr/>
          <a:lstStyle/>
          <a:p>
            <a:r>
              <a:rPr lang="en-US" sz="2000"/>
              <a:t>Chapter 8</a:t>
            </a:r>
            <a:br>
              <a:rPr lang="en-US" sz="2000"/>
            </a:br>
            <a:r>
              <a:rPr lang="en-US"/>
              <a:t>Arrays with Meaningful Indexes</a:t>
            </a:r>
          </a:p>
        </p:txBody>
      </p:sp>
      <p:sp>
        <p:nvSpPr>
          <p:cNvPr id="786435" name="Text Box 3"/>
          <p:cNvSpPr txBox="1">
            <a:spLocks noChangeArrowheads="1"/>
          </p:cNvSpPr>
          <p:nvPr/>
        </p:nvSpPr>
        <p:spPr bwMode="auto">
          <a:xfrm>
            <a:off x="763588" y="1870075"/>
            <a:ext cx="7621587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Use the index value of an array element for determining the storage location of a value.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Simplifies storage and retrieval of data.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VP Slides">
  <a:themeElements>
    <a:clrScheme name="">
      <a:dk1>
        <a:srgbClr val="000000"/>
      </a:dk1>
      <a:lt1>
        <a:srgbClr val="FFFFFF"/>
      </a:lt1>
      <a:dk2>
        <a:srgbClr val="0066CC"/>
      </a:dk2>
      <a:lt2>
        <a:srgbClr val="FFFFFF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FFFFFF"/>
      </a:folHlink>
    </a:clrScheme>
    <a:fontScheme name="LVP Slide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VP Slides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VP Slides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VP Slides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C:\LVP PROJECTS\O2KTG-1\Slides\LVP Slides.pot</Template>
  <TotalTime>6446</TotalTime>
  <Words>2554</Words>
  <Application>Microsoft Macintosh PowerPoint</Application>
  <PresentationFormat>On-screen Show (4:3)</PresentationFormat>
  <Paragraphs>389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LVP Slides</vt:lpstr>
      <vt:lpstr>Chapter 8 Arrays</vt:lpstr>
      <vt:lpstr>Chapter 8 Declaring and Initializing Arrays</vt:lpstr>
      <vt:lpstr>Chapter 7 The ListBox Control</vt:lpstr>
      <vt:lpstr>Chapter 7 The ListBox Control Class Methods</vt:lpstr>
      <vt:lpstr>Chapter 7 Windows Application Standards</vt:lpstr>
      <vt:lpstr>Chapter 8 Accessing Array Elements</vt:lpstr>
      <vt:lpstr>Chapter 8 Traversing an Array</vt:lpstr>
      <vt:lpstr>Chapter 8 Array Parameters</vt:lpstr>
      <vt:lpstr>Chapter 8 Arrays with Meaningful Indexes</vt:lpstr>
      <vt:lpstr>Chapter 8 Linear Search</vt:lpstr>
      <vt:lpstr>Chapter 8 Dynamic Array</vt:lpstr>
      <vt:lpstr>Chapter 8 Two-Dimensional Arrays</vt:lpstr>
      <vt:lpstr>Chapter 8 Two-Dimensional Arrays</vt:lpstr>
      <vt:lpstr>Chapter 8 Two-Dimensional Arrays</vt:lpstr>
      <vt:lpstr>Chapter 8 Structures</vt:lpstr>
      <vt:lpstr>Chapter 8 Structure Arrays</vt:lpstr>
      <vt:lpstr>Chapter 8 Enumerated Types</vt:lpstr>
      <vt:lpstr>Chapter 8 Arrays of Objects</vt:lpstr>
      <vt:lpstr>Chapter 7 The Format() Function</vt:lpstr>
      <vt:lpstr>Chapter 7 The ComboBox Control</vt:lpstr>
      <vt:lpstr>Chapter 7 The ComboBox Control Class Methods</vt:lpstr>
    </vt:vector>
  </TitlesOfParts>
  <Company>Lawrenceville Press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Programming Using Microsoft Visual Basic 2005</dc:title>
  <dc:creator>Lawrenceville Press</dc:creator>
  <cp:lastModifiedBy>Millburn Boe</cp:lastModifiedBy>
  <cp:revision>255</cp:revision>
  <cp:lastPrinted>1998-10-14T14:23:27Z</cp:lastPrinted>
  <dcterms:created xsi:type="dcterms:W3CDTF">1999-11-24T16:58:21Z</dcterms:created>
  <dcterms:modified xsi:type="dcterms:W3CDTF">2014-02-24T19:05:19Z</dcterms:modified>
</cp:coreProperties>
</file>