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1" r:id="rId4"/>
    <p:sldId id="264" r:id="rId5"/>
    <p:sldId id="260" r:id="rId6"/>
    <p:sldId id="263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846FE-8DE4-48FF-8722-840C2DE0B5B0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F3EB0-F45C-4B40-83BA-11B002517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2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F3EB0-F45C-4B40-83BA-11B002517E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0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4D6-B456-4DCE-84A0-C9D8FAC15427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87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89E1-3E88-4C52-93E6-FAE28B99D60C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28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61FB-60B6-474F-AD87-5D4B7D0A7B2D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35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76D8-8B9C-4B42-A363-F3E166601F0D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2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CE3-1783-4482-A0F1-D6D8F97016A4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75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85CB-A859-4E34-9ABC-7E21468CCEFB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673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1E96-9A03-4B06-AC89-E64BE0864CA2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A7A1-7CE4-43E4-8584-38C04E6F6BCD}" type="datetime1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35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668-C072-4738-8602-5A53508E73AE}" type="datetime1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252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B30-22CC-473A-B080-9A70B00235CB}" type="datetime1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031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73FC-5B1B-451B-A354-E3780976EA9C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7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6158-57ED-4058-9B43-34C9B04591C2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983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28B8-BF98-4413-B4DC-24E38F27CDFF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6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C98-C01D-44C5-9514-B209C05745C6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44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2E3-36D7-4DFF-88F7-10535D007E61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080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047-CC79-4CF7-9D62-80D4B156BC90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46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5649-C25B-410F-B063-4F6C6CCD1B92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349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E22C-663B-498E-9946-639BE837A4C8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66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8662-1826-4D8C-A0E2-72C7ECC280E0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09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A4AD-35CF-481E-9F2B-35E8AA6C93EF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9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BFA1-331C-4805-9CB7-652B2A0BA6E2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9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7C57-C6B3-4211-A775-B080B8365166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2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8AA3-132C-47DA-B4C2-6A34F6AAE951}" type="datetime1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2F6E-607C-4EAA-8848-30D31B4ACFEA}" type="datetime1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3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556B-5D0A-4632-B1B1-26578DCF6EAD}" type="datetime1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14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3741-ECAB-4C9B-BB8B-740A4BC174CF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74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50E5-2650-4D0F-A5BC-2D7DF3FBBB14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1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5546-83EA-4FC1-A4E8-6B9F68855BB7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9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FD7D-A0A7-4BB1-AB47-F91BD1B3706B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F3E91C-B71B-467B-8046-ECE5662BF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kamil6292/viz/__16500948207200/Dashboard?publish=y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46667"/>
            <a:ext cx="9144000" cy="180848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Проектная </a:t>
            </a:r>
            <a:r>
              <a:rPr lang="ru-RU" sz="3200" b="1" dirty="0" smtClean="0"/>
              <a:t>работа</a:t>
            </a:r>
            <a:br>
              <a:rPr lang="ru-RU" sz="3200" b="1" dirty="0" smtClean="0"/>
            </a:b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ru-RU" sz="4400" b="1" dirty="0" smtClean="0"/>
              <a:t>Дашборд для Яндекс.Дзен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163146"/>
            <a:ext cx="9144000" cy="1552786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r>
              <a:rPr lang="ru-RU" sz="2000" dirty="0"/>
              <a:t> </a:t>
            </a:r>
            <a:r>
              <a:rPr lang="ru-RU" dirty="0"/>
              <a:t>Анализ  пользовательского  взаимодействия с  </a:t>
            </a:r>
            <a:r>
              <a:rPr lang="ru-RU" dirty="0" smtClean="0"/>
              <a:t>карточками статей.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10880" y="5223931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Исполнитель: Гумеров К. Р.</a:t>
            </a:r>
          </a:p>
          <a:p>
            <a:r>
              <a:rPr lang="ru-RU" sz="1200" dirty="0" smtClean="0"/>
              <a:t>Тел. +7 926 </a:t>
            </a:r>
            <a:r>
              <a:rPr lang="en-US" sz="1200" dirty="0" smtClean="0"/>
              <a:t>NNNNNNN</a:t>
            </a:r>
          </a:p>
          <a:p>
            <a:r>
              <a:rPr lang="ru-RU" sz="1200" dirty="0" smtClean="0"/>
              <a:t>Почта: </a:t>
            </a:r>
            <a:r>
              <a:rPr lang="en-US" sz="1200" dirty="0" smtClean="0"/>
              <a:t>k.r.humer@yandex.ru</a:t>
            </a:r>
            <a:endParaRPr lang="ru-RU" sz="1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5527040" y="6109546"/>
            <a:ext cx="1137919" cy="438700"/>
          </a:xfrm>
        </p:spPr>
        <p:txBody>
          <a:bodyPr/>
          <a:lstStyle/>
          <a:p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17.04.2022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5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58792" y="403091"/>
            <a:ext cx="2122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Оглавление:</a:t>
            </a:r>
            <a:endParaRPr lang="ru-RU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792" y="1205653"/>
            <a:ext cx="989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3. Общий вывод</a:t>
            </a:r>
            <a:endParaRPr lang="ru-RU" dirty="0" smtClean="0">
              <a:hlinkClick r:id="rId2" action="ppaction://hlinksldjump"/>
            </a:endParaRPr>
          </a:p>
          <a:p>
            <a:endParaRPr lang="ru-RU" dirty="0" smtClean="0">
              <a:hlinkClick r:id="rId2" action="ppaction://hlinksldjump"/>
            </a:endParaRPr>
          </a:p>
          <a:p>
            <a:r>
              <a:rPr lang="ru-RU" dirty="0" smtClean="0">
                <a:hlinkClick r:id="rId2" action="ppaction://hlinksldjump"/>
              </a:rPr>
              <a:t>4. Описание проекта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3" action="ppaction://hlinksldjump"/>
              </a:rPr>
              <a:t>5. Функционал </a:t>
            </a:r>
            <a:r>
              <a:rPr lang="ru-RU" dirty="0" err="1" smtClean="0">
                <a:hlinkClick r:id="rId3" action="ppaction://hlinksldjump"/>
              </a:rPr>
              <a:t>дашборда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4" action="ppaction://hlinksldjump"/>
              </a:rPr>
              <a:t>6. Ответ на вопрос: Сколько взаимодействий пользователей с карточками происходит в системе с разбивкой по темам карточек?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5" action="ppaction://hlinksldjump"/>
              </a:rPr>
              <a:t>7. Ответ на вопрос: Как много карточек генерируют источники с разными темами?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6" action="ppaction://hlinksldjump"/>
              </a:rPr>
              <a:t>8. Ответ на вопрос: Как соотносятся темы карточек и темы источников?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0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58792" y="403091"/>
            <a:ext cx="2122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Общий вывод:</a:t>
            </a:r>
            <a:endParaRPr lang="ru-RU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792" y="803201"/>
            <a:ext cx="106950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1. Бизнес-задача</a:t>
            </a:r>
            <a:r>
              <a:rPr lang="ru-RU" sz="1200" dirty="0"/>
              <a:t>: анализ взаимодействия пользователей с карточками </a:t>
            </a:r>
            <a:r>
              <a:rPr lang="ru-RU" sz="1200" dirty="0" err="1" smtClean="0"/>
              <a:t>Яндекс.Дзен</a:t>
            </a:r>
            <a:endParaRPr lang="ru-RU" sz="1200" dirty="0"/>
          </a:p>
          <a:p>
            <a:pPr>
              <a:lnSpc>
                <a:spcPct val="150000"/>
              </a:lnSpc>
            </a:pPr>
            <a:r>
              <a:rPr lang="ru-RU" sz="1200" dirty="0" smtClean="0"/>
              <a:t>2. Дашборд спроектирован согласно </a:t>
            </a:r>
            <a:r>
              <a:rPr lang="ru-RU" sz="1200" dirty="0" err="1" smtClean="0"/>
              <a:t>техзаданию</a:t>
            </a:r>
            <a:r>
              <a:rPr lang="ru-RU" sz="1200" dirty="0" smtClean="0"/>
              <a:t>, здесь </a:t>
            </a:r>
            <a:r>
              <a:rPr lang="ru-RU" sz="1200" dirty="0" smtClean="0">
                <a:hlinkClick r:id="rId2" action="ppaction://hlinksldjump"/>
              </a:rPr>
              <a:t>Функционал </a:t>
            </a:r>
            <a:r>
              <a:rPr lang="ru-RU" sz="1200" dirty="0" err="1" smtClean="0">
                <a:hlinkClick r:id="rId2" action="ppaction://hlinksldjump"/>
              </a:rPr>
              <a:t>дашборда</a:t>
            </a:r>
            <a:r>
              <a:rPr lang="ru-RU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3. Состав </a:t>
            </a:r>
            <a:r>
              <a:rPr lang="ru-RU" sz="1200" dirty="0"/>
              <a:t>данных для </a:t>
            </a:r>
            <a:r>
              <a:rPr lang="ru-RU" sz="1200" dirty="0" err="1"/>
              <a:t>дашборда</a:t>
            </a:r>
            <a:r>
              <a:rPr lang="ru-RU" sz="1200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/>
              <a:t>История </a:t>
            </a:r>
            <a:r>
              <a:rPr lang="ru-RU" sz="1200" dirty="0"/>
              <a:t>событий по темам карточек (два графика - абсолютные числа и процентное соотношение</a:t>
            </a:r>
            <a:r>
              <a:rPr lang="ru-RU" sz="1200" dirty="0" smtClean="0"/>
              <a:t>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/>
              <a:t>Разбивка </a:t>
            </a:r>
            <a:r>
              <a:rPr lang="ru-RU" sz="1200" dirty="0"/>
              <a:t>событий по темам источников;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/>
              <a:t>Таблица </a:t>
            </a:r>
            <a:r>
              <a:rPr lang="ru-RU" sz="1200" dirty="0"/>
              <a:t>соответствия тем источников темам карточек</a:t>
            </a:r>
            <a:r>
              <a:rPr lang="ru-RU" sz="12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4. По текущим данным можно сделать следующие выводы: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ru-RU" sz="1200" dirty="0" smtClean="0"/>
              <a:t>В отсутствии информации об условиях проведения исследования, наблюдается необъяснимый феномен взрывного роста числа визитов в 18:53 и достигающий максимума – 61247 визитов в 18:58.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ru-RU" sz="1200" dirty="0" smtClean="0"/>
              <a:t>96.55% визитов совершают пользователи до 45 лет.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ru-RU" sz="1200" dirty="0" smtClean="0"/>
              <a:t>Основной интерес пользователей сосредоточен в следующих темах карточек: Наука – 21736 визитов или 7.01%, Отношения – 20666 визитов или 6.66%, Интересные факты – 19942 визитов или 6.43%. Наименьшая активность наблюдается в темах карточек: Знаменитости(2.38%), Шоу(2.42%), Женская психология(2.49%).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ru-RU" sz="1200" dirty="0" smtClean="0"/>
              <a:t>Следующим шагом интерес перемещается в темы источников: Семейные отношения – 33309 визитов или 10.74%, Россия – 29831 визитов или 9.62%. Менее всего интересуют темы источников: Финансы(0.85%), Музыка(0.92%), Строительство(0.97%).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ru-RU" sz="1200" dirty="0" smtClean="0"/>
              <a:t>Наибольшее число переходов генерируют пары: Рассказы – Путешествия (4587 переходов), Общество – Россия (3471 переходов), Наука – Кино(3279 переходов). 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5. Рекомендация: есть смысл провести анализ взаимодействия пользователей с карточками </a:t>
            </a:r>
            <a:r>
              <a:rPr lang="ru-RU" sz="1200" dirty="0" err="1" smtClean="0"/>
              <a:t>Яндекс.Дзен</a:t>
            </a:r>
            <a:r>
              <a:rPr lang="ru-RU" sz="1200" dirty="0" smtClean="0"/>
              <a:t> с разделением пользователей по половому признаку - на мужчин и женщин. Обнаружится много чего интересного. 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427474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72338" y="440805"/>
            <a:ext cx="3519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Описание проекта</a:t>
            </a:r>
            <a:endParaRPr lang="ru-RU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2338" y="902470"/>
            <a:ext cx="10257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Проектирование </a:t>
            </a:r>
            <a:r>
              <a:rPr lang="ru-RU" sz="1400" dirty="0"/>
              <a:t>и реализации </a:t>
            </a:r>
            <a:r>
              <a:rPr lang="ru-RU" sz="1400" dirty="0" smtClean="0"/>
              <a:t>дашборда с целью автоматизации повторяющихся процессов для менеджеров </a:t>
            </a:r>
            <a:r>
              <a:rPr lang="ru-RU" sz="1400" dirty="0"/>
              <a:t>по анализу </a:t>
            </a:r>
            <a:r>
              <a:rPr lang="ru-RU" sz="1400" dirty="0" smtClean="0"/>
              <a:t>контента. </a:t>
            </a:r>
            <a:endParaRPr lang="en-US" sz="1400" dirty="0" smtClean="0"/>
          </a:p>
          <a:p>
            <a:r>
              <a:rPr lang="ru-RU" sz="1400" dirty="0" smtClean="0"/>
              <a:t>Дашборд </a:t>
            </a:r>
            <a:r>
              <a:rPr lang="ru-RU" sz="1400" dirty="0"/>
              <a:t>будет основываться на пайплайне, который будет брать данные из </a:t>
            </a:r>
            <a:r>
              <a:rPr lang="ru-RU" sz="1400" dirty="0" smtClean="0"/>
              <a:t>таблицы(</a:t>
            </a:r>
            <a:r>
              <a:rPr lang="en-US" sz="1400" dirty="0" err="1" smtClean="0"/>
              <a:t>log_raw</a:t>
            </a:r>
            <a:r>
              <a:rPr lang="en-US" sz="1400" dirty="0"/>
              <a:t>)</a:t>
            </a:r>
            <a:r>
              <a:rPr lang="ru-RU" sz="1400" dirty="0" smtClean="0"/>
              <a:t> , </a:t>
            </a:r>
            <a:r>
              <a:rPr lang="ru-RU" sz="1400" dirty="0"/>
              <a:t>в которых хранятся сырые данные, трансформировать данные и укладывать их в агрегирующую </a:t>
            </a:r>
            <a:r>
              <a:rPr lang="ru-RU" sz="1400" dirty="0" smtClean="0"/>
              <a:t>таблицу(</a:t>
            </a:r>
            <a:r>
              <a:rPr lang="en-US" sz="1400" dirty="0" err="1" smtClean="0"/>
              <a:t>zen</a:t>
            </a:r>
            <a:r>
              <a:rPr lang="ru-RU" sz="1400" dirty="0" smtClean="0"/>
              <a:t>). </a:t>
            </a:r>
            <a:r>
              <a:rPr lang="ru-RU" sz="1400" dirty="0"/>
              <a:t>Пайплайн будет разработан </a:t>
            </a:r>
            <a:r>
              <a:rPr lang="ru-RU" sz="1400" dirty="0" smtClean="0"/>
              <a:t>дата-инженерами</a:t>
            </a:r>
            <a:r>
              <a:rPr lang="en-US" sz="1400" dirty="0" smtClean="0"/>
              <a:t>.</a:t>
            </a:r>
          </a:p>
          <a:p>
            <a:r>
              <a:rPr lang="ru-RU" sz="1400" dirty="0" smtClean="0"/>
              <a:t>Макет дашборда:</a:t>
            </a:r>
            <a:endParaRPr lang="ru-RU" sz="1400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8" y="1999466"/>
            <a:ext cx="7123769" cy="41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97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75733" y="440268"/>
            <a:ext cx="278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Функционал дашборда: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5733" y="988907"/>
            <a:ext cx="10778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Ссылка на </a:t>
            </a:r>
            <a:r>
              <a:rPr lang="en-US" sz="1400" dirty="0"/>
              <a:t>dashboard Tableau</a:t>
            </a:r>
            <a:r>
              <a:rPr lang="ru-RU" sz="1400" dirty="0" smtClean="0"/>
              <a:t>: </a:t>
            </a:r>
            <a:r>
              <a:rPr lang="en-US" sz="1400" dirty="0" smtClean="0">
                <a:hlinkClick r:id="rId2"/>
              </a:rPr>
              <a:t>https://public.tableau.com/app/profile/kamil6292/viz/__16500948207200/Dashboard?publish=yes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dirty="0"/>
              <a:t>Состав данных для дашборда: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История событий по темам карточек (два графика - абсолютные числа и процентное соотношение);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Разбивка событий по темам источников;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Таблица соответствия тем источников темам карточек;</a:t>
            </a:r>
          </a:p>
          <a:p>
            <a:endParaRPr lang="ru-RU" sz="1400" dirty="0" smtClean="0"/>
          </a:p>
          <a:p>
            <a:r>
              <a:rPr lang="ru-RU" sz="1400" dirty="0" smtClean="0"/>
              <a:t>Параметры группировки: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Дата и время;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Тема карточки;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Тема источника;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Возрастная группа;</a:t>
            </a:r>
          </a:p>
          <a:p>
            <a:endParaRPr lang="ru-RU" sz="1400" dirty="0" smtClean="0"/>
          </a:p>
          <a:p>
            <a:r>
              <a:rPr lang="ru-RU" sz="1400" dirty="0" smtClean="0"/>
              <a:t>Характер </a:t>
            </a:r>
            <a:r>
              <a:rPr lang="ru-RU" sz="1400" dirty="0"/>
              <a:t>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История событий по темам карточек — абсолютные величины с разбивкой по минутам;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Разбивка событий по темам источников — относительные величины (% событий);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Соответствия тем источников темам карточек - абсолютные величины</a:t>
            </a:r>
            <a:r>
              <a:rPr lang="ru-RU" sz="1400" dirty="0" smtClean="0"/>
              <a:t>;</a:t>
            </a:r>
          </a:p>
          <a:p>
            <a:endParaRPr lang="ru-RU" sz="1400" dirty="0" smtClean="0"/>
          </a:p>
          <a:p>
            <a:r>
              <a:rPr lang="ru-RU" sz="1400" dirty="0" smtClean="0"/>
              <a:t>Частота </a:t>
            </a:r>
            <a:r>
              <a:rPr lang="ru-RU" sz="1400" dirty="0"/>
              <a:t>обновления данных: один раз в сутки, в полночь по UTC</a:t>
            </a:r>
            <a:endParaRPr lang="ru-RU" sz="1400" dirty="0" smtClean="0"/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2400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12" y="684106"/>
            <a:ext cx="10710208" cy="55774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0032" y="3635975"/>
            <a:ext cx="5887382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Максимум для всех пользователей – 61247 взаимодействий</a:t>
            </a:r>
          </a:p>
          <a:p>
            <a:r>
              <a:rPr lang="ru-RU" sz="1400" dirty="0" smtClean="0"/>
              <a:t>ТОП(3) – Наука( 21736), Отношения(20666), Интересные факты(19942)</a:t>
            </a:r>
          </a:p>
          <a:p>
            <a:endParaRPr lang="ru-RU" sz="1400" dirty="0" smtClean="0"/>
          </a:p>
          <a:p>
            <a:r>
              <a:rPr lang="ru-RU" sz="1400" dirty="0" smtClean="0"/>
              <a:t>Меньше всего интересуются темами:</a:t>
            </a:r>
          </a:p>
          <a:p>
            <a:r>
              <a:rPr lang="ru-RU" sz="1400" dirty="0" smtClean="0"/>
              <a:t>Знаменитости – действительно, кому интересна чужая слава;</a:t>
            </a:r>
          </a:p>
          <a:p>
            <a:r>
              <a:rPr lang="ru-RU" sz="1400" dirty="0" smtClean="0"/>
              <a:t>Шоу – похоже, в эпоху интернета, массовые представления сходят на нет;</a:t>
            </a:r>
          </a:p>
          <a:p>
            <a:r>
              <a:rPr lang="ru-RU" sz="1400" dirty="0" smtClean="0"/>
              <a:t>Женская психология – нельзя объять необъятное.</a:t>
            </a:r>
            <a:endParaRPr lang="ru-RU" sz="1400" dirty="0"/>
          </a:p>
        </p:txBody>
      </p:sp>
      <p:sp>
        <p:nvSpPr>
          <p:cNvPr id="5" name="Овальная выноска 4"/>
          <p:cNvSpPr/>
          <p:nvPr/>
        </p:nvSpPr>
        <p:spPr>
          <a:xfrm>
            <a:off x="1780032" y="929199"/>
            <a:ext cx="4614672" cy="2177626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Сколько взаимодействий пользователей с карточками происходит в системе с разбивкой по темам карточек?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45558" y="225856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76427" y="6055360"/>
            <a:ext cx="93472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93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ьная выноска 3"/>
          <p:cNvSpPr/>
          <p:nvPr/>
        </p:nvSpPr>
        <p:spPr>
          <a:xfrm>
            <a:off x="804672" y="719328"/>
            <a:ext cx="4279392" cy="1493520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Как много карточек генерируют источники с разными темами?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60470" y="146608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62" y="548640"/>
            <a:ext cx="6420264" cy="54620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672" y="4044482"/>
            <a:ext cx="5193792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Главное беспокойство – как улучшить семейные отношения(11%).</a:t>
            </a:r>
          </a:p>
          <a:p>
            <a:r>
              <a:rPr lang="ru-RU" sz="1400" dirty="0" smtClean="0"/>
              <a:t>Основная проблема – как обустроить Россию(10%).</a:t>
            </a:r>
          </a:p>
          <a:p>
            <a:r>
              <a:rPr lang="ru-RU" sz="1400" dirty="0" smtClean="0"/>
              <a:t>Как обустроить Россию – полезные советы(9%)</a:t>
            </a:r>
          </a:p>
          <a:p>
            <a:r>
              <a:rPr lang="ru-RU" sz="1400" dirty="0" smtClean="0"/>
              <a:t>Где хорошо, но там нас нет – путешествия(8%)</a:t>
            </a:r>
          </a:p>
          <a:p>
            <a:r>
              <a:rPr lang="ru-RU" sz="1400" dirty="0" smtClean="0"/>
              <a:t>Кто виноват и что с ними делать – знаменитости(8%). </a:t>
            </a:r>
            <a:endParaRPr lang="ru-RU" sz="1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38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4" y="2561393"/>
            <a:ext cx="10058400" cy="3855625"/>
          </a:xfrm>
          <a:prstGeom prst="rect">
            <a:avLst/>
          </a:prstGeom>
        </p:spPr>
      </p:pic>
      <p:sp>
        <p:nvSpPr>
          <p:cNvPr id="4" name="Овальная выноска 3"/>
          <p:cNvSpPr/>
          <p:nvPr/>
        </p:nvSpPr>
        <p:spPr>
          <a:xfrm>
            <a:off x="804672" y="719328"/>
            <a:ext cx="2980944" cy="1719072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Как соотносятся темы карточек и темы источников?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79926" y="177088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6112" y="624757"/>
            <a:ext cx="5401056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Человеческая психика так устроена, что в первую очередь человек из массы информации выбирает темы, которые несут в себе положительный заряд или как минимум нейтральный. </a:t>
            </a:r>
          </a:p>
          <a:p>
            <a:r>
              <a:rPr lang="ru-RU" sz="1400" dirty="0" smtClean="0"/>
              <a:t>Затем, в зависимости от типа психики, переходит по предлагаемым ссылкам, как пример пара Рассказы-Путешествия(4587) или ищет решения текущих проблем </a:t>
            </a:r>
            <a:r>
              <a:rPr lang="ru-RU" sz="1400" smtClean="0"/>
              <a:t>– семья, </a:t>
            </a:r>
            <a:r>
              <a:rPr lang="ru-RU" sz="1400" dirty="0" smtClean="0"/>
              <a:t>досуг, общество. </a:t>
            </a:r>
            <a:endParaRPr lang="ru-RU" sz="1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E91C-B71B-467B-8046-ECE5662BF0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38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465</TotalTime>
  <Words>691</Words>
  <Application>Microsoft Office PowerPoint</Application>
  <PresentationFormat>Широкоэкранный</PresentationFormat>
  <Paragraphs>86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Тема Office</vt:lpstr>
      <vt:lpstr>Легкий дым</vt:lpstr>
      <vt:lpstr>Проектная работа  Дашборд для Яндекс.Дзен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Яндекс.Дзен</dc:title>
  <dc:creator>Учетная запись Майкрософт</dc:creator>
  <cp:lastModifiedBy>Учетная запись Майкрософт</cp:lastModifiedBy>
  <cp:revision>41</cp:revision>
  <dcterms:created xsi:type="dcterms:W3CDTF">2022-04-16T12:52:50Z</dcterms:created>
  <dcterms:modified xsi:type="dcterms:W3CDTF">2022-04-18T03:25:23Z</dcterms:modified>
</cp:coreProperties>
</file>