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5" r:id="rId21"/>
    <p:sldId id="276" r:id="rId22"/>
    <p:sldId id="277" r:id="rId23"/>
    <p:sldId id="278" r:id="rId24"/>
    <p:sldId id="281" r:id="rId25"/>
    <p:sldId id="279" r:id="rId26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7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2047" y="1585819"/>
            <a:ext cx="1248390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06166" y="433091"/>
            <a:ext cx="0" cy="9420860"/>
          </a:xfrm>
          <a:custGeom>
            <a:avLst/>
            <a:gdLst/>
            <a:ahLst/>
            <a:cxnLst/>
            <a:rect l="l" t="t" r="r" b="b"/>
            <a:pathLst>
              <a:path h="9420860">
                <a:moveTo>
                  <a:pt x="0" y="0"/>
                </a:moveTo>
                <a:lnTo>
                  <a:pt x="0" y="9420281"/>
                </a:lnTo>
              </a:path>
            </a:pathLst>
          </a:custGeom>
          <a:ln w="28573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8040" y="418778"/>
            <a:ext cx="6724649" cy="9448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9143999" cy="102824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4121" y="1585817"/>
            <a:ext cx="1221975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8796" y="1831124"/>
            <a:ext cx="9831069" cy="495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6565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82645" y="6273164"/>
              <a:ext cx="12726035" cy="0"/>
            </a:xfrm>
            <a:custGeom>
              <a:avLst/>
              <a:gdLst/>
              <a:ahLst/>
              <a:cxnLst/>
              <a:rect l="l" t="t" r="r" b="b"/>
              <a:pathLst>
                <a:path w="12726035">
                  <a:moveTo>
                    <a:pt x="0" y="0"/>
                  </a:moveTo>
                  <a:lnTo>
                    <a:pt x="12725535" y="0"/>
                  </a:lnTo>
                </a:path>
              </a:pathLst>
            </a:custGeom>
            <a:ln w="28574">
              <a:solidFill>
                <a:srgbClr val="1FC7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2530" y="2385439"/>
            <a:ext cx="9869805" cy="150233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265045" marR="5080" indent="-2252980">
              <a:lnSpc>
                <a:spcPts val="5480"/>
              </a:lnSpc>
              <a:spcBef>
                <a:spcPts val="715"/>
              </a:spcBef>
            </a:pPr>
            <a:r>
              <a:rPr sz="5000" spc="-1195" dirty="0">
                <a:latin typeface="HY신명조"/>
                <a:cs typeface="HY신명조"/>
              </a:rPr>
              <a:t>시</a:t>
            </a:r>
            <a:r>
              <a:rPr sz="5000" spc="-1015" dirty="0">
                <a:latin typeface="HY신명조"/>
                <a:cs typeface="HY신명조"/>
              </a:rPr>
              <a:t>각장</a:t>
            </a:r>
            <a:r>
              <a:rPr sz="5000" spc="-885" dirty="0">
                <a:latin typeface="HY신명조"/>
                <a:cs typeface="HY신명조"/>
              </a:rPr>
              <a:t>애</a:t>
            </a:r>
            <a:r>
              <a:rPr sz="5000" spc="-1195" dirty="0">
                <a:latin typeface="HY신명조"/>
                <a:cs typeface="HY신명조"/>
              </a:rPr>
              <a:t>인</a:t>
            </a:r>
            <a:r>
              <a:rPr sz="5000" spc="-969" dirty="0">
                <a:latin typeface="HY신명조"/>
                <a:cs typeface="HY신명조"/>
              </a:rPr>
              <a:t>을</a:t>
            </a:r>
            <a:r>
              <a:rPr sz="5000" spc="-270" dirty="0">
                <a:latin typeface="HY신명조"/>
                <a:cs typeface="HY신명조"/>
              </a:rPr>
              <a:t> </a:t>
            </a:r>
            <a:r>
              <a:rPr sz="5000" spc="-1135" dirty="0">
                <a:latin typeface="HY신명조"/>
                <a:cs typeface="HY신명조"/>
              </a:rPr>
              <a:t>위</a:t>
            </a:r>
            <a:r>
              <a:rPr sz="5000" spc="-960" dirty="0">
                <a:latin typeface="HY신명조"/>
                <a:cs typeface="HY신명조"/>
              </a:rPr>
              <a:t>한</a:t>
            </a:r>
            <a:r>
              <a:rPr sz="5000" spc="-270" dirty="0">
                <a:latin typeface="HY신명조"/>
                <a:cs typeface="HY신명조"/>
              </a:rPr>
              <a:t> </a:t>
            </a:r>
            <a:r>
              <a:rPr sz="5000" spc="-1195" dirty="0" err="1">
                <a:latin typeface="HY신명조"/>
                <a:cs typeface="HY신명조"/>
              </a:rPr>
              <a:t>딥러</a:t>
            </a:r>
            <a:r>
              <a:rPr sz="5000" spc="-1140" dirty="0" err="1">
                <a:latin typeface="HY신명조"/>
                <a:cs typeface="HY신명조"/>
              </a:rPr>
              <a:t>닝</a:t>
            </a:r>
            <a:r>
              <a:rPr sz="5000" spc="-270" dirty="0">
                <a:latin typeface="HY신명조"/>
                <a:cs typeface="HY신명조"/>
              </a:rPr>
              <a:t> </a:t>
            </a:r>
            <a:r>
              <a:rPr lang="ko-KR" altLang="en-US" sz="5000" spc="-270" dirty="0">
                <a:latin typeface="HY신명조" panose="02030600000101010101" pitchFamily="18" charset="-127"/>
                <a:ea typeface="HY신명조" panose="02030600000101010101" pitchFamily="18" charset="-127"/>
                <a:cs typeface="HY신명조"/>
              </a:rPr>
              <a:t>이미지</a:t>
            </a:r>
            <a:r>
              <a:rPr sz="5000" spc="-1025" dirty="0" err="1">
                <a:latin typeface="HY신명조"/>
                <a:cs typeface="HY신명조"/>
              </a:rPr>
              <a:t>분</a:t>
            </a:r>
            <a:r>
              <a:rPr sz="5000" spc="-969" dirty="0" err="1">
                <a:latin typeface="HY신명조"/>
                <a:cs typeface="HY신명조"/>
              </a:rPr>
              <a:t>류</a:t>
            </a:r>
            <a:r>
              <a:rPr sz="5000" spc="-270" dirty="0">
                <a:latin typeface="HY신명조"/>
                <a:cs typeface="HY신명조"/>
              </a:rPr>
              <a:t> </a:t>
            </a:r>
            <a:r>
              <a:rPr sz="5000" spc="-1195" dirty="0">
                <a:latin typeface="HY신명조"/>
                <a:cs typeface="HY신명조"/>
              </a:rPr>
              <a:t>기</a:t>
            </a:r>
            <a:r>
              <a:rPr sz="5000" spc="-535" dirty="0">
                <a:latin typeface="HY신명조"/>
                <a:cs typeface="HY신명조"/>
              </a:rPr>
              <a:t>반  </a:t>
            </a:r>
            <a:r>
              <a:rPr sz="5000" spc="-1195" dirty="0">
                <a:latin typeface="HY신명조"/>
                <a:cs typeface="HY신명조"/>
              </a:rPr>
              <a:t>편</a:t>
            </a:r>
            <a:r>
              <a:rPr sz="5000" spc="-1135" dirty="0">
                <a:latin typeface="HY신명조"/>
                <a:cs typeface="HY신명조"/>
              </a:rPr>
              <a:t>의</a:t>
            </a:r>
            <a:r>
              <a:rPr sz="5000" spc="-1140" dirty="0">
                <a:latin typeface="HY신명조"/>
                <a:cs typeface="HY신명조"/>
              </a:rPr>
              <a:t>점</a:t>
            </a:r>
            <a:r>
              <a:rPr sz="5000" spc="-270" dirty="0">
                <a:latin typeface="HY신명조"/>
                <a:cs typeface="HY신명조"/>
              </a:rPr>
              <a:t> </a:t>
            </a:r>
            <a:r>
              <a:rPr sz="5000" spc="-1195" dirty="0">
                <a:latin typeface="HY신명조"/>
                <a:cs typeface="HY신명조"/>
              </a:rPr>
              <a:t>식</a:t>
            </a:r>
            <a:r>
              <a:rPr sz="5000" spc="-969" dirty="0">
                <a:latin typeface="HY신명조"/>
                <a:cs typeface="HY신명조"/>
              </a:rPr>
              <a:t>품</a:t>
            </a:r>
            <a:r>
              <a:rPr sz="5000" spc="-270" dirty="0">
                <a:latin typeface="HY신명조"/>
                <a:cs typeface="HY신명조"/>
              </a:rPr>
              <a:t> </a:t>
            </a:r>
            <a:r>
              <a:rPr sz="5000" spc="-1025" dirty="0">
                <a:latin typeface="HY신명조"/>
                <a:cs typeface="HY신명조"/>
              </a:rPr>
              <a:t>구</a:t>
            </a:r>
            <a:r>
              <a:rPr sz="5000" spc="-969" dirty="0">
                <a:latin typeface="HY신명조"/>
                <a:cs typeface="HY신명조"/>
              </a:rPr>
              <a:t>분</a:t>
            </a:r>
            <a:r>
              <a:rPr sz="5000" spc="-270" dirty="0">
                <a:latin typeface="HY신명조"/>
                <a:cs typeface="HY신명조"/>
              </a:rPr>
              <a:t> </a:t>
            </a:r>
            <a:r>
              <a:rPr sz="5000" spc="-1195" dirty="0">
                <a:latin typeface="HY신명조"/>
                <a:cs typeface="HY신명조"/>
              </a:rPr>
              <a:t>시</a:t>
            </a:r>
            <a:r>
              <a:rPr sz="5000" spc="-1025" dirty="0">
                <a:latin typeface="HY신명조"/>
                <a:cs typeface="HY신명조"/>
              </a:rPr>
              <a:t>스</a:t>
            </a:r>
            <a:r>
              <a:rPr sz="5000" spc="-915" dirty="0">
                <a:latin typeface="HY신명조"/>
                <a:cs typeface="HY신명조"/>
              </a:rPr>
              <a:t>템</a:t>
            </a:r>
            <a:endParaRPr sz="5000" dirty="0">
              <a:latin typeface="HY신명조"/>
              <a:cs typeface="HY신명조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9987" y="4439097"/>
            <a:ext cx="11214892" cy="1284967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76910" marR="5080" indent="-664845" algn="ctr">
              <a:lnSpc>
                <a:spcPts val="4350"/>
              </a:lnSpc>
              <a:spcBef>
                <a:spcPts val="620"/>
              </a:spcBef>
            </a:pPr>
            <a:r>
              <a:rPr sz="4000" spc="-4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sz="40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43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40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sz="40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sz="40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5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40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43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40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4000" spc="-1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000" spc="-131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910" marR="5080" indent="-664845" algn="ctr">
              <a:lnSpc>
                <a:spcPts val="4350"/>
              </a:lnSpc>
              <a:spcBef>
                <a:spcPts val="620"/>
              </a:spcBef>
            </a:pPr>
            <a:r>
              <a:rPr sz="4000" spc="-4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sz="40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40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4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sz="40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sz="40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0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40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blinder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26272-DF76-D932-C568-9F4CE5BC19BA}"/>
              </a:ext>
            </a:extLst>
          </p:cNvPr>
          <p:cNvSpPr txBox="1"/>
          <p:nvPr/>
        </p:nvSpPr>
        <p:spPr>
          <a:xfrm>
            <a:off x="4680701" y="6608899"/>
            <a:ext cx="88934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발표자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000" spc="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5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순천향대학교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컴퓨터공학과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000" spc="-4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20174068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4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김경환  </a:t>
            </a:r>
            <a:endParaRPr lang="en-US" altLang="ko-KR" sz="3000" spc="-465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ko-KR" altLang="en-US"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지도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교수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000" spc="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홍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6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인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6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식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교수님</a:t>
            </a:r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899" y="968378"/>
            <a:ext cx="4262101" cy="2654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 indent="466725">
              <a:lnSpc>
                <a:spcPts val="9900"/>
              </a:lnSpc>
              <a:spcBef>
                <a:spcPts val="1100"/>
              </a:spcBef>
            </a:pPr>
            <a:r>
              <a:rPr spc="-1875" dirty="0"/>
              <a:t>시스템 </a:t>
            </a:r>
            <a:r>
              <a:rPr spc="-1870" dirty="0"/>
              <a:t> </a:t>
            </a:r>
            <a:r>
              <a:rPr spc="-1735" dirty="0"/>
              <a:t>개</a:t>
            </a:r>
            <a:r>
              <a:rPr spc="-1725" dirty="0"/>
              <a:t>발</a:t>
            </a:r>
            <a:r>
              <a:rPr spc="-480" dirty="0"/>
              <a:t> </a:t>
            </a:r>
            <a:r>
              <a:rPr spc="-1664" dirty="0"/>
              <a:t>과</a:t>
            </a:r>
            <a:r>
              <a:rPr spc="-2050" dirty="0"/>
              <a:t>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6194" y="1042987"/>
            <a:ext cx="0" cy="8201025"/>
          </a:xfrm>
          <a:custGeom>
            <a:avLst/>
            <a:gdLst/>
            <a:ahLst/>
            <a:cxnLst/>
            <a:rect l="l" t="t" r="r" b="b"/>
            <a:pathLst>
              <a:path h="8201025">
                <a:moveTo>
                  <a:pt x="0" y="0"/>
                </a:moveTo>
                <a:lnTo>
                  <a:pt x="0" y="8201024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9227" y="968375"/>
            <a:ext cx="6334574" cy="268022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10285" marR="5080" indent="-998219" algn="l">
              <a:lnSpc>
                <a:spcPts val="9900"/>
              </a:lnSpc>
              <a:spcBef>
                <a:spcPts val="1100"/>
              </a:spcBef>
            </a:pPr>
            <a:r>
              <a:rPr lang="ko-KR" altLang="en-US" spc="-2140" dirty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pc="-2140" dirty="0" err="1">
                <a:latin typeface="Arial" panose="020B0604020202020204" pitchFamily="34" charset="0"/>
                <a:cs typeface="Arial" panose="020B0604020202020204" pitchFamily="34" charset="0"/>
              </a:rPr>
              <a:t>미</a:t>
            </a:r>
            <a:r>
              <a:rPr spc="-2050" dirty="0" err="1">
                <a:latin typeface="Arial" panose="020B0604020202020204" pitchFamily="34" charset="0"/>
                <a:cs typeface="Arial" panose="020B0604020202020204" pitchFamily="34" charset="0"/>
              </a:rPr>
              <a:t>지</a:t>
            </a:r>
            <a:r>
              <a:rPr spc="-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735" dirty="0">
                <a:latin typeface="Arial" panose="020B0604020202020204" pitchFamily="34" charset="0"/>
                <a:cs typeface="Arial" panose="020B0604020202020204" pitchFamily="34" charset="0"/>
              </a:rPr>
              <a:t>데</a:t>
            </a:r>
            <a:r>
              <a:rPr lang="ko-KR" altLang="en-US" spc="-1735" dirty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pc="-1140" dirty="0">
                <a:latin typeface="Arial" panose="020B0604020202020204" pitchFamily="34" charset="0"/>
                <a:cs typeface="Arial" panose="020B0604020202020204" pitchFamily="34" charset="0"/>
              </a:rPr>
              <a:t>터  </a:t>
            </a:r>
            <a:r>
              <a:rPr spc="-1735" dirty="0"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spc="-1745" dirty="0">
                <a:latin typeface="Arial" panose="020B0604020202020204" pitchFamily="34" charset="0"/>
                <a:cs typeface="Arial" panose="020B0604020202020204" pitchFamily="34" charset="0"/>
              </a:rPr>
              <a:t>트</a:t>
            </a:r>
            <a:r>
              <a:rPr spc="-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35" dirty="0">
                <a:latin typeface="Arial" panose="020B0604020202020204" pitchFamily="34" charset="0"/>
                <a:cs typeface="Arial" panose="020B0604020202020204" pitchFamily="34" charset="0"/>
              </a:rPr>
              <a:t>구</a:t>
            </a:r>
            <a:r>
              <a:rPr spc="-2050" dirty="0">
                <a:latin typeface="Arial" panose="020B0604020202020204" pitchFamily="34" charset="0"/>
                <a:cs typeface="Arial" panose="020B0604020202020204" pitchFamily="34" charset="0"/>
              </a:rPr>
              <a:t>성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9227" y="4254500"/>
            <a:ext cx="6500495" cy="1739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20345">
              <a:lnSpc>
                <a:spcPts val="3300"/>
              </a:lnSpc>
              <a:spcBef>
                <a:spcPts val="459"/>
              </a:spcBef>
            </a:pP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</a:t>
            </a:r>
            <a:r>
              <a:rPr sz="3000" spc="-5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</a:t>
            </a:r>
            <a:r>
              <a:rPr sz="3000" spc="-6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0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</a:t>
            </a:r>
            <a:r>
              <a:rPr sz="3000" spc="-6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용</a:t>
            </a:r>
            <a:r>
              <a:rPr sz="3000" spc="-57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</a:t>
            </a:r>
            <a:r>
              <a:rPr lang="ko-KR" altLang="en-US"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3000" spc="-6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편</a:t>
            </a:r>
            <a:r>
              <a:rPr sz="3000" spc="-6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sz="3000" spc="-5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</a:t>
            </a:r>
            <a:r>
              <a:rPr sz="3000" spc="-3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 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</a:t>
            </a:r>
            <a:r>
              <a:rPr sz="3000" spc="-6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3000" spc="-5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선정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</a:t>
            </a:r>
            <a:r>
              <a:rPr sz="3000" spc="-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3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휴 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폰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용</a:t>
            </a:r>
            <a:r>
              <a:rPr sz="3000" spc="-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</a:t>
            </a:r>
            <a:r>
              <a:rPr sz="3000" spc="-5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당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</a:t>
            </a:r>
            <a:r>
              <a:rPr sz="3000" spc="-6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촬</a:t>
            </a:r>
            <a:r>
              <a:rPr sz="3000" spc="-7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</a:t>
            </a:r>
            <a:r>
              <a:rPr sz="3000" spc="-6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</a:t>
            </a:r>
            <a:r>
              <a:rPr sz="3000" spc="-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</a:t>
            </a:r>
            <a:r>
              <a:rPr sz="3000" spc="-3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  </a:t>
            </a:r>
            <a:r>
              <a:rPr sz="3000" spc="-5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하였다.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DAE75DB-6167-9611-E298-8AC2AB294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00135"/>
              </p:ext>
            </p:extLst>
          </p:nvPr>
        </p:nvGraphicFramePr>
        <p:xfrm>
          <a:off x="7696200" y="3454400"/>
          <a:ext cx="9525000" cy="50636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3794743301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1365744285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1689487161"/>
                    </a:ext>
                  </a:extLst>
                </a:gridCol>
              </a:tblGrid>
              <a:tr h="1596572"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/>
                    </a:p>
                    <a:p>
                      <a:pPr algn="ctr" latinLnBrk="1"/>
                      <a:r>
                        <a:rPr lang="ko-KR" altLang="en-US" sz="30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/>
                    </a:p>
                    <a:p>
                      <a:pPr algn="ctr" latinLnBrk="1"/>
                      <a:r>
                        <a:rPr lang="ko-KR" altLang="en-US" sz="3000" dirty="0"/>
                        <a:t>식품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/>
                    </a:p>
                    <a:p>
                      <a:pPr algn="ctr" latinLnBrk="1"/>
                      <a:r>
                        <a:rPr lang="ko-KR" altLang="en-US" sz="3000" dirty="0"/>
                        <a:t>이미지 데이터 </a:t>
                      </a:r>
                      <a:endParaRPr lang="en-US" altLang="ko-KR" sz="3000" dirty="0"/>
                    </a:p>
                    <a:p>
                      <a:pPr algn="ctr" latinLnBrk="1"/>
                      <a:r>
                        <a:rPr lang="ko-KR" altLang="en-US" sz="30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27355"/>
                  </a:ext>
                </a:extLst>
              </a:tr>
              <a:tr h="854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/>
                        <a:t>포카칩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1116</a:t>
                      </a:r>
                      <a:r>
                        <a:rPr lang="ko-KR" altLang="en-US" sz="30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39010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/>
                        <a:t>새우깡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1080</a:t>
                      </a:r>
                      <a:r>
                        <a:rPr lang="ko-KR" altLang="en-US" sz="30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21063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콜라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1116</a:t>
                      </a:r>
                      <a:r>
                        <a:rPr lang="ko-KR" altLang="en-US" sz="30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13691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/>
                        <a:t>스트라이트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1116</a:t>
                      </a:r>
                      <a:r>
                        <a:rPr lang="ko-KR" altLang="en-US" sz="30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21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0689" y="1042988"/>
            <a:ext cx="0" cy="8201025"/>
          </a:xfrm>
          <a:custGeom>
            <a:avLst/>
            <a:gdLst/>
            <a:ahLst/>
            <a:cxnLst/>
            <a:rect l="l" t="t" r="r" b="b"/>
            <a:pathLst>
              <a:path h="8201025">
                <a:moveTo>
                  <a:pt x="0" y="0"/>
                </a:moveTo>
                <a:lnTo>
                  <a:pt x="0" y="8201024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7426" y="1453474"/>
            <a:ext cx="9810749" cy="7381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949" y="968375"/>
            <a:ext cx="4816475" cy="2654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510665" marR="5080" indent="-1498600">
              <a:lnSpc>
                <a:spcPts val="9900"/>
              </a:lnSpc>
              <a:spcBef>
                <a:spcPts val="1100"/>
              </a:spcBef>
            </a:pPr>
            <a:r>
              <a:rPr spc="-2140" dirty="0">
                <a:latin typeface="HY엽서M"/>
                <a:cs typeface="HY엽서M"/>
              </a:rPr>
              <a:t>딥러</a:t>
            </a:r>
            <a:r>
              <a:rPr spc="-2050" dirty="0">
                <a:latin typeface="HY엽서M"/>
                <a:cs typeface="HY엽서M"/>
              </a:rPr>
              <a:t>닝</a:t>
            </a:r>
            <a:r>
              <a:rPr spc="-480" dirty="0">
                <a:latin typeface="HY엽서M"/>
                <a:cs typeface="HY엽서M"/>
              </a:rPr>
              <a:t> </a:t>
            </a:r>
            <a:r>
              <a:rPr spc="-1835" dirty="0">
                <a:latin typeface="HY엽서M"/>
                <a:cs typeface="HY엽서M"/>
              </a:rPr>
              <a:t>모</a:t>
            </a:r>
            <a:r>
              <a:rPr spc="-915" dirty="0">
                <a:latin typeface="HY엽서M"/>
                <a:cs typeface="HY엽서M"/>
              </a:rPr>
              <a:t>델  </a:t>
            </a:r>
            <a:r>
              <a:rPr spc="-1939" dirty="0">
                <a:latin typeface="HY엽서M"/>
                <a:cs typeface="HY엽서M"/>
              </a:rPr>
              <a:t>구현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4004021"/>
            <a:ext cx="5381625" cy="4237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8445">
              <a:lnSpc>
                <a:spcPct val="115799"/>
              </a:lnSpc>
              <a:spcBef>
                <a:spcPts val="100"/>
              </a:spcBef>
            </a:pP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본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딥러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닝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</a:t>
            </a:r>
            <a:r>
              <a:rPr sz="34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델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</a:t>
            </a:r>
            <a:r>
              <a:rPr sz="3400" spc="-3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은  </a:t>
            </a:r>
            <a:r>
              <a:rPr sz="3400" spc="-7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3400" spc="-10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10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방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법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용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여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였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고</a:t>
            </a:r>
            <a:r>
              <a:rPr sz="3400" spc="-4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델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은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5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sz="3400" spc="-43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3400" spc="-5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34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4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4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34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3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3400" spc="-43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5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34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3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sz="34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3400" spc="-43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4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34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3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성</a:t>
            </a:r>
            <a:r>
              <a:rPr sz="3400" spc="-7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되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있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다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0636" y="1043036"/>
            <a:ext cx="0" cy="7734934"/>
          </a:xfrm>
          <a:custGeom>
            <a:avLst/>
            <a:gdLst/>
            <a:ahLst/>
            <a:cxnLst/>
            <a:rect l="l" t="t" r="r" b="b"/>
            <a:pathLst>
              <a:path h="7734934">
                <a:moveTo>
                  <a:pt x="0" y="0"/>
                </a:moveTo>
                <a:lnTo>
                  <a:pt x="0" y="7734410"/>
                </a:lnTo>
              </a:path>
            </a:pathLst>
          </a:custGeom>
          <a:ln w="28569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7426" y="1919838"/>
            <a:ext cx="9677399" cy="2819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949" y="968376"/>
            <a:ext cx="4816475" cy="2654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73785" marR="5080" indent="-1061720">
              <a:lnSpc>
                <a:spcPts val="9900"/>
              </a:lnSpc>
              <a:spcBef>
                <a:spcPts val="1100"/>
              </a:spcBef>
            </a:pPr>
            <a:r>
              <a:rPr spc="-2140" dirty="0">
                <a:latin typeface="HY엽서M"/>
                <a:cs typeface="HY엽서M"/>
              </a:rPr>
              <a:t>딥러</a:t>
            </a:r>
            <a:r>
              <a:rPr spc="-2050" dirty="0">
                <a:latin typeface="HY엽서M"/>
                <a:cs typeface="HY엽서M"/>
              </a:rPr>
              <a:t>닝</a:t>
            </a:r>
            <a:r>
              <a:rPr spc="-480" dirty="0">
                <a:latin typeface="HY엽서M"/>
                <a:cs typeface="HY엽서M"/>
              </a:rPr>
              <a:t> </a:t>
            </a:r>
            <a:r>
              <a:rPr spc="-1835" dirty="0">
                <a:latin typeface="HY엽서M"/>
                <a:cs typeface="HY엽서M"/>
              </a:rPr>
              <a:t>모</a:t>
            </a:r>
            <a:r>
              <a:rPr spc="-915" dirty="0">
                <a:latin typeface="HY엽서M"/>
                <a:cs typeface="HY엽서M"/>
              </a:rPr>
              <a:t>델  </a:t>
            </a:r>
            <a:r>
              <a:rPr spc="-2000" dirty="0">
                <a:latin typeface="HY엽서M"/>
                <a:cs typeface="HY엽서M"/>
              </a:rPr>
              <a:t>컴파일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4726" y="6437036"/>
            <a:ext cx="9661525" cy="2417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8445" algn="just">
              <a:lnSpc>
                <a:spcPct val="115799"/>
              </a:lnSpc>
              <a:spcBef>
                <a:spcPts val="100"/>
              </a:spcBef>
            </a:pP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본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딥러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닝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</a:t>
            </a:r>
            <a:r>
              <a:rPr sz="34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델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컴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은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7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</a:t>
            </a:r>
            <a:r>
              <a:rPr sz="3400" spc="-63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테</a:t>
            </a:r>
            <a:r>
              <a:rPr sz="3400" spc="-6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고</a:t>
            </a:r>
            <a:r>
              <a:rPr sz="3400" spc="-78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리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lang="en-US"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분류</a:t>
            </a:r>
            <a:r>
              <a:rPr sz="3400" spc="-3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sz="3400" spc="-78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기</a:t>
            </a:r>
            <a:r>
              <a:rPr sz="3400" spc="-5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sz="3400" spc="-43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sz="3400" spc="-6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3400" spc="-1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3400" spc="-509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sz="3400" spc="-5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3400" spc="-43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34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34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손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함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수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용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였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고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43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경</a:t>
            </a:r>
            <a:r>
              <a:rPr sz="3400" spc="-65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</a:t>
            </a:r>
            <a:r>
              <a:rPr lang="en-US" sz="3400" spc="-6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하강</a:t>
            </a:r>
            <a:r>
              <a:rPr sz="3400" spc="-78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법</a:t>
            </a:r>
            <a:r>
              <a:rPr sz="3400" spc="-6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으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34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3400" spc="-8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경</a:t>
            </a:r>
            <a:r>
              <a:rPr sz="3400" spc="-6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하강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법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용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했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다</a:t>
            </a:r>
            <a:r>
              <a:rPr sz="34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0636" y="1043035"/>
            <a:ext cx="0" cy="7734934"/>
          </a:xfrm>
          <a:custGeom>
            <a:avLst/>
            <a:gdLst/>
            <a:ahLst/>
            <a:cxnLst/>
            <a:rect l="l" t="t" r="r" b="b"/>
            <a:pathLst>
              <a:path h="7734934">
                <a:moveTo>
                  <a:pt x="0" y="0"/>
                </a:moveTo>
                <a:lnTo>
                  <a:pt x="0" y="7734410"/>
                </a:lnTo>
              </a:path>
            </a:pathLst>
          </a:custGeom>
          <a:ln w="28569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4366" y="2857500"/>
            <a:ext cx="10220323" cy="2600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949" y="968375"/>
            <a:ext cx="4816475" cy="2654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27355" marR="5080" indent="-415290">
              <a:lnSpc>
                <a:spcPts val="9900"/>
              </a:lnSpc>
              <a:spcBef>
                <a:spcPts val="1100"/>
              </a:spcBef>
            </a:pPr>
            <a:r>
              <a:rPr spc="-2140" dirty="0">
                <a:latin typeface="HY엽서M"/>
                <a:cs typeface="HY엽서M"/>
              </a:rPr>
              <a:t>딥러</a:t>
            </a:r>
            <a:r>
              <a:rPr spc="-2050" dirty="0">
                <a:latin typeface="HY엽서M"/>
                <a:cs typeface="HY엽서M"/>
              </a:rPr>
              <a:t>닝</a:t>
            </a:r>
            <a:r>
              <a:rPr spc="-480" dirty="0">
                <a:latin typeface="HY엽서M"/>
                <a:cs typeface="HY엽서M"/>
              </a:rPr>
              <a:t> </a:t>
            </a:r>
            <a:r>
              <a:rPr spc="-1835" dirty="0">
                <a:latin typeface="HY엽서M"/>
                <a:cs typeface="HY엽서M"/>
              </a:rPr>
              <a:t>모</a:t>
            </a:r>
            <a:r>
              <a:rPr spc="-915" dirty="0">
                <a:latin typeface="HY엽서M"/>
                <a:cs typeface="HY엽서M"/>
              </a:rPr>
              <a:t>델  </a:t>
            </a:r>
            <a:r>
              <a:rPr spc="-1814" dirty="0">
                <a:latin typeface="HY엽서M"/>
                <a:cs typeface="HY엽서M"/>
              </a:rPr>
              <a:t>학</a:t>
            </a:r>
            <a:r>
              <a:rPr spc="-1745" dirty="0">
                <a:latin typeface="HY엽서M"/>
                <a:cs typeface="HY엽서M"/>
              </a:rPr>
              <a:t>습</a:t>
            </a:r>
            <a:r>
              <a:rPr spc="-480" dirty="0">
                <a:latin typeface="HY엽서M"/>
                <a:cs typeface="HY엽서M"/>
              </a:rPr>
              <a:t> </a:t>
            </a:r>
            <a:r>
              <a:rPr spc="-2140" dirty="0">
                <a:latin typeface="HY엽서M"/>
                <a:cs typeface="HY엽서M"/>
              </a:rPr>
              <a:t>진</a:t>
            </a:r>
            <a:r>
              <a:rPr spc="-1645" dirty="0">
                <a:latin typeface="HY엽서M"/>
                <a:cs typeface="HY엽서M"/>
              </a:rPr>
              <a:t>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4726" y="6437035"/>
            <a:ext cx="9539605" cy="1173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8445">
              <a:lnSpc>
                <a:spcPct val="115799"/>
              </a:lnSpc>
              <a:spcBef>
                <a:spcPts val="100"/>
              </a:spcBef>
            </a:pP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</a:t>
            </a:r>
            <a:r>
              <a:rPr sz="3400" spc="-6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</a:t>
            </a:r>
            <a:r>
              <a:rPr sz="34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</a:t>
            </a:r>
            <a:r>
              <a:rPr sz="3400" spc="-7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</a:t>
            </a:r>
            <a:r>
              <a:rPr sz="3400" spc="-7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닝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</a:t>
            </a:r>
            <a:r>
              <a:rPr sz="3400" spc="-6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델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</a:t>
            </a:r>
            <a:r>
              <a:rPr sz="3400" spc="-6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습</a:t>
            </a: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총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</a:t>
            </a:r>
            <a:r>
              <a:rPr lang="ko-KR" altLang="en-US"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3400" spc="-7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4428</a:t>
            </a:r>
            <a:r>
              <a:rPr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6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</a:t>
            </a:r>
            <a:r>
              <a:rPr sz="3400" spc="-3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습</a:t>
            </a:r>
            <a:r>
              <a:rPr sz="3400" spc="-3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</a:t>
            </a:r>
            <a:r>
              <a:rPr lang="ko-KR" altLang="en-US"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3400" spc="-7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3543</a:t>
            </a:r>
            <a:r>
              <a:rPr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sz="3400" spc="-5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</a:t>
            </a:r>
            <a:r>
              <a:rPr sz="3400" spc="-66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</a:t>
            </a:r>
            <a:r>
              <a:rPr sz="3400" spc="-66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</a:t>
            </a:r>
            <a:r>
              <a:rPr lang="ko-KR" altLang="en-US"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3400" spc="-7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885</a:t>
            </a:r>
            <a:r>
              <a:rPr sz="34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</a:t>
            </a:r>
            <a:r>
              <a:rPr sz="3400" spc="-6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누</a:t>
            </a:r>
            <a:r>
              <a:rPr sz="3400" spc="-7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3400" spc="-7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sz="3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</a:t>
            </a:r>
            <a:r>
              <a:rPr sz="3400" spc="-6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습</a:t>
            </a:r>
            <a:r>
              <a:rPr sz="3400" spc="-3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했  </a:t>
            </a:r>
            <a:r>
              <a:rPr sz="3400" spc="-5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다.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68378"/>
            <a:ext cx="7070090" cy="2654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900"/>
              </a:lnSpc>
              <a:spcBef>
                <a:spcPts val="1100"/>
              </a:spcBef>
            </a:pPr>
            <a:r>
              <a:rPr sz="9000" spc="-1835" dirty="0">
                <a:solidFill>
                  <a:srgbClr val="FFFFFF"/>
                </a:solidFill>
                <a:latin typeface="HY엽서M"/>
                <a:cs typeface="HY엽서M"/>
              </a:rPr>
              <a:t>모</a:t>
            </a:r>
            <a:r>
              <a:rPr sz="9000" spc="-1645" dirty="0">
                <a:solidFill>
                  <a:srgbClr val="FFFFFF"/>
                </a:solidFill>
                <a:latin typeface="HY엽서M"/>
                <a:cs typeface="HY엽서M"/>
              </a:rPr>
              <a:t>델</a:t>
            </a:r>
            <a:r>
              <a:rPr sz="9000" spc="-480" dirty="0">
                <a:solidFill>
                  <a:srgbClr val="FFFFFF"/>
                </a:solidFill>
                <a:latin typeface="HY엽서M"/>
                <a:cs typeface="HY엽서M"/>
              </a:rPr>
              <a:t> </a:t>
            </a:r>
            <a:r>
              <a:rPr sz="9000" spc="-1814" dirty="0">
                <a:solidFill>
                  <a:srgbClr val="FFFFFF"/>
                </a:solidFill>
                <a:latin typeface="HY엽서M"/>
                <a:cs typeface="HY엽서M"/>
              </a:rPr>
              <a:t>학</a:t>
            </a:r>
            <a:r>
              <a:rPr sz="9000" spc="-1745" dirty="0">
                <a:solidFill>
                  <a:srgbClr val="FFFFFF"/>
                </a:solidFill>
                <a:latin typeface="HY엽서M"/>
                <a:cs typeface="HY엽서M"/>
              </a:rPr>
              <a:t>습</a:t>
            </a:r>
            <a:r>
              <a:rPr sz="9000" spc="-480" dirty="0">
                <a:solidFill>
                  <a:srgbClr val="FFFFFF"/>
                </a:solidFill>
                <a:latin typeface="HY엽서M"/>
                <a:cs typeface="HY엽서M"/>
              </a:rPr>
              <a:t> </a:t>
            </a:r>
            <a:r>
              <a:rPr sz="9000" spc="-2140" dirty="0">
                <a:solidFill>
                  <a:srgbClr val="FFFFFF"/>
                </a:solidFill>
                <a:latin typeface="HY엽서M"/>
                <a:cs typeface="HY엽서M"/>
              </a:rPr>
              <a:t>정</a:t>
            </a:r>
            <a:r>
              <a:rPr sz="9000" spc="-1664" dirty="0">
                <a:solidFill>
                  <a:srgbClr val="FFFFFF"/>
                </a:solidFill>
                <a:latin typeface="HY엽서M"/>
                <a:cs typeface="HY엽서M"/>
              </a:rPr>
              <a:t>확</a:t>
            </a:r>
            <a:r>
              <a:rPr sz="9000" spc="-969" dirty="0">
                <a:solidFill>
                  <a:srgbClr val="FFFFFF"/>
                </a:solidFill>
                <a:latin typeface="HY엽서M"/>
                <a:cs typeface="HY엽서M"/>
              </a:rPr>
              <a:t>도  </a:t>
            </a:r>
            <a:r>
              <a:rPr sz="9000" spc="-2050" dirty="0">
                <a:solidFill>
                  <a:srgbClr val="FFFFFF"/>
                </a:solidFill>
                <a:latin typeface="HY엽서M"/>
                <a:cs typeface="HY엽서M"/>
              </a:rPr>
              <a:t>및</a:t>
            </a:r>
            <a:r>
              <a:rPr sz="9000" spc="-480" dirty="0">
                <a:solidFill>
                  <a:srgbClr val="FFFFFF"/>
                </a:solidFill>
                <a:latin typeface="HY엽서M"/>
                <a:cs typeface="HY엽서M"/>
              </a:rPr>
              <a:t> </a:t>
            </a:r>
            <a:r>
              <a:rPr sz="9000" spc="-1835" dirty="0">
                <a:solidFill>
                  <a:srgbClr val="FFFFFF"/>
                </a:solidFill>
                <a:latin typeface="HY엽서M"/>
                <a:cs typeface="HY엽서M"/>
              </a:rPr>
              <a:t>손</a:t>
            </a:r>
            <a:r>
              <a:rPr sz="9000" spc="-2140" dirty="0">
                <a:solidFill>
                  <a:srgbClr val="FFFFFF"/>
                </a:solidFill>
                <a:latin typeface="HY엽서M"/>
                <a:cs typeface="HY엽서M"/>
              </a:rPr>
              <a:t>실</a:t>
            </a:r>
            <a:r>
              <a:rPr sz="9000" spc="-1745" dirty="0">
                <a:solidFill>
                  <a:srgbClr val="FFFFFF"/>
                </a:solidFill>
                <a:latin typeface="HY엽서M"/>
                <a:cs typeface="HY엽서M"/>
              </a:rPr>
              <a:t>도</a:t>
            </a:r>
            <a:r>
              <a:rPr sz="9000" spc="-480" dirty="0">
                <a:solidFill>
                  <a:srgbClr val="FFFFFF"/>
                </a:solidFill>
                <a:latin typeface="HY엽서M"/>
                <a:cs typeface="HY엽서M"/>
              </a:rPr>
              <a:t> </a:t>
            </a:r>
            <a:r>
              <a:rPr sz="9000" spc="-2140" dirty="0">
                <a:solidFill>
                  <a:srgbClr val="FFFFFF"/>
                </a:solidFill>
                <a:latin typeface="HY엽서M"/>
                <a:cs typeface="HY엽서M"/>
              </a:rPr>
              <a:t>시</a:t>
            </a:r>
            <a:r>
              <a:rPr sz="9000" spc="-1814" dirty="0">
                <a:solidFill>
                  <a:srgbClr val="FFFFFF"/>
                </a:solidFill>
                <a:latin typeface="HY엽서M"/>
                <a:cs typeface="HY엽서M"/>
              </a:rPr>
              <a:t>각</a:t>
            </a:r>
            <a:r>
              <a:rPr sz="9000" spc="-1575" dirty="0">
                <a:solidFill>
                  <a:srgbClr val="FFFFFF"/>
                </a:solidFill>
                <a:latin typeface="HY엽서M"/>
                <a:cs typeface="HY엽서M"/>
              </a:rPr>
              <a:t>화</a:t>
            </a:r>
            <a:endParaRPr sz="9000">
              <a:latin typeface="HY엽서M"/>
              <a:cs typeface="HY엽서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939260"/>
            <a:ext cx="7130415" cy="2150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4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함수를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사용하여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모델의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학습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진행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3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상황 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시각화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하였을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때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학습</a:t>
            </a:r>
            <a:r>
              <a:rPr lang="ko-KR" altLang="en-US"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진행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될수록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459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정확도가  </a:t>
            </a:r>
            <a:r>
              <a:rPr sz="3000" spc="-5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상승하고,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손실도는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감소하는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것을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확인할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수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있다.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457" y="4295018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7172450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569700" y="1028703"/>
            <a:ext cx="5692775" cy="8229600"/>
            <a:chOff x="11569700" y="1028703"/>
            <a:chExt cx="5692775" cy="8229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9700" y="1028703"/>
              <a:ext cx="5686424" cy="4114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5376" y="5143503"/>
              <a:ext cx="5676899" cy="4114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0636" y="1043037"/>
            <a:ext cx="0" cy="7734934"/>
          </a:xfrm>
          <a:custGeom>
            <a:avLst/>
            <a:gdLst/>
            <a:ahLst/>
            <a:cxnLst/>
            <a:rect l="l" t="t" r="r" b="b"/>
            <a:pathLst>
              <a:path h="7734934">
                <a:moveTo>
                  <a:pt x="0" y="0"/>
                </a:moveTo>
                <a:lnTo>
                  <a:pt x="0" y="7734410"/>
                </a:lnTo>
              </a:path>
            </a:pathLst>
          </a:custGeom>
          <a:ln w="28569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64949" y="968375"/>
            <a:ext cx="48164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350"/>
              </a:lnSpc>
              <a:spcBef>
                <a:spcPts val="100"/>
              </a:spcBef>
            </a:pPr>
            <a:r>
              <a:rPr spc="-2140" dirty="0"/>
              <a:t>딥러</a:t>
            </a:r>
            <a:r>
              <a:rPr spc="-2050" dirty="0"/>
              <a:t>닝</a:t>
            </a:r>
            <a:r>
              <a:rPr spc="-480" dirty="0"/>
              <a:t> </a:t>
            </a:r>
            <a:r>
              <a:rPr spc="-1835" dirty="0"/>
              <a:t>모</a:t>
            </a:r>
            <a:r>
              <a:rPr spc="-1645" dirty="0"/>
              <a:t>델</a:t>
            </a:r>
          </a:p>
          <a:p>
            <a:pPr algn="ctr">
              <a:lnSpc>
                <a:spcPts val="10350"/>
              </a:lnSpc>
            </a:pPr>
            <a:r>
              <a:rPr spc="-2140" dirty="0">
                <a:latin typeface="HY견명조"/>
                <a:cs typeface="HY견명조"/>
              </a:rPr>
              <a:t>성</a:t>
            </a:r>
            <a:r>
              <a:rPr spc="-1745" dirty="0">
                <a:latin typeface="HY견명조"/>
                <a:cs typeface="HY견명조"/>
              </a:rPr>
              <a:t>능</a:t>
            </a:r>
            <a:r>
              <a:rPr spc="-480" dirty="0">
                <a:latin typeface="HY견명조"/>
                <a:cs typeface="HY견명조"/>
              </a:rPr>
              <a:t> </a:t>
            </a:r>
            <a:r>
              <a:rPr spc="-2140" dirty="0">
                <a:latin typeface="HY견명조"/>
                <a:cs typeface="HY견명조"/>
              </a:rPr>
              <a:t>평</a:t>
            </a:r>
            <a:r>
              <a:rPr spc="-1725" dirty="0">
                <a:latin typeface="HY견명조"/>
                <a:cs typeface="HY견명조"/>
              </a:rPr>
              <a:t>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22387" y="7432033"/>
            <a:ext cx="971359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8445">
              <a:lnSpc>
                <a:spcPct val="115799"/>
              </a:lnSpc>
              <a:spcBef>
                <a:spcPts val="100"/>
              </a:spcBef>
            </a:pP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델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</a:t>
            </a:r>
            <a:r>
              <a:rPr sz="3400" spc="-6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용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sz="3400" spc="-77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여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400" spc="-78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미</a:t>
            </a:r>
            <a:r>
              <a:rPr sz="3400" spc="-77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지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촬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영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여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출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력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였 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5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때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총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4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r>
              <a:rPr sz="34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중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sz="34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</a:t>
            </a:r>
            <a:r>
              <a:rPr sz="34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확</a:t>
            </a:r>
            <a:r>
              <a:rPr sz="3400" spc="-7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히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78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식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품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400" spc="-6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름으</a:t>
            </a:r>
            <a:r>
              <a:rPr sz="34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</a:t>
            </a:r>
            <a:r>
              <a:rPr sz="34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400" spc="-6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출</a:t>
            </a:r>
            <a:r>
              <a:rPr sz="3400" spc="-4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력  </a:t>
            </a:r>
            <a:r>
              <a:rPr sz="34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했다.</a:t>
            </a:r>
            <a:endParaRPr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C5331E87-BC3F-69D1-26D7-9815EABF0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45929"/>
              </p:ext>
            </p:extLst>
          </p:nvPr>
        </p:nvGraphicFramePr>
        <p:xfrm>
          <a:off x="7338952" y="2264051"/>
          <a:ext cx="9713595" cy="3717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2614">
                  <a:extLst>
                    <a:ext uri="{9D8B030D-6E8A-4147-A177-3AD203B41FA5}">
                      <a16:colId xmlns:a16="http://schemas.microsoft.com/office/drawing/2014/main" val="10554949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3329661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306889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42904200"/>
                    </a:ext>
                  </a:extLst>
                </a:gridCol>
                <a:gridCol w="2100781">
                  <a:extLst>
                    <a:ext uri="{9D8B030D-6E8A-4147-A177-3AD203B41FA5}">
                      <a16:colId xmlns:a16="http://schemas.microsoft.com/office/drawing/2014/main" val="356470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식품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테스트 </a:t>
                      </a:r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데이터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판별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판별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총 데이터 </a:t>
                      </a:r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4241"/>
                  </a:ext>
                </a:extLst>
              </a:tr>
              <a:tr h="571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포카칩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endParaRPr lang="en-US" altLang="ko-KR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586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새우깡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558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콜라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62856"/>
                  </a:ext>
                </a:extLst>
              </a:tr>
              <a:tr h="58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스트라이트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740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2150" y="1043051"/>
            <a:ext cx="0" cy="4982210"/>
          </a:xfrm>
          <a:custGeom>
            <a:avLst/>
            <a:gdLst/>
            <a:ahLst/>
            <a:cxnLst/>
            <a:rect l="l" t="t" r="r" b="b"/>
            <a:pathLst>
              <a:path h="4982210">
                <a:moveTo>
                  <a:pt x="0" y="0"/>
                </a:moveTo>
                <a:lnTo>
                  <a:pt x="0" y="4981739"/>
                </a:lnTo>
              </a:path>
            </a:pathLst>
          </a:custGeom>
          <a:ln w="28556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711" y="1028700"/>
            <a:ext cx="9353549" cy="5010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740" y="1505616"/>
            <a:ext cx="6007894" cy="268022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972310" marR="5080" indent="-1960245">
              <a:lnSpc>
                <a:spcPts val="9900"/>
              </a:lnSpc>
              <a:spcBef>
                <a:spcPts val="1100"/>
              </a:spcBef>
            </a:pPr>
            <a:r>
              <a:rPr spc="-1735" dirty="0">
                <a:latin typeface="Arial" panose="020B0604020202020204" pitchFamily="34" charset="0"/>
                <a:cs typeface="Arial" panose="020B0604020202020204" pitchFamily="34" charset="0"/>
              </a:rPr>
              <a:t>데</a:t>
            </a:r>
            <a:r>
              <a:rPr lang="ko-KR" altLang="en-US" spc="-1735" dirty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pc="-2050" dirty="0">
                <a:latin typeface="Arial" panose="020B0604020202020204" pitchFamily="34" charset="0"/>
                <a:cs typeface="Arial" panose="020B0604020202020204" pitchFamily="34" charset="0"/>
              </a:rPr>
              <a:t>터</a:t>
            </a:r>
            <a:r>
              <a:rPr spc="-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735" dirty="0">
                <a:latin typeface="Arial" panose="020B0604020202020204" pitchFamily="34" charset="0"/>
                <a:cs typeface="Arial" panose="020B0604020202020204" pitchFamily="34" charset="0"/>
              </a:rPr>
              <a:t>베</a:t>
            </a:r>
            <a:r>
              <a:rPr lang="ko-KR" altLang="en-US" spc="-1735" dirty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pc="-969" dirty="0">
                <a:latin typeface="Arial" panose="020B0604020202020204" pitchFamily="34" charset="0"/>
                <a:cs typeface="Arial" panose="020B0604020202020204" pitchFamily="34" charset="0"/>
              </a:rPr>
              <a:t>스  </a:t>
            </a:r>
            <a:r>
              <a:rPr spc="-1939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8593" y="6628547"/>
            <a:ext cx="12602210" cy="3178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965" algn="just">
              <a:lnSpc>
                <a:spcPct val="114599"/>
              </a:lnSpc>
              <a:spcBef>
                <a:spcPts val="100"/>
              </a:spcBef>
            </a:pP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2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터베</a:t>
            </a:r>
            <a:r>
              <a:rPr lang="ko-KR" altLang="en-US"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2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스는</a:t>
            </a:r>
            <a:r>
              <a:rPr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MariaDB를</a:t>
            </a:r>
            <a:r>
              <a:rPr sz="30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사용하여</a:t>
            </a:r>
            <a:r>
              <a:rPr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구현하였다.</a:t>
            </a:r>
            <a:r>
              <a:rPr sz="3000" spc="-5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0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2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터베</a:t>
            </a:r>
            <a:r>
              <a:rPr lang="ko-KR" altLang="en-US" sz="30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</a:t>
            </a: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2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름을</a:t>
            </a:r>
            <a:r>
              <a:rPr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4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image_upload로 </a:t>
            </a:r>
            <a:r>
              <a:rPr sz="3000" spc="-4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지정하여</a:t>
            </a:r>
            <a:r>
              <a:rPr sz="3000" spc="-6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생성하였고,</a:t>
            </a:r>
            <a:r>
              <a:rPr sz="3000" spc="-1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1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3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000" spc="-6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1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터베</a:t>
            </a:r>
            <a:r>
              <a:rPr lang="ko-KR" altLang="en-US" sz="3000" spc="-6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1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스에</a:t>
            </a:r>
            <a:r>
              <a:rPr sz="3000" spc="-2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2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images라는</a:t>
            </a:r>
            <a:r>
              <a:rPr sz="3000" spc="-5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테</a:t>
            </a:r>
            <a:r>
              <a:rPr lang="ko-KR" altLang="en-US"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0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블을</a:t>
            </a:r>
            <a:r>
              <a:rPr sz="3000" spc="-2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생성했다.</a:t>
            </a:r>
            <a:r>
              <a:rPr sz="3000" spc="-1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기기로</a:t>
            </a:r>
            <a:r>
              <a:rPr sz="3000" spc="-3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제품을</a:t>
            </a:r>
            <a:r>
              <a:rPr sz="3000" spc="-1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촬 </a:t>
            </a:r>
            <a:r>
              <a:rPr sz="3000" spc="-5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영</a:t>
            </a:r>
            <a:r>
              <a:rPr sz="3000" spc="-4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하였을</a:t>
            </a:r>
            <a:r>
              <a:rPr sz="3000" spc="-4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경우</a:t>
            </a:r>
            <a:r>
              <a:rPr sz="3000" spc="-4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</a:t>
            </a:r>
            <a:r>
              <a:rPr sz="30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이미</a:t>
            </a:r>
            <a:r>
              <a:rPr sz="3000" spc="-6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지</a:t>
            </a:r>
            <a:r>
              <a:rPr sz="3000" spc="-409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0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3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터를</a:t>
            </a:r>
            <a:r>
              <a:rPr sz="3000" spc="-4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저장하기</a:t>
            </a:r>
            <a:r>
              <a:rPr sz="3000" spc="-4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7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위해</a:t>
            </a:r>
            <a:r>
              <a:rPr sz="3000" spc="-5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4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000" spc="-64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4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</a:t>
            </a:r>
            <a:r>
              <a:rPr sz="3000" spc="-4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유형으로</a:t>
            </a:r>
            <a:r>
              <a:rPr sz="3000" spc="-4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7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BLOB을</a:t>
            </a:r>
            <a:r>
              <a:rPr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사용했다.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13664" indent="227965" algn="just">
              <a:lnSpc>
                <a:spcPct val="114599"/>
              </a:lnSpc>
            </a:pPr>
            <a:r>
              <a:rPr sz="3000" spc="-64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저장된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9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미지</a:t>
            </a:r>
            <a:r>
              <a:rPr sz="3000" spc="-3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0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3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터는</a:t>
            </a:r>
            <a:r>
              <a:rPr sz="3000" spc="-2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추후에</a:t>
            </a:r>
            <a:r>
              <a:rPr sz="3000" spc="-1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모델의</a:t>
            </a:r>
            <a:r>
              <a:rPr sz="3000" spc="-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정확도를</a:t>
            </a:r>
            <a:r>
              <a:rPr sz="3000" spc="-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더</a:t>
            </a:r>
            <a:r>
              <a:rPr sz="3000" spc="-3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높</a:t>
            </a:r>
            <a:r>
              <a:rPr lang="ko-KR" altLang="en-US"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거나</a:t>
            </a:r>
            <a:r>
              <a:rPr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3000" spc="-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와</a:t>
            </a:r>
            <a:r>
              <a:rPr sz="3000" spc="-2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관련된</a:t>
            </a:r>
            <a:r>
              <a:rPr sz="3000" spc="-2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연구를</a:t>
            </a:r>
            <a:r>
              <a:rPr sz="3000" spc="-2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진행할 </a:t>
            </a:r>
            <a:r>
              <a:rPr sz="3000" spc="-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때</a:t>
            </a:r>
            <a:r>
              <a:rPr sz="3000" spc="-1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</a:t>
            </a:r>
            <a:r>
              <a:rPr sz="3000" spc="-5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용</a:t>
            </a:r>
            <a:r>
              <a:rPr sz="3000" spc="-6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된</a:t>
            </a:r>
            <a:r>
              <a:rPr sz="3000" spc="-5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다</a:t>
            </a:r>
            <a:r>
              <a:rPr sz="3000" spc="-4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7530" y="3465117"/>
            <a:ext cx="5944235" cy="0"/>
          </a:xfrm>
          <a:custGeom>
            <a:avLst/>
            <a:gdLst/>
            <a:ahLst/>
            <a:cxnLst/>
            <a:rect l="l" t="t" r="r" b="b"/>
            <a:pathLst>
              <a:path w="5944234">
                <a:moveTo>
                  <a:pt x="0" y="0"/>
                </a:moveTo>
                <a:lnTo>
                  <a:pt x="5943755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8465" y="1469985"/>
            <a:ext cx="8991599" cy="70675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0552" y="1662708"/>
            <a:ext cx="5792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14" dirty="0">
                <a:latin typeface="Arial" panose="020B0604020202020204" pitchFamily="34" charset="0"/>
                <a:cs typeface="Arial" panose="020B0604020202020204" pitchFamily="34" charset="0"/>
              </a:rPr>
              <a:t>하</a:t>
            </a:r>
            <a:r>
              <a:rPr spc="-1835" dirty="0">
                <a:latin typeface="Arial" panose="020B0604020202020204" pitchFamily="34" charset="0"/>
                <a:cs typeface="Arial" panose="020B0604020202020204" pitchFamily="34" charset="0"/>
              </a:rPr>
              <a:t>드</a:t>
            </a:r>
            <a:r>
              <a:rPr spc="-1545" dirty="0">
                <a:latin typeface="Arial" panose="020B0604020202020204" pitchFamily="34" charset="0"/>
                <a:cs typeface="Arial" panose="020B0604020202020204" pitchFamily="34" charset="0"/>
              </a:rPr>
              <a:t>웨</a:t>
            </a:r>
            <a:r>
              <a:rPr spc="-2050" dirty="0">
                <a:latin typeface="Arial" panose="020B0604020202020204" pitchFamily="34" charset="0"/>
                <a:cs typeface="Arial" panose="020B0604020202020204" pitchFamily="34" charset="0"/>
              </a:rPr>
              <a:t>어</a:t>
            </a:r>
            <a:r>
              <a:rPr spc="-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35" dirty="0">
                <a:latin typeface="Arial" panose="020B0604020202020204" pitchFamily="34" charset="0"/>
                <a:cs typeface="Arial" panose="020B0604020202020204" pitchFamily="34" charset="0"/>
              </a:rPr>
              <a:t>구</a:t>
            </a:r>
            <a:r>
              <a:rPr spc="-2050" dirty="0">
                <a:latin typeface="Arial" panose="020B0604020202020204" pitchFamily="34" charset="0"/>
                <a:cs typeface="Arial" panose="020B0604020202020204" pitchFamily="34" charset="0"/>
              </a:rPr>
              <a:t>성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6375" y="8657108"/>
            <a:ext cx="2281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80" dirty="0">
                <a:solidFill>
                  <a:srgbClr val="FFFFFF"/>
                </a:solidFill>
                <a:latin typeface="HY견명조"/>
                <a:cs typeface="HY견명조"/>
              </a:rPr>
              <a:t>하</a:t>
            </a:r>
            <a:r>
              <a:rPr sz="3000" spc="-590" dirty="0">
                <a:solidFill>
                  <a:srgbClr val="FFFFFF"/>
                </a:solidFill>
                <a:latin typeface="HY견명조"/>
                <a:cs typeface="HY견명조"/>
              </a:rPr>
              <a:t>드</a:t>
            </a:r>
            <a:r>
              <a:rPr sz="3000" spc="-490" dirty="0">
                <a:solidFill>
                  <a:srgbClr val="FFFFFF"/>
                </a:solidFill>
                <a:latin typeface="HY견명조"/>
                <a:cs typeface="HY견명조"/>
              </a:rPr>
              <a:t>웨</a:t>
            </a:r>
            <a:r>
              <a:rPr sz="3000" spc="-685" dirty="0">
                <a:solidFill>
                  <a:srgbClr val="FFFFFF"/>
                </a:solidFill>
                <a:latin typeface="HY견명조"/>
                <a:cs typeface="HY견명조"/>
              </a:rPr>
              <a:t>어</a:t>
            </a:r>
            <a:r>
              <a:rPr sz="3000" spc="-105" dirty="0">
                <a:solidFill>
                  <a:srgbClr val="FFFFFF"/>
                </a:solidFill>
                <a:latin typeface="HY견명조"/>
                <a:cs typeface="HY견명조"/>
              </a:rPr>
              <a:t> </a:t>
            </a:r>
            <a:r>
              <a:rPr sz="3000" spc="-690" dirty="0">
                <a:solidFill>
                  <a:srgbClr val="FFFFFF"/>
                </a:solidFill>
                <a:latin typeface="HY견명조"/>
                <a:cs typeface="HY견명조"/>
              </a:rPr>
              <a:t>설</a:t>
            </a:r>
            <a:r>
              <a:rPr sz="3000" spc="-555" dirty="0">
                <a:solidFill>
                  <a:srgbClr val="FFFFFF"/>
                </a:solidFill>
                <a:latin typeface="HY견명조"/>
                <a:cs typeface="HY견명조"/>
              </a:rPr>
              <a:t>계</a:t>
            </a:r>
            <a:r>
              <a:rPr sz="3000" spc="-585" dirty="0">
                <a:solidFill>
                  <a:srgbClr val="FFFFFF"/>
                </a:solidFill>
                <a:latin typeface="HY견명조"/>
                <a:cs typeface="HY견명조"/>
              </a:rPr>
              <a:t>도</a:t>
            </a:r>
            <a:endParaRPr sz="3000">
              <a:latin typeface="HY견명조"/>
              <a:cs typeface="HY견명조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8C1EA51-42CF-8025-5341-477153930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23795"/>
              </p:ext>
            </p:extLst>
          </p:nvPr>
        </p:nvGraphicFramePr>
        <p:xfrm>
          <a:off x="1617530" y="4264618"/>
          <a:ext cx="5944236" cy="4272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670">
                  <a:extLst>
                    <a:ext uri="{9D8B030D-6E8A-4147-A177-3AD203B41FA5}">
                      <a16:colId xmlns:a16="http://schemas.microsoft.com/office/drawing/2014/main" val="798466385"/>
                    </a:ext>
                  </a:extLst>
                </a:gridCol>
                <a:gridCol w="4056566">
                  <a:extLst>
                    <a:ext uri="{9D8B030D-6E8A-4147-A177-3AD203B41FA5}">
                      <a16:colId xmlns:a16="http://schemas.microsoft.com/office/drawing/2014/main" val="1925650988"/>
                    </a:ext>
                  </a:extLst>
                </a:gridCol>
              </a:tblGrid>
              <a:tr h="1057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90601"/>
                  </a:ext>
                </a:extLst>
              </a:tr>
              <a:tr h="1071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라즈베리파이</a:t>
                      </a:r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B+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8191"/>
                  </a:ext>
                </a:extLst>
              </a:tr>
              <a:tr h="1071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카메라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20757"/>
                  </a:ext>
                </a:extLst>
              </a:tr>
              <a:tr h="1071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핀 스위치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209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7530" y="3465117"/>
            <a:ext cx="5944235" cy="0"/>
          </a:xfrm>
          <a:custGeom>
            <a:avLst/>
            <a:gdLst/>
            <a:ahLst/>
            <a:cxnLst/>
            <a:rect l="l" t="t" r="r" b="b"/>
            <a:pathLst>
              <a:path w="5944234">
                <a:moveTo>
                  <a:pt x="0" y="0"/>
                </a:moveTo>
                <a:lnTo>
                  <a:pt x="5943755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0552" y="1662708"/>
            <a:ext cx="5792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14" dirty="0">
                <a:latin typeface="Arial" panose="020B0604020202020204" pitchFamily="34" charset="0"/>
                <a:cs typeface="Arial" panose="020B0604020202020204" pitchFamily="34" charset="0"/>
              </a:rPr>
              <a:t>하</a:t>
            </a:r>
            <a:r>
              <a:rPr spc="-1835" dirty="0">
                <a:latin typeface="Arial" panose="020B0604020202020204" pitchFamily="34" charset="0"/>
                <a:cs typeface="Arial" panose="020B0604020202020204" pitchFamily="34" charset="0"/>
              </a:rPr>
              <a:t>드</a:t>
            </a:r>
            <a:r>
              <a:rPr spc="-1545" dirty="0">
                <a:latin typeface="Arial" panose="020B0604020202020204" pitchFamily="34" charset="0"/>
                <a:cs typeface="Arial" panose="020B0604020202020204" pitchFamily="34" charset="0"/>
              </a:rPr>
              <a:t>웨</a:t>
            </a:r>
            <a:r>
              <a:rPr spc="-2050" dirty="0">
                <a:latin typeface="Arial" panose="020B0604020202020204" pitchFamily="34" charset="0"/>
                <a:cs typeface="Arial" panose="020B0604020202020204" pitchFamily="34" charset="0"/>
              </a:rPr>
              <a:t>어</a:t>
            </a:r>
            <a:r>
              <a:rPr spc="-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35" dirty="0">
                <a:latin typeface="Arial" panose="020B0604020202020204" pitchFamily="34" charset="0"/>
                <a:cs typeface="Arial" panose="020B0604020202020204" pitchFamily="34" charset="0"/>
              </a:rPr>
              <a:t>구</a:t>
            </a:r>
            <a:r>
              <a:rPr spc="-2050" dirty="0">
                <a:latin typeface="Arial" panose="020B0604020202020204" pitchFamily="34" charset="0"/>
                <a:cs typeface="Arial" panose="020B0604020202020204" pitchFamily="34" charset="0"/>
              </a:rPr>
              <a:t>성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8C1EA51-42CF-8025-5341-477153930C67}"/>
              </a:ext>
            </a:extLst>
          </p:cNvPr>
          <p:cNvGraphicFramePr>
            <a:graphicFrameLocks noGrp="1"/>
          </p:cNvGraphicFramePr>
          <p:nvPr/>
        </p:nvGraphicFramePr>
        <p:xfrm>
          <a:off x="1617530" y="4264618"/>
          <a:ext cx="5944236" cy="4272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670">
                  <a:extLst>
                    <a:ext uri="{9D8B030D-6E8A-4147-A177-3AD203B41FA5}">
                      <a16:colId xmlns:a16="http://schemas.microsoft.com/office/drawing/2014/main" val="798466385"/>
                    </a:ext>
                  </a:extLst>
                </a:gridCol>
                <a:gridCol w="4056566">
                  <a:extLst>
                    <a:ext uri="{9D8B030D-6E8A-4147-A177-3AD203B41FA5}">
                      <a16:colId xmlns:a16="http://schemas.microsoft.com/office/drawing/2014/main" val="1925650988"/>
                    </a:ext>
                  </a:extLst>
                </a:gridCol>
              </a:tblGrid>
              <a:tr h="1057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90601"/>
                  </a:ext>
                </a:extLst>
              </a:tr>
              <a:tr h="1071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라즈베리파이</a:t>
                      </a:r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B+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8191"/>
                  </a:ext>
                </a:extLst>
              </a:tr>
              <a:tr h="1071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카메라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20757"/>
                  </a:ext>
                </a:extLst>
              </a:tr>
              <a:tr h="1071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핀 스위치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20986"/>
                  </a:ext>
                </a:extLst>
              </a:tr>
            </a:tbl>
          </a:graphicData>
        </a:graphic>
      </p:graphicFrame>
      <p:pic>
        <p:nvPicPr>
          <p:cNvPr id="3" name="object 6">
            <a:extLst>
              <a:ext uri="{FF2B5EF4-FFF2-40B4-BE49-F238E27FC236}">
                <a16:creationId xmlns:a16="http://schemas.microsoft.com/office/drawing/2014/main" id="{5E61FBEB-A272-44E1-C74E-6D66BEB5BD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4554" y="3094630"/>
            <a:ext cx="8220074" cy="5286374"/>
          </a:xfrm>
          <a:prstGeom prst="rect">
            <a:avLst/>
          </a:prstGeom>
        </p:spPr>
      </p:pic>
      <p:sp>
        <p:nvSpPr>
          <p:cNvPr id="4" name="object 8">
            <a:extLst>
              <a:ext uri="{FF2B5EF4-FFF2-40B4-BE49-F238E27FC236}">
                <a16:creationId xmlns:a16="http://schemas.microsoft.com/office/drawing/2014/main" id="{C4002B6B-6031-C6CC-475D-88F4ED7DDF7F}"/>
              </a:ext>
            </a:extLst>
          </p:cNvPr>
          <p:cNvSpPr txBox="1"/>
          <p:nvPr/>
        </p:nvSpPr>
        <p:spPr>
          <a:xfrm>
            <a:off x="11623262" y="8590317"/>
            <a:ext cx="228155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marR="5080" indent="-331470">
              <a:lnSpc>
                <a:spcPct val="114599"/>
              </a:lnSpc>
              <a:spcBef>
                <a:spcPts val="100"/>
              </a:spcBef>
            </a:pPr>
            <a:r>
              <a:rPr sz="3000" spc="-580" dirty="0">
                <a:solidFill>
                  <a:srgbClr val="FFFFFF"/>
                </a:solidFill>
                <a:latin typeface="HY견명조"/>
                <a:cs typeface="HY견명조"/>
              </a:rPr>
              <a:t>하</a:t>
            </a:r>
            <a:r>
              <a:rPr sz="3000" spc="-590" dirty="0">
                <a:solidFill>
                  <a:srgbClr val="FFFFFF"/>
                </a:solidFill>
                <a:latin typeface="HY견명조"/>
                <a:cs typeface="HY견명조"/>
              </a:rPr>
              <a:t>드</a:t>
            </a:r>
            <a:r>
              <a:rPr sz="3000" spc="-490" dirty="0">
                <a:solidFill>
                  <a:srgbClr val="FFFFFF"/>
                </a:solidFill>
                <a:latin typeface="HY견명조"/>
                <a:cs typeface="HY견명조"/>
              </a:rPr>
              <a:t>웨</a:t>
            </a:r>
            <a:r>
              <a:rPr sz="3000" spc="-685" dirty="0">
                <a:solidFill>
                  <a:srgbClr val="FFFFFF"/>
                </a:solidFill>
                <a:latin typeface="HY견명조"/>
                <a:cs typeface="HY견명조"/>
              </a:rPr>
              <a:t>어</a:t>
            </a:r>
            <a:r>
              <a:rPr sz="3000" spc="-105" dirty="0">
                <a:solidFill>
                  <a:srgbClr val="FFFFFF"/>
                </a:solidFill>
                <a:latin typeface="HY견명조"/>
                <a:cs typeface="HY견명조"/>
              </a:rPr>
              <a:t> </a:t>
            </a:r>
            <a:r>
              <a:rPr sz="3000" spc="-690" dirty="0">
                <a:solidFill>
                  <a:srgbClr val="FFFFFF"/>
                </a:solidFill>
                <a:latin typeface="HY견명조"/>
                <a:cs typeface="HY견명조"/>
              </a:rPr>
              <a:t>설</a:t>
            </a:r>
            <a:r>
              <a:rPr sz="3000" spc="-555" dirty="0">
                <a:solidFill>
                  <a:srgbClr val="FFFFFF"/>
                </a:solidFill>
                <a:latin typeface="HY견명조"/>
                <a:cs typeface="HY견명조"/>
              </a:rPr>
              <a:t>계</a:t>
            </a:r>
            <a:r>
              <a:rPr sz="3000" spc="-325" dirty="0">
                <a:solidFill>
                  <a:srgbClr val="FFFFFF"/>
                </a:solidFill>
                <a:latin typeface="HY견명조"/>
                <a:cs typeface="HY견명조"/>
              </a:rPr>
              <a:t>도  </a:t>
            </a:r>
            <a:r>
              <a:rPr sz="3000" spc="-360" dirty="0">
                <a:solidFill>
                  <a:srgbClr val="FFFFFF"/>
                </a:solidFill>
                <a:latin typeface="HY견명조"/>
                <a:cs typeface="HY견명조"/>
              </a:rPr>
              <a:t>(</a:t>
            </a:r>
            <a:r>
              <a:rPr sz="3000" spc="-690" dirty="0">
                <a:solidFill>
                  <a:srgbClr val="FFFFFF"/>
                </a:solidFill>
                <a:latin typeface="HY견명조"/>
                <a:cs typeface="HY견명조"/>
              </a:rPr>
              <a:t>실</a:t>
            </a:r>
            <a:r>
              <a:rPr sz="3000" spc="-550" dirty="0">
                <a:solidFill>
                  <a:srgbClr val="FFFFFF"/>
                </a:solidFill>
                <a:latin typeface="HY견명조"/>
                <a:cs typeface="HY견명조"/>
              </a:rPr>
              <a:t>제</a:t>
            </a:r>
            <a:r>
              <a:rPr sz="3000" spc="-105" dirty="0">
                <a:solidFill>
                  <a:srgbClr val="FFFFFF"/>
                </a:solidFill>
                <a:latin typeface="HY견명조"/>
                <a:cs typeface="HY견명조"/>
              </a:rPr>
              <a:t> </a:t>
            </a:r>
            <a:r>
              <a:rPr sz="3000" spc="-590" dirty="0">
                <a:solidFill>
                  <a:srgbClr val="FFFFFF"/>
                </a:solidFill>
                <a:latin typeface="HY견명조"/>
                <a:cs typeface="HY견명조"/>
              </a:rPr>
              <a:t>모습</a:t>
            </a:r>
            <a:r>
              <a:rPr sz="3000" spc="-355" dirty="0">
                <a:solidFill>
                  <a:srgbClr val="FFFFFF"/>
                </a:solidFill>
                <a:latin typeface="HY견명조"/>
                <a:cs typeface="HY견명조"/>
              </a:rPr>
              <a:t>)</a:t>
            </a:r>
            <a:endParaRPr sz="3000">
              <a:latin typeface="HY견명조"/>
              <a:cs typeface="HY견명조"/>
            </a:endParaRPr>
          </a:p>
        </p:txBody>
      </p:sp>
    </p:spTree>
    <p:extLst>
      <p:ext uri="{BB962C8B-B14F-4D97-AF65-F5344CB8AC3E}">
        <p14:creationId xmlns:p14="http://schemas.microsoft.com/office/powerpoint/2010/main" val="30430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672" y="1056566"/>
            <a:ext cx="21920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45" dirty="0">
                <a:latin typeface="돋움"/>
                <a:cs typeface="돋움"/>
              </a:rPr>
              <a:t>목</a:t>
            </a:r>
            <a:r>
              <a:rPr spc="-490" dirty="0">
                <a:latin typeface="돋움"/>
                <a:cs typeface="돋움"/>
              </a:rPr>
              <a:t> </a:t>
            </a:r>
            <a:r>
              <a:rPr spc="-1725" dirty="0">
                <a:latin typeface="돋움"/>
                <a:cs typeface="돋움"/>
              </a:rPr>
              <a:t>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8982" y="1502717"/>
            <a:ext cx="28130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680" dirty="0">
                <a:solidFill>
                  <a:srgbClr val="FFFFFF"/>
                </a:solidFill>
                <a:latin typeface="돋움"/>
                <a:cs typeface="돋움"/>
              </a:rPr>
              <a:t>챕</a:t>
            </a:r>
            <a:r>
              <a:rPr sz="3500" spc="-800" dirty="0">
                <a:solidFill>
                  <a:srgbClr val="FFFFFF"/>
                </a:solidFill>
                <a:latin typeface="돋움"/>
                <a:cs typeface="돋움"/>
              </a:rPr>
              <a:t>터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365" dirty="0">
                <a:solidFill>
                  <a:srgbClr val="FFFFFF"/>
                </a:solidFill>
                <a:latin typeface="돋움"/>
                <a:cs typeface="돋움"/>
              </a:rPr>
              <a:t>1</a:t>
            </a:r>
            <a:r>
              <a:rPr sz="3500" spc="-530" dirty="0">
                <a:solidFill>
                  <a:srgbClr val="FFFFFF"/>
                </a:solidFill>
                <a:latin typeface="돋움"/>
                <a:cs typeface="돋움"/>
              </a:rPr>
              <a:t>.</a:t>
            </a:r>
            <a:r>
              <a:rPr sz="3500" spc="-190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720" dirty="0">
                <a:solidFill>
                  <a:srgbClr val="FFFFFF"/>
                </a:solidFill>
                <a:latin typeface="돋움"/>
                <a:cs typeface="돋움"/>
              </a:rPr>
              <a:t>주</a:t>
            </a:r>
            <a:r>
              <a:rPr sz="3500" spc="-640" dirty="0">
                <a:solidFill>
                  <a:srgbClr val="FFFFFF"/>
                </a:solidFill>
                <a:latin typeface="돋움"/>
                <a:cs typeface="돋움"/>
              </a:rPr>
              <a:t>제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840" dirty="0">
                <a:solidFill>
                  <a:srgbClr val="FFFFFF"/>
                </a:solidFill>
                <a:latin typeface="돋움"/>
                <a:cs typeface="돋움"/>
              </a:rPr>
              <a:t>선</a:t>
            </a:r>
            <a:r>
              <a:rPr sz="3500" spc="-800" dirty="0">
                <a:solidFill>
                  <a:srgbClr val="FFFFFF"/>
                </a:solidFill>
                <a:latin typeface="돋움"/>
                <a:cs typeface="돋움"/>
              </a:rPr>
              <a:t>정</a:t>
            </a:r>
            <a:endParaRPr sz="3500">
              <a:latin typeface="돋움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8445" y="1298478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17"/>
                </a:lnTo>
              </a:path>
            </a:pathLst>
          </a:custGeom>
          <a:ln w="28607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8982" y="3732986"/>
            <a:ext cx="2816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680" dirty="0">
                <a:solidFill>
                  <a:srgbClr val="FFFFFF"/>
                </a:solidFill>
                <a:latin typeface="HY신명조"/>
                <a:cs typeface="HY신명조"/>
              </a:rPr>
              <a:t>챕</a:t>
            </a:r>
            <a:r>
              <a:rPr sz="3500" spc="-800" dirty="0">
                <a:solidFill>
                  <a:srgbClr val="FFFFFF"/>
                </a:solidFill>
                <a:latin typeface="HY신명조"/>
                <a:cs typeface="HY신명조"/>
              </a:rPr>
              <a:t>터</a:t>
            </a:r>
            <a:r>
              <a:rPr sz="3500" spc="-190" dirty="0">
                <a:solidFill>
                  <a:srgbClr val="FFFFFF"/>
                </a:solidFill>
                <a:latin typeface="HY신명조"/>
                <a:cs typeface="HY신명조"/>
              </a:rPr>
              <a:t> </a:t>
            </a:r>
            <a:r>
              <a:rPr sz="3500" spc="-515" dirty="0">
                <a:solidFill>
                  <a:srgbClr val="FFFFFF"/>
                </a:solidFill>
                <a:latin typeface="HY신명조"/>
                <a:cs typeface="HY신명조"/>
              </a:rPr>
              <a:t>2</a:t>
            </a:r>
            <a:r>
              <a:rPr sz="3500" spc="-240" dirty="0">
                <a:solidFill>
                  <a:srgbClr val="FFFFFF"/>
                </a:solidFill>
                <a:latin typeface="HY신명조"/>
                <a:cs typeface="HY신명조"/>
              </a:rPr>
              <a:t>.</a:t>
            </a:r>
            <a:r>
              <a:rPr sz="3500" spc="-190" dirty="0">
                <a:solidFill>
                  <a:srgbClr val="FFFFFF"/>
                </a:solidFill>
                <a:latin typeface="HY신명조"/>
                <a:cs typeface="HY신명조"/>
              </a:rPr>
              <a:t> </a:t>
            </a:r>
            <a:r>
              <a:rPr sz="3500" spc="-655" dirty="0">
                <a:solidFill>
                  <a:srgbClr val="FFFFFF"/>
                </a:solidFill>
                <a:latin typeface="HY신명조"/>
                <a:cs typeface="HY신명조"/>
              </a:rPr>
              <a:t>관</a:t>
            </a:r>
            <a:r>
              <a:rPr sz="3500" spc="-800" dirty="0">
                <a:solidFill>
                  <a:srgbClr val="FFFFFF"/>
                </a:solidFill>
                <a:latin typeface="HY신명조"/>
                <a:cs typeface="HY신명조"/>
              </a:rPr>
              <a:t>련</a:t>
            </a:r>
            <a:r>
              <a:rPr sz="3500" spc="-190" dirty="0">
                <a:solidFill>
                  <a:srgbClr val="FFFFFF"/>
                </a:solidFill>
                <a:latin typeface="HY신명조"/>
                <a:cs typeface="HY신명조"/>
              </a:rPr>
              <a:t> </a:t>
            </a:r>
            <a:r>
              <a:rPr sz="3500" spc="-840" dirty="0">
                <a:solidFill>
                  <a:srgbClr val="FFFFFF"/>
                </a:solidFill>
                <a:latin typeface="HY신명조"/>
                <a:cs typeface="HY신명조"/>
              </a:rPr>
              <a:t>연</a:t>
            </a:r>
            <a:r>
              <a:rPr sz="3500" spc="-680" dirty="0">
                <a:solidFill>
                  <a:srgbClr val="FFFFFF"/>
                </a:solidFill>
                <a:latin typeface="HY신명조"/>
                <a:cs typeface="HY신명조"/>
              </a:rPr>
              <a:t>구</a:t>
            </a:r>
            <a:endParaRPr sz="3500">
              <a:latin typeface="HY신명조"/>
              <a:cs typeface="HY신명조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8982" y="5958661"/>
            <a:ext cx="44818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680" dirty="0">
                <a:solidFill>
                  <a:srgbClr val="FFFFFF"/>
                </a:solidFill>
                <a:latin typeface="돋움"/>
                <a:cs typeface="돋움"/>
              </a:rPr>
              <a:t>챕</a:t>
            </a:r>
            <a:r>
              <a:rPr sz="3500" spc="-800" dirty="0">
                <a:solidFill>
                  <a:srgbClr val="FFFFFF"/>
                </a:solidFill>
                <a:latin typeface="돋움"/>
                <a:cs typeface="돋움"/>
              </a:rPr>
              <a:t>터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365" dirty="0">
                <a:solidFill>
                  <a:srgbClr val="FFFFFF"/>
                </a:solidFill>
                <a:latin typeface="돋움"/>
                <a:cs typeface="돋움"/>
              </a:rPr>
              <a:t>3</a:t>
            </a:r>
            <a:r>
              <a:rPr sz="3500" spc="-530" dirty="0">
                <a:solidFill>
                  <a:srgbClr val="FFFFFF"/>
                </a:solidFill>
                <a:latin typeface="돋움"/>
                <a:cs typeface="돋움"/>
              </a:rPr>
              <a:t>.</a:t>
            </a:r>
            <a:r>
              <a:rPr sz="3500" spc="-190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840" dirty="0">
                <a:solidFill>
                  <a:srgbClr val="FFFFFF"/>
                </a:solidFill>
                <a:latin typeface="돋움"/>
                <a:cs typeface="돋움"/>
              </a:rPr>
              <a:t>시</a:t>
            </a:r>
            <a:r>
              <a:rPr sz="3500" spc="-720" dirty="0">
                <a:solidFill>
                  <a:srgbClr val="FFFFFF"/>
                </a:solidFill>
                <a:latin typeface="돋움"/>
                <a:cs typeface="돋움"/>
              </a:rPr>
              <a:t>스</a:t>
            </a:r>
            <a:r>
              <a:rPr sz="3500" spc="-640" dirty="0">
                <a:solidFill>
                  <a:srgbClr val="FFFFFF"/>
                </a:solidFill>
                <a:latin typeface="돋움"/>
                <a:cs typeface="돋움"/>
              </a:rPr>
              <a:t>템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840" dirty="0">
                <a:solidFill>
                  <a:srgbClr val="FFFFFF"/>
                </a:solidFill>
                <a:latin typeface="돋움"/>
                <a:cs typeface="돋움"/>
              </a:rPr>
              <a:t>설</a:t>
            </a:r>
            <a:r>
              <a:rPr sz="3500" spc="-640" dirty="0">
                <a:solidFill>
                  <a:srgbClr val="FFFFFF"/>
                </a:solidFill>
                <a:latin typeface="돋움"/>
                <a:cs typeface="돋움"/>
              </a:rPr>
              <a:t>계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800" dirty="0">
                <a:solidFill>
                  <a:srgbClr val="FFFFFF"/>
                </a:solidFill>
                <a:latin typeface="돋움"/>
                <a:cs typeface="돋움"/>
              </a:rPr>
              <a:t>및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680" dirty="0">
                <a:solidFill>
                  <a:srgbClr val="FFFFFF"/>
                </a:solidFill>
                <a:latin typeface="돋움"/>
                <a:cs typeface="돋움"/>
              </a:rPr>
              <a:t>제</a:t>
            </a:r>
            <a:r>
              <a:rPr sz="3500" spc="-670" dirty="0">
                <a:solidFill>
                  <a:srgbClr val="FFFFFF"/>
                </a:solidFill>
                <a:latin typeface="돋움"/>
                <a:cs typeface="돋움"/>
              </a:rPr>
              <a:t>작</a:t>
            </a:r>
            <a:endParaRPr sz="35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8982" y="8184335"/>
            <a:ext cx="32689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680" dirty="0">
                <a:solidFill>
                  <a:srgbClr val="FFFFFF"/>
                </a:solidFill>
                <a:latin typeface="돋움"/>
                <a:cs typeface="돋움"/>
              </a:rPr>
              <a:t>챕</a:t>
            </a:r>
            <a:r>
              <a:rPr sz="3500" spc="-800" dirty="0">
                <a:solidFill>
                  <a:srgbClr val="FFFFFF"/>
                </a:solidFill>
                <a:latin typeface="돋움"/>
                <a:cs typeface="돋움"/>
              </a:rPr>
              <a:t>터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365" dirty="0">
                <a:solidFill>
                  <a:srgbClr val="FFFFFF"/>
                </a:solidFill>
                <a:latin typeface="돋움"/>
                <a:cs typeface="돋움"/>
              </a:rPr>
              <a:t>4</a:t>
            </a:r>
            <a:r>
              <a:rPr sz="3500" spc="-530" dirty="0">
                <a:solidFill>
                  <a:srgbClr val="FFFFFF"/>
                </a:solidFill>
                <a:latin typeface="돋움"/>
                <a:cs typeface="돋움"/>
              </a:rPr>
              <a:t>.</a:t>
            </a:r>
            <a:r>
              <a:rPr sz="3500" spc="-190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840" dirty="0">
                <a:solidFill>
                  <a:srgbClr val="FFFFFF"/>
                </a:solidFill>
                <a:latin typeface="돋움"/>
                <a:cs typeface="돋움"/>
              </a:rPr>
              <a:t>실</a:t>
            </a:r>
            <a:r>
              <a:rPr sz="3500" spc="-800" dirty="0">
                <a:solidFill>
                  <a:srgbClr val="FFFFFF"/>
                </a:solidFill>
                <a:latin typeface="돋움"/>
                <a:cs typeface="돋움"/>
              </a:rPr>
              <a:t>험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800" dirty="0">
                <a:solidFill>
                  <a:srgbClr val="FFFFFF"/>
                </a:solidFill>
                <a:latin typeface="돋움"/>
                <a:cs typeface="돋움"/>
              </a:rPr>
              <a:t>및</a:t>
            </a:r>
            <a:r>
              <a:rPr sz="3500" spc="-195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3500" spc="-840" dirty="0">
                <a:solidFill>
                  <a:srgbClr val="FFFFFF"/>
                </a:solidFill>
                <a:latin typeface="돋움"/>
                <a:cs typeface="돋움"/>
              </a:rPr>
              <a:t>결</a:t>
            </a:r>
            <a:r>
              <a:rPr sz="3500" spc="-615" dirty="0">
                <a:solidFill>
                  <a:srgbClr val="FFFFFF"/>
                </a:solidFill>
                <a:latin typeface="돋움"/>
                <a:cs typeface="돋움"/>
              </a:rPr>
              <a:t>과</a:t>
            </a:r>
            <a:endParaRPr sz="3500">
              <a:latin typeface="돋움"/>
              <a:cs typeface="돋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77020" y="3528746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17"/>
                </a:lnTo>
              </a:path>
            </a:pathLst>
          </a:custGeom>
          <a:ln w="28607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5595" y="7980097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17"/>
                </a:lnTo>
              </a:path>
            </a:pathLst>
          </a:custGeom>
          <a:ln w="28607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05595" y="5754422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17"/>
                </a:lnTo>
              </a:path>
            </a:pathLst>
          </a:custGeom>
          <a:ln w="28607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5773" y="3140077"/>
            <a:ext cx="511746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0" spc="-1735" dirty="0">
                <a:solidFill>
                  <a:srgbClr val="FFFFFF"/>
                </a:solidFill>
                <a:latin typeface="바탕"/>
                <a:cs typeface="바탕"/>
              </a:rPr>
              <a:t>챕</a:t>
            </a:r>
            <a:r>
              <a:rPr sz="9000" spc="-2050" dirty="0">
                <a:solidFill>
                  <a:srgbClr val="FFFFFF"/>
                </a:solidFill>
                <a:latin typeface="바탕"/>
                <a:cs typeface="바탕"/>
              </a:rPr>
              <a:t>터</a:t>
            </a:r>
            <a:r>
              <a:rPr sz="9000" spc="-48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9000" spc="-950" dirty="0">
                <a:solidFill>
                  <a:srgbClr val="FFFFFF"/>
                </a:solidFill>
                <a:latin typeface="바탕"/>
                <a:cs typeface="바탕"/>
              </a:rPr>
              <a:t>4</a:t>
            </a:r>
            <a:endParaRPr sz="900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0">
              <a:latin typeface="바탕"/>
              <a:cs typeface="바탕"/>
            </a:endParaRPr>
          </a:p>
          <a:p>
            <a:pPr algn="ctr">
              <a:lnSpc>
                <a:spcPct val="100000"/>
              </a:lnSpc>
            </a:pPr>
            <a:r>
              <a:rPr sz="9000" spc="-2140" dirty="0">
                <a:solidFill>
                  <a:srgbClr val="FFFFFF"/>
                </a:solidFill>
                <a:latin typeface="바탕"/>
                <a:cs typeface="바탕"/>
              </a:rPr>
              <a:t>실</a:t>
            </a:r>
            <a:r>
              <a:rPr sz="9000" spc="-2050" dirty="0">
                <a:solidFill>
                  <a:srgbClr val="FFFFFF"/>
                </a:solidFill>
                <a:latin typeface="바탕"/>
                <a:cs typeface="바탕"/>
              </a:rPr>
              <a:t>험</a:t>
            </a:r>
            <a:r>
              <a:rPr sz="9000" spc="-48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9000" spc="-2050" dirty="0">
                <a:solidFill>
                  <a:srgbClr val="FFFFFF"/>
                </a:solidFill>
                <a:latin typeface="바탕"/>
                <a:cs typeface="바탕"/>
              </a:rPr>
              <a:t>및</a:t>
            </a:r>
            <a:r>
              <a:rPr sz="9000" spc="-48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9000" spc="-2140" dirty="0">
                <a:solidFill>
                  <a:srgbClr val="FFFFFF"/>
                </a:solidFill>
                <a:latin typeface="바탕"/>
                <a:cs typeface="바탕"/>
              </a:rPr>
              <a:t>결</a:t>
            </a:r>
            <a:r>
              <a:rPr sz="9000" spc="-1575" dirty="0">
                <a:solidFill>
                  <a:srgbClr val="FFFFFF"/>
                </a:solidFill>
                <a:latin typeface="바탕"/>
                <a:cs typeface="바탕"/>
              </a:rPr>
              <a:t>과</a:t>
            </a:r>
            <a:endParaRPr sz="90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332" y="1646143"/>
            <a:ext cx="8886824" cy="6743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11456" y="1613535"/>
            <a:ext cx="38957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2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</a:t>
            </a:r>
            <a:r>
              <a:rPr sz="9000" spc="-2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험</a:t>
            </a:r>
            <a:r>
              <a:rPr sz="90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0" spc="-18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</a:t>
            </a:r>
            <a:r>
              <a:rPr sz="9000" spc="-2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</a:t>
            </a:r>
            <a:endParaRPr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3100" y="3346920"/>
            <a:ext cx="6115050" cy="14604"/>
          </a:xfrm>
          <a:custGeom>
            <a:avLst/>
            <a:gdLst/>
            <a:ahLst/>
            <a:cxnLst/>
            <a:rect l="l" t="t" r="r" b="b"/>
            <a:pathLst>
              <a:path w="6115050" h="14604">
                <a:moveTo>
                  <a:pt x="0" y="0"/>
                </a:moveTo>
                <a:lnTo>
                  <a:pt x="6115031" y="14227"/>
                </a:lnTo>
              </a:path>
            </a:pathLst>
          </a:custGeom>
          <a:ln w="28575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6139" y="3553262"/>
            <a:ext cx="5883275" cy="2150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965" algn="just">
              <a:lnSpc>
                <a:spcPct val="116700"/>
              </a:lnSpc>
              <a:spcBef>
                <a:spcPts val="95"/>
              </a:spcBef>
            </a:pP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본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연구의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실험은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3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20대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남성에게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4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안대를  </a:t>
            </a:r>
            <a:r>
              <a:rPr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착용하여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시각을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차단한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뒤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기기를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들고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3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제  </a:t>
            </a:r>
            <a:r>
              <a:rPr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품의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사진을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촬영하여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실험했다.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121" y="1585817"/>
            <a:ext cx="39147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40" dirty="0">
                <a:latin typeface="Arial" panose="020B0604020202020204" pitchFamily="34" charset="0"/>
                <a:cs typeface="Arial" panose="020B0604020202020204" pitchFamily="34" charset="0"/>
              </a:rPr>
              <a:t>실</a:t>
            </a:r>
            <a:r>
              <a:rPr spc="-2050" dirty="0">
                <a:latin typeface="Arial" panose="020B0604020202020204" pitchFamily="34" charset="0"/>
                <a:cs typeface="Arial" panose="020B0604020202020204" pitchFamily="34" charset="0"/>
              </a:rPr>
              <a:t>험</a:t>
            </a:r>
            <a:r>
              <a:rPr spc="-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140" dirty="0">
                <a:latin typeface="Arial" panose="020B0604020202020204" pitchFamily="34" charset="0"/>
                <a:cs typeface="Arial" panose="020B0604020202020204" pitchFamily="34" charset="0"/>
              </a:rPr>
              <a:t>결</a:t>
            </a:r>
            <a:r>
              <a:rPr spc="-1575" dirty="0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</a:p>
        </p:txBody>
      </p:sp>
      <p:sp>
        <p:nvSpPr>
          <p:cNvPr id="3" name="object 3"/>
          <p:cNvSpPr/>
          <p:nvPr/>
        </p:nvSpPr>
        <p:spPr>
          <a:xfrm>
            <a:off x="1803066" y="3361175"/>
            <a:ext cx="6115685" cy="0"/>
          </a:xfrm>
          <a:custGeom>
            <a:avLst/>
            <a:gdLst/>
            <a:ahLst/>
            <a:cxnLst/>
            <a:rect l="l" t="t" r="r" b="b"/>
            <a:pathLst>
              <a:path w="6115684">
                <a:moveTo>
                  <a:pt x="0" y="0"/>
                </a:moveTo>
                <a:lnTo>
                  <a:pt x="6115064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6582900"/>
            <a:ext cx="7924799" cy="2362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913" y="1346177"/>
            <a:ext cx="7962899" cy="7591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6073" y="3600887"/>
            <a:ext cx="6158865" cy="193642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700"/>
              </a:spcBef>
            </a:pPr>
            <a:r>
              <a:rPr lang="en-US" sz="3000" spc="-6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3000" spc="-63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실험자가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5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기기를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들고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포카칩,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4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콜라,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스트라</a:t>
            </a:r>
            <a:r>
              <a:rPr lang="ko-KR" altLang="en-US"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트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순서로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4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촬영하였고,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해당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사진의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0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식품</a:t>
            </a:r>
            <a:r>
              <a:rPr lang="ko-KR" altLang="en-US" sz="3000" spc="-5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58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름을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정확하게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출력하고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있는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것을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4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확인할 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수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4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있다.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2047" y="1585819"/>
            <a:ext cx="39147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2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</a:t>
            </a:r>
            <a:r>
              <a:rPr sz="9000" spc="-2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험</a:t>
            </a:r>
            <a:r>
              <a:rPr sz="90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0" spc="-2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</a:t>
            </a:r>
            <a:r>
              <a:rPr sz="9000" spc="-15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endParaRPr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3066" y="3361175"/>
            <a:ext cx="6115685" cy="0"/>
          </a:xfrm>
          <a:custGeom>
            <a:avLst/>
            <a:gdLst/>
            <a:ahLst/>
            <a:cxnLst/>
            <a:rect l="l" t="t" r="r" b="b"/>
            <a:pathLst>
              <a:path w="6115684">
                <a:moveTo>
                  <a:pt x="0" y="0"/>
                </a:moveTo>
                <a:lnTo>
                  <a:pt x="6115064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530" y="1028701"/>
            <a:ext cx="7505700" cy="822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6106" y="3600888"/>
            <a:ext cx="6017260" cy="1610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965" algn="just">
              <a:lnSpc>
                <a:spcPct val="116700"/>
              </a:lnSpc>
              <a:spcBef>
                <a:spcPts val="95"/>
              </a:spcBef>
            </a:pPr>
            <a:r>
              <a:rPr sz="3000" spc="-45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또한,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6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미지를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촬영하여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68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미지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데</a:t>
            </a:r>
            <a:r>
              <a:rPr lang="ko-KR" altLang="en-US" sz="3000" spc="-5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z="3000" spc="-5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터</a:t>
            </a:r>
            <a:r>
              <a:rPr sz="3000" spc="-58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36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MariaDB에</a:t>
            </a:r>
            <a:r>
              <a:rPr lang="en-US"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25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저장되는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것도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9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확인할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수</a:t>
            </a:r>
            <a:r>
              <a:rPr sz="3000" spc="-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000" spc="-3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있  </a:t>
            </a:r>
            <a:r>
              <a:rPr sz="3000" spc="-3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다.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37" y="1562100"/>
            <a:ext cx="2374864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0" spc="-2140">
                <a:solidFill>
                  <a:srgbClr val="FFFFFF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결론</a:t>
            </a:r>
            <a:endParaRPr sz="9000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3066" y="3361175"/>
            <a:ext cx="6115685" cy="0"/>
          </a:xfrm>
          <a:custGeom>
            <a:avLst/>
            <a:gdLst/>
            <a:ahLst/>
            <a:cxnLst/>
            <a:rect l="l" t="t" r="r" b="b"/>
            <a:pathLst>
              <a:path w="6115684">
                <a:moveTo>
                  <a:pt x="0" y="0"/>
                </a:moveTo>
                <a:lnTo>
                  <a:pt x="6115064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6106" y="3600888"/>
            <a:ext cx="6017260" cy="2690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965" algn="just">
              <a:lnSpc>
                <a:spcPct val="116700"/>
              </a:lnSpc>
              <a:spcBef>
                <a:spcPts val="95"/>
              </a:spcBef>
            </a:pP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시스템으로 인해 앞으로 무인 편의점에서도 시각장애인이 혼자서 물품을 식별하여 자신이 원하는 물품을 구매할 수 있게 된다</a:t>
            </a:r>
            <a:r>
              <a:rPr lang="en-US" altLang="ko-KR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sz="3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5268E6C-1659-559E-02E7-962B4F99BB73}"/>
              </a:ext>
            </a:extLst>
          </p:cNvPr>
          <p:cNvSpPr txBox="1"/>
          <p:nvPr/>
        </p:nvSpPr>
        <p:spPr>
          <a:xfrm>
            <a:off x="9307204" y="1527314"/>
            <a:ext cx="4561196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0" spc="-2140">
                <a:solidFill>
                  <a:srgbClr val="FFFFFF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향후과제</a:t>
            </a:r>
            <a:endParaRPr sz="9000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44567C3-0C8D-130F-A418-3549BA3FFD2E}"/>
              </a:ext>
            </a:extLst>
          </p:cNvPr>
          <p:cNvSpPr/>
          <p:nvPr/>
        </p:nvSpPr>
        <p:spPr>
          <a:xfrm>
            <a:off x="9446533" y="3326389"/>
            <a:ext cx="6115685" cy="0"/>
          </a:xfrm>
          <a:custGeom>
            <a:avLst/>
            <a:gdLst/>
            <a:ahLst/>
            <a:cxnLst/>
            <a:rect l="l" t="t" r="r" b="b"/>
            <a:pathLst>
              <a:path w="6115684">
                <a:moveTo>
                  <a:pt x="0" y="0"/>
                </a:moveTo>
                <a:lnTo>
                  <a:pt x="6115064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599DAA6-7418-748B-FC5B-DEA3696C5CF3}"/>
              </a:ext>
            </a:extLst>
          </p:cNvPr>
          <p:cNvSpPr txBox="1"/>
          <p:nvPr/>
        </p:nvSpPr>
        <p:spPr>
          <a:xfrm>
            <a:off x="9419573" y="3566102"/>
            <a:ext cx="6017260" cy="539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965" algn="just">
              <a:lnSpc>
                <a:spcPct val="116700"/>
              </a:lnSpc>
              <a:spcBef>
                <a:spcPts val="95"/>
              </a:spcBef>
            </a:pP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시스템에서 </a:t>
            </a:r>
            <a:r>
              <a:rPr lang="ko-KR" altLang="en-US" sz="3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라즈베리파이</a:t>
            </a: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기기 내에 </a:t>
            </a:r>
            <a:r>
              <a:rPr lang="ko-KR" altLang="en-US" sz="3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텐서플로를</a:t>
            </a: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설치하지 못하여 이미지 데이터를 데이터베이스에 저장 후 이미지를 </a:t>
            </a:r>
            <a:r>
              <a:rPr lang="ko-KR" altLang="en-US" sz="3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딥러닝으로</a:t>
            </a: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불러와 따로 실형 시켜 결과를 다시 전송하였다</a:t>
            </a:r>
            <a:r>
              <a:rPr lang="en-US" altLang="ko-KR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다음 연구에서는 </a:t>
            </a:r>
            <a:r>
              <a:rPr lang="ko-KR" altLang="en-US" sz="3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라즈베리파이</a:t>
            </a: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기기 내에 </a:t>
            </a:r>
            <a:r>
              <a:rPr lang="ko-KR" altLang="en-US" sz="3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텐서플로를</a:t>
            </a:r>
            <a:r>
              <a:rPr lang="ko-KR" altLang="en-US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설치하여 기기 내부에서 식품 구분 모델을 실행이 가능하게 개발한다</a:t>
            </a:r>
            <a:r>
              <a:rPr lang="en-US" altLang="ko-KR" sz="3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sz="3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15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78268" y="3133032"/>
            <a:ext cx="394462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0" spc="-1735" dirty="0">
                <a:solidFill>
                  <a:srgbClr val="FFFFFF"/>
                </a:solidFill>
                <a:latin typeface="돋움"/>
                <a:cs typeface="돋움"/>
              </a:rPr>
              <a:t>챕</a:t>
            </a:r>
            <a:r>
              <a:rPr sz="9000" spc="-2050" dirty="0">
                <a:solidFill>
                  <a:srgbClr val="FFFFFF"/>
                </a:solidFill>
                <a:latin typeface="돋움"/>
                <a:cs typeface="돋움"/>
              </a:rPr>
              <a:t>터</a:t>
            </a:r>
            <a:r>
              <a:rPr sz="9000" spc="-490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9000" spc="-835" dirty="0">
                <a:solidFill>
                  <a:srgbClr val="FFFFFF"/>
                </a:solidFill>
                <a:latin typeface="돋움"/>
                <a:cs typeface="돋움"/>
              </a:rPr>
              <a:t>1</a:t>
            </a:r>
            <a:endParaRPr sz="90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9000" spc="-1835" dirty="0">
                <a:solidFill>
                  <a:srgbClr val="FFFFFF"/>
                </a:solidFill>
                <a:latin typeface="돋움"/>
                <a:cs typeface="돋움"/>
              </a:rPr>
              <a:t>주</a:t>
            </a:r>
            <a:r>
              <a:rPr sz="9000" spc="-1645" dirty="0">
                <a:solidFill>
                  <a:srgbClr val="FFFFFF"/>
                </a:solidFill>
                <a:latin typeface="돋움"/>
                <a:cs typeface="돋움"/>
              </a:rPr>
              <a:t>제</a:t>
            </a:r>
            <a:r>
              <a:rPr sz="9000" spc="-490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9000" spc="-2140" dirty="0">
                <a:solidFill>
                  <a:srgbClr val="FFFFFF"/>
                </a:solidFill>
                <a:latin typeface="돋움"/>
                <a:cs typeface="돋움"/>
              </a:rPr>
              <a:t>선</a:t>
            </a:r>
            <a:r>
              <a:rPr sz="9000" spc="-2050" dirty="0">
                <a:solidFill>
                  <a:srgbClr val="FFFFFF"/>
                </a:solidFill>
                <a:latin typeface="돋움"/>
                <a:cs typeface="돋움"/>
              </a:rPr>
              <a:t>정</a:t>
            </a:r>
            <a:endParaRPr sz="90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2244" y="5588570"/>
            <a:ext cx="7038974" cy="3667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2154" y="1102448"/>
            <a:ext cx="7504246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850" dirty="0">
                <a:latin typeface="Courier New" panose="02070309020205020404" pitchFamily="49" charset="0"/>
                <a:cs typeface="Courier New" panose="02070309020205020404" pitchFamily="49" charset="0"/>
              </a:rPr>
              <a:t>주</a:t>
            </a:r>
            <a:r>
              <a:rPr spc="-1655" dirty="0">
                <a:latin typeface="Courier New" panose="02070309020205020404" pitchFamily="49" charset="0"/>
                <a:cs typeface="Courier New" panose="02070309020205020404" pitchFamily="49" charset="0"/>
              </a:rPr>
              <a:t>제</a:t>
            </a:r>
            <a:r>
              <a:rPr spc="-4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-21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선</a:t>
            </a:r>
            <a:r>
              <a:rPr spc="-20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정</a:t>
            </a:r>
            <a:r>
              <a:rPr spc="-4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pc="-490" dirty="0"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spc="-1755" dirty="0">
                <a:latin typeface="Courier New" panose="02070309020205020404" pitchFamily="49" charset="0"/>
                <a:cs typeface="Courier New" panose="02070309020205020404" pitchFamily="49" charset="0"/>
              </a:rPr>
              <a:t>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2154" y="2922636"/>
            <a:ext cx="15461615" cy="2214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</a:pP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매년</a:t>
            </a:r>
            <a:r>
              <a:rPr sz="3000" spc="-6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4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최저임금</a:t>
            </a:r>
            <a:r>
              <a:rPr sz="3000" spc="-63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2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인상안</a:t>
            </a:r>
            <a:r>
              <a:rPr lang="ko-KR" altLang="en-US" sz="3000" spc="-62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3000" spc="-22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결정될</a:t>
            </a:r>
            <a:r>
              <a:rPr sz="3000" spc="-66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3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때마다</a:t>
            </a:r>
            <a:r>
              <a:rPr sz="3000" spc="-5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5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매장</a:t>
            </a:r>
            <a:r>
              <a:rPr sz="30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1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점주들의</a:t>
            </a:r>
            <a:r>
              <a:rPr sz="3000" spc="-2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반발</a:t>
            </a:r>
            <a:r>
              <a:rPr lang="ko-KR" altLang="en-US" sz="3000" spc="-6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3000" spc="-1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큰</a:t>
            </a:r>
            <a:r>
              <a:rPr sz="3000" spc="-1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5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가운데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무인</a:t>
            </a:r>
            <a:r>
              <a:rPr sz="3000" spc="-229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편의점</a:t>
            </a:r>
            <a:r>
              <a:rPr sz="3000" spc="-31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수가</a:t>
            </a:r>
            <a:r>
              <a:rPr sz="3000" spc="-114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매년</a:t>
            </a:r>
            <a:r>
              <a:rPr sz="3000" spc="-1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4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빠르게</a:t>
            </a:r>
            <a:r>
              <a:rPr sz="3000" spc="-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늘고 </a:t>
            </a:r>
            <a:r>
              <a:rPr sz="3000" spc="-5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있는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것으로</a:t>
            </a:r>
            <a:r>
              <a:rPr sz="3000" spc="-5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4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나타났다.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4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일반인의</a:t>
            </a:r>
            <a:r>
              <a:rPr sz="3000" spc="-4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경우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무인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5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매장을</a:t>
            </a:r>
            <a:r>
              <a:rPr sz="3000" spc="-55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3000" spc="-55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3000" spc="-58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용하는데</a:t>
            </a:r>
            <a:r>
              <a:rPr sz="3000" spc="-52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큰</a:t>
            </a:r>
            <a:r>
              <a:rPr sz="3000" spc="-53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5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어려움</a:t>
            </a:r>
            <a:r>
              <a:rPr lang="ko-KR" altLang="en-US" sz="3000" spc="-65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3000" spc="-45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없겠지만</a:t>
            </a:r>
            <a:r>
              <a:rPr sz="3000" spc="-4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시각장애를</a:t>
            </a:r>
            <a:r>
              <a:rPr sz="3000" spc="-53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앓고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있는</a:t>
            </a:r>
            <a:r>
              <a:rPr sz="3000" spc="-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 </a:t>
            </a:r>
            <a:r>
              <a:rPr sz="3000" spc="-100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람의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경우,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3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직원도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없어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혼자서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물품을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구매하지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못할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것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같다는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9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생각</a:t>
            </a:r>
            <a:r>
              <a:rPr lang="ko-KR" altLang="en-US" sz="3000" spc="-5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들어,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사진을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촬영하여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물품을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4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구분하 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</a:t>
            </a:r>
            <a:r>
              <a:rPr sz="3000" spc="-54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2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해당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물품을</a:t>
            </a:r>
            <a:r>
              <a:rPr sz="3000" spc="-54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음성으로</a:t>
            </a:r>
            <a:r>
              <a:rPr sz="3000" spc="-5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9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알려주는</a:t>
            </a:r>
            <a:r>
              <a:rPr sz="3000" spc="-5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61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시스템</a:t>
            </a:r>
            <a:r>
              <a:rPr lang="ko-KR" altLang="en-US" sz="3000" spc="-6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 </a:t>
            </a:r>
            <a:r>
              <a:rPr sz="3000" spc="-64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있으면</a:t>
            </a:r>
            <a:r>
              <a:rPr sz="3000" spc="-4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좋겠다는</a:t>
            </a:r>
            <a:r>
              <a:rPr sz="3000" spc="-55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3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생각에</a:t>
            </a:r>
            <a:r>
              <a:rPr sz="3000" spc="-9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주제를</a:t>
            </a:r>
            <a:r>
              <a:rPr sz="3000" spc="-55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3000" spc="-56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선정하였다.</a:t>
            </a:r>
            <a:endParaRPr sz="3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7543" y="3140077"/>
            <a:ext cx="395351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0" spc="-1735" dirty="0">
                <a:solidFill>
                  <a:srgbClr val="FFFFFF"/>
                </a:solidFill>
                <a:latin typeface="돋움"/>
                <a:cs typeface="돋움"/>
              </a:rPr>
              <a:t>챕</a:t>
            </a:r>
            <a:r>
              <a:rPr sz="9000" spc="-2050" dirty="0">
                <a:solidFill>
                  <a:srgbClr val="FFFFFF"/>
                </a:solidFill>
                <a:latin typeface="돋움"/>
                <a:cs typeface="돋움"/>
              </a:rPr>
              <a:t>터</a:t>
            </a:r>
            <a:r>
              <a:rPr sz="9000" spc="-490" dirty="0">
                <a:solidFill>
                  <a:srgbClr val="FFFFFF"/>
                </a:solidFill>
                <a:latin typeface="돋움"/>
                <a:cs typeface="돋움"/>
              </a:rPr>
              <a:t> </a:t>
            </a:r>
            <a:r>
              <a:rPr sz="9000" spc="-835" dirty="0">
                <a:solidFill>
                  <a:srgbClr val="FFFFFF"/>
                </a:solidFill>
                <a:latin typeface="돋움"/>
                <a:cs typeface="돋움"/>
              </a:rPr>
              <a:t>2</a:t>
            </a:r>
            <a:endParaRPr sz="90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9000" spc="-1664" dirty="0">
                <a:solidFill>
                  <a:srgbClr val="FFFFFF"/>
                </a:solidFill>
                <a:latin typeface="HY신명조"/>
                <a:cs typeface="HY신명조"/>
              </a:rPr>
              <a:t>관</a:t>
            </a:r>
            <a:r>
              <a:rPr sz="9000" spc="-2050" dirty="0">
                <a:solidFill>
                  <a:srgbClr val="FFFFFF"/>
                </a:solidFill>
                <a:latin typeface="HY신명조"/>
                <a:cs typeface="HY신명조"/>
              </a:rPr>
              <a:t>련</a:t>
            </a:r>
            <a:r>
              <a:rPr sz="9000" spc="-480" dirty="0">
                <a:solidFill>
                  <a:srgbClr val="FFFFFF"/>
                </a:solidFill>
                <a:latin typeface="HY신명조"/>
                <a:cs typeface="HY신명조"/>
              </a:rPr>
              <a:t> </a:t>
            </a:r>
            <a:r>
              <a:rPr sz="9000" spc="-2140" dirty="0">
                <a:solidFill>
                  <a:srgbClr val="FFFFFF"/>
                </a:solidFill>
                <a:latin typeface="HY신명조"/>
                <a:cs typeface="HY신명조"/>
              </a:rPr>
              <a:t>연</a:t>
            </a:r>
            <a:r>
              <a:rPr sz="9000" spc="-1745" dirty="0">
                <a:solidFill>
                  <a:srgbClr val="FFFFFF"/>
                </a:solidFill>
                <a:latin typeface="HY신명조"/>
                <a:cs typeface="HY신명조"/>
              </a:rPr>
              <a:t>구</a:t>
            </a:r>
            <a:endParaRPr sz="9000">
              <a:latin typeface="HY신명조"/>
              <a:cs typeface="HY신명조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370" y="1547677"/>
            <a:ext cx="5924907" cy="39116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065" marR="5080" algn="ctr">
              <a:lnSpc>
                <a:spcPts val="9900"/>
              </a:lnSpc>
              <a:spcBef>
                <a:spcPts val="1100"/>
              </a:spcBef>
            </a:pPr>
            <a:r>
              <a:rPr spc="-188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시각장애인</a:t>
            </a:r>
            <a:r>
              <a:rPr spc="-188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spc="-1875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en-US" spc="-1875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spc="-214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편</a:t>
            </a:r>
            <a:r>
              <a:rPr spc="-2035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의</a:t>
            </a:r>
            <a:r>
              <a:rPr spc="-2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점</a:t>
            </a:r>
            <a:r>
              <a:rPr spc="-48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pc="-48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</a:t>
            </a:r>
            <a:r>
              <a:rPr spc="-1835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용</a:t>
            </a:r>
            <a:r>
              <a:rPr spc="-114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시</a:t>
            </a:r>
            <a:r>
              <a:rPr spc="-114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spc="-1875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문제점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4092" y="5985860"/>
            <a:ext cx="6133465" cy="90409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500" spc="-57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먼</a:t>
            </a:r>
            <a:r>
              <a:rPr sz="2500" spc="-57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저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500" spc="-57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</a:t>
            </a:r>
            <a:r>
              <a:rPr sz="2500" spc="-484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각장</a:t>
            </a:r>
            <a:r>
              <a:rPr sz="2500" spc="-42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애</a:t>
            </a:r>
            <a:r>
              <a:rPr sz="2500" spc="-57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인</a:t>
            </a:r>
            <a:r>
              <a:rPr lang="ko-KR" altLang="en-US" sz="2500" spc="-5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500" spc="-57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편</a:t>
            </a:r>
            <a:r>
              <a:rPr sz="2500" spc="-54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</a:t>
            </a:r>
            <a:r>
              <a:rPr sz="2500" spc="-575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점</a:t>
            </a:r>
            <a:r>
              <a:rPr sz="2500" spc="-484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을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2500" spc="-49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용</a:t>
            </a:r>
            <a:r>
              <a:rPr sz="2500" spc="-48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할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500" spc="-41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때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500" spc="-5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어</a:t>
            </a:r>
            <a:r>
              <a:rPr sz="2500" spc="-53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떠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한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500" spc="-4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문</a:t>
            </a:r>
            <a:r>
              <a:rPr sz="2500" spc="-46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제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점</a:t>
            </a:r>
            <a:endParaRPr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ko-KR" altLang="en-US"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500" spc="-5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있</a:t>
            </a:r>
            <a:r>
              <a:rPr sz="2500" spc="-4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는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지</a:t>
            </a:r>
            <a:r>
              <a:rPr sz="2500" spc="-8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500" spc="-49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분</a:t>
            </a:r>
            <a:r>
              <a:rPr sz="2500" spc="-5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석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</a:t>
            </a:r>
            <a:r>
              <a:rPr sz="2500" spc="-5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였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다</a:t>
            </a:r>
            <a:r>
              <a:rPr sz="2500" spc="-175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3361" y="1547677"/>
            <a:ext cx="1082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720" dirty="0">
                <a:solidFill>
                  <a:srgbClr val="1FC725"/>
                </a:solidFill>
                <a:latin typeface="바탕"/>
                <a:cs typeface="바탕"/>
              </a:rPr>
              <a:t>문</a:t>
            </a:r>
            <a:r>
              <a:rPr sz="3500" spc="-680" dirty="0">
                <a:solidFill>
                  <a:srgbClr val="1FC725"/>
                </a:solidFill>
                <a:latin typeface="바탕"/>
                <a:cs typeface="바탕"/>
              </a:rPr>
              <a:t>제</a:t>
            </a:r>
            <a:r>
              <a:rPr sz="3500" spc="-800" dirty="0">
                <a:solidFill>
                  <a:srgbClr val="1FC725"/>
                </a:solidFill>
                <a:latin typeface="바탕"/>
                <a:cs typeface="바탕"/>
              </a:rPr>
              <a:t>점</a:t>
            </a:r>
            <a:endParaRPr sz="3500">
              <a:latin typeface="바탕"/>
              <a:cs typeface="바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3361" y="3041650"/>
            <a:ext cx="39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35" dirty="0">
                <a:solidFill>
                  <a:srgbClr val="FFFFFF"/>
                </a:solidFill>
                <a:latin typeface="바탕"/>
                <a:cs typeface="바탕"/>
              </a:rPr>
              <a:t>1</a:t>
            </a:r>
            <a:endParaRPr sz="6000">
              <a:latin typeface="바탕"/>
              <a:cs typeface="바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30696" y="4824412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734387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03361" y="5426074"/>
            <a:ext cx="39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35" dirty="0">
                <a:solidFill>
                  <a:srgbClr val="FFFFFF"/>
                </a:solidFill>
                <a:latin typeface="바탕"/>
                <a:cs typeface="바탕"/>
              </a:rPr>
              <a:t>2</a:t>
            </a:r>
            <a:endParaRPr sz="6000">
              <a:latin typeface="바탕"/>
              <a:cs typeface="바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30696" y="702746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734387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03361" y="7748785"/>
            <a:ext cx="39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35" dirty="0">
                <a:solidFill>
                  <a:srgbClr val="FFFFFF"/>
                </a:solidFill>
                <a:latin typeface="바탕"/>
                <a:cs typeface="바탕"/>
              </a:rPr>
              <a:t>3</a:t>
            </a:r>
            <a:endParaRPr sz="6000">
              <a:latin typeface="바탕"/>
              <a:cs typeface="바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04500" y="2948019"/>
            <a:ext cx="6487795" cy="11493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260"/>
              </a:spcBef>
            </a:pPr>
            <a:r>
              <a:rPr sz="2500" spc="-4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맥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음료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</a:t>
            </a:r>
            <a:r>
              <a:rPr sz="2500" spc="-5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4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캔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음료</a:t>
            </a:r>
            <a:r>
              <a:rPr sz="25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5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  </a:t>
            </a:r>
            <a:r>
              <a:rPr sz="25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탄산</a:t>
            </a:r>
            <a:r>
              <a:rPr sz="2500" spc="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2500" spc="-50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</a:t>
            </a:r>
            <a:r>
              <a:rPr sz="2500" spc="-5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</a:t>
            </a:r>
            <a:r>
              <a:rPr sz="2500" spc="-48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되어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있어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</a:t>
            </a:r>
            <a:r>
              <a:rPr sz="2500" spc="-5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떤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음료</a:t>
            </a:r>
            <a:r>
              <a:rPr sz="2500" spc="-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</a:t>
            </a:r>
            <a:r>
              <a:rPr sz="2500" spc="-32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</a:t>
            </a:r>
            <a:r>
              <a:rPr sz="25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500" spc="-5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구분</a:t>
            </a:r>
            <a:r>
              <a:rPr lang="ko-KR" altLang="en-US"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되지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않</a:t>
            </a:r>
            <a:r>
              <a:rPr sz="2500" spc="-5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sz="2500" spc="-50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en-US" sz="2500" spc="-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04500" y="5670581"/>
            <a:ext cx="63125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통조</a:t>
            </a:r>
            <a:r>
              <a:rPr sz="2500" spc="-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림</a:t>
            </a:r>
            <a:r>
              <a:rPr lang="ko-KR" altLang="en-US"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되어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않다</a:t>
            </a:r>
            <a:r>
              <a:rPr sz="2500" spc="-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04500" y="7840892"/>
            <a:ext cx="6466205" cy="7778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54"/>
              </a:spcBef>
            </a:pP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품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sz="2500" spc="-48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</a:t>
            </a:r>
            <a:r>
              <a:rPr sz="2500" spc="-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격</a:t>
            </a:r>
            <a:r>
              <a:rPr lang="ko-KR" altLang="en-US"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너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무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</a:t>
            </a:r>
            <a:r>
              <a:rPr sz="25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작아</a:t>
            </a:r>
            <a:r>
              <a:rPr sz="25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 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읽</a:t>
            </a:r>
            <a:r>
              <a:rPr sz="2500" spc="-5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힘</a:t>
            </a:r>
            <a:r>
              <a:rPr sz="2500" spc="-48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든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</a:t>
            </a:r>
            <a:r>
              <a:rPr sz="2500" spc="-5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</a:t>
            </a:r>
            <a:r>
              <a:rPr sz="2500" spc="-48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sz="25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</a:t>
            </a:r>
            <a:r>
              <a:rPr sz="2500" spc="-50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en-US" sz="2500" spc="-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634" y="1489075"/>
            <a:ext cx="39535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64" dirty="0"/>
              <a:t>관</a:t>
            </a:r>
            <a:r>
              <a:rPr spc="-2050" dirty="0"/>
              <a:t>련</a:t>
            </a:r>
            <a:r>
              <a:rPr spc="-480" dirty="0"/>
              <a:t> </a:t>
            </a:r>
            <a:r>
              <a:rPr spc="-2140" dirty="0"/>
              <a:t>연</a:t>
            </a:r>
            <a:r>
              <a:rPr spc="-1745" dirty="0"/>
              <a:t>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9634" y="3770737"/>
            <a:ext cx="12967335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965">
              <a:lnSpc>
                <a:spcPct val="116700"/>
              </a:lnSpc>
              <a:spcBef>
                <a:spcPts val="95"/>
              </a:spcBef>
            </a:pP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</a:t>
            </a:r>
            <a:r>
              <a:rPr sz="30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연구와</a:t>
            </a:r>
            <a:r>
              <a:rPr sz="3000" spc="-4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비슷한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연구가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있는</a:t>
            </a:r>
            <a:r>
              <a:rPr sz="3000" spc="-45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조사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하였다.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스마트폰으로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사진을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촬영하여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식품의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글자 </a:t>
            </a:r>
            <a:r>
              <a:rPr sz="3000" spc="-9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3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읽어주는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어플</a:t>
            </a:r>
            <a:r>
              <a:rPr lang="ko-KR" altLang="en-US" sz="3000" spc="-6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4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있다.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하지만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시각장애인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스마트폰으로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어플을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정확히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실행시킬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48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있을지</a:t>
            </a:r>
            <a:r>
              <a:rPr sz="3000" spc="-4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3000" spc="-64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의문</a:t>
            </a:r>
            <a:r>
              <a:rPr lang="ko-KR" altLang="en-US" sz="3000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들었고,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사진을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촬영하여도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글자가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정확히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나오지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않으면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제대로된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3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식품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구분</a:t>
            </a:r>
            <a:r>
              <a:rPr lang="ko-KR" altLang="en-US"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40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안될  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수도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있다고</a:t>
            </a:r>
            <a:r>
              <a:rPr sz="3000" spc="-6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생각하여,</a:t>
            </a:r>
            <a:r>
              <a:rPr sz="30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하드웨어를</a:t>
            </a:r>
            <a:r>
              <a:rPr sz="3000" spc="-5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사용하여</a:t>
            </a:r>
            <a:r>
              <a:rPr sz="30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편리하게</a:t>
            </a:r>
            <a:r>
              <a:rPr sz="3000" spc="-6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버튼만</a:t>
            </a:r>
            <a:r>
              <a:rPr sz="3000" spc="-6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눌러</a:t>
            </a:r>
            <a:r>
              <a:rPr sz="3000" spc="-6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촬영하면</a:t>
            </a:r>
            <a:r>
              <a:rPr sz="30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식품을</a:t>
            </a:r>
            <a:r>
              <a:rPr sz="3000" spc="-6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구분하여 </a:t>
            </a:r>
            <a:r>
              <a:rPr sz="3000" spc="-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음성으로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알려주는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6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기기를</a:t>
            </a:r>
            <a:r>
              <a:rPr sz="3000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spc="-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개발한다.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2999" y="3397675"/>
            <a:ext cx="3943985" cy="0"/>
          </a:xfrm>
          <a:custGeom>
            <a:avLst/>
            <a:gdLst/>
            <a:ahLst/>
            <a:cxnLst/>
            <a:rect l="l" t="t" r="r" b="b"/>
            <a:pathLst>
              <a:path w="3943985">
                <a:moveTo>
                  <a:pt x="3943386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4995" y="2511426"/>
            <a:ext cx="486791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algn="ctr">
              <a:lnSpc>
                <a:spcPct val="100000"/>
              </a:lnSpc>
              <a:spcBef>
                <a:spcPts val="100"/>
              </a:spcBef>
            </a:pPr>
            <a:r>
              <a:rPr sz="9000" spc="-1735" dirty="0">
                <a:solidFill>
                  <a:srgbClr val="FFFFFF"/>
                </a:solidFill>
                <a:latin typeface="바탕"/>
                <a:cs typeface="바탕"/>
              </a:rPr>
              <a:t>챕</a:t>
            </a:r>
            <a:r>
              <a:rPr sz="9000" spc="-2050" dirty="0">
                <a:solidFill>
                  <a:srgbClr val="FFFFFF"/>
                </a:solidFill>
                <a:latin typeface="바탕"/>
                <a:cs typeface="바탕"/>
              </a:rPr>
              <a:t>터</a:t>
            </a:r>
            <a:r>
              <a:rPr sz="9000" spc="-48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9000" spc="-950" dirty="0">
                <a:solidFill>
                  <a:srgbClr val="FFFFFF"/>
                </a:solidFill>
                <a:latin typeface="바탕"/>
                <a:cs typeface="바탕"/>
              </a:rPr>
              <a:t>3</a:t>
            </a:r>
            <a:endParaRPr sz="900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750">
              <a:latin typeface="바탕"/>
              <a:cs typeface="바탕"/>
            </a:endParaRPr>
          </a:p>
          <a:p>
            <a:pPr marL="1073785" marR="5080" indent="-1061720">
              <a:lnSpc>
                <a:spcPts val="9900"/>
              </a:lnSpc>
            </a:pPr>
            <a:r>
              <a:rPr sz="9000" spc="-2140" dirty="0">
                <a:solidFill>
                  <a:srgbClr val="FFFFFF"/>
                </a:solidFill>
                <a:latin typeface="바탕"/>
                <a:cs typeface="바탕"/>
              </a:rPr>
              <a:t>시</a:t>
            </a:r>
            <a:r>
              <a:rPr sz="9000" spc="-1835" dirty="0">
                <a:solidFill>
                  <a:srgbClr val="FFFFFF"/>
                </a:solidFill>
                <a:latin typeface="바탕"/>
                <a:cs typeface="바탕"/>
              </a:rPr>
              <a:t>스</a:t>
            </a:r>
            <a:r>
              <a:rPr sz="9000" spc="-1645" dirty="0">
                <a:solidFill>
                  <a:srgbClr val="FFFFFF"/>
                </a:solidFill>
                <a:latin typeface="바탕"/>
                <a:cs typeface="바탕"/>
              </a:rPr>
              <a:t>템</a:t>
            </a:r>
            <a:r>
              <a:rPr sz="9000" spc="-48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9000" spc="-2140" dirty="0">
                <a:solidFill>
                  <a:srgbClr val="FFFFFF"/>
                </a:solidFill>
                <a:latin typeface="바탕"/>
                <a:cs typeface="바탕"/>
              </a:rPr>
              <a:t>설</a:t>
            </a:r>
            <a:r>
              <a:rPr sz="9000" spc="-915" dirty="0">
                <a:solidFill>
                  <a:srgbClr val="FFFFFF"/>
                </a:solidFill>
                <a:latin typeface="바탕"/>
                <a:cs typeface="바탕"/>
              </a:rPr>
              <a:t>계  </a:t>
            </a:r>
            <a:r>
              <a:rPr sz="9000" spc="-2050" dirty="0">
                <a:solidFill>
                  <a:srgbClr val="FFFFFF"/>
                </a:solidFill>
                <a:latin typeface="바탕"/>
                <a:cs typeface="바탕"/>
              </a:rPr>
              <a:t>및</a:t>
            </a:r>
            <a:r>
              <a:rPr sz="9000" spc="-48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9000" spc="-1735" dirty="0">
                <a:solidFill>
                  <a:srgbClr val="FFFFFF"/>
                </a:solidFill>
                <a:latin typeface="바탕"/>
                <a:cs typeface="바탕"/>
              </a:rPr>
              <a:t>제</a:t>
            </a:r>
            <a:r>
              <a:rPr sz="9000" spc="-1725" dirty="0">
                <a:solidFill>
                  <a:srgbClr val="FFFFFF"/>
                </a:solidFill>
                <a:latin typeface="바탕"/>
                <a:cs typeface="바탕"/>
              </a:rPr>
              <a:t>작</a:t>
            </a:r>
            <a:endParaRPr sz="900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978" y="4826198"/>
            <a:ext cx="6544309" cy="0"/>
          </a:xfrm>
          <a:custGeom>
            <a:avLst/>
            <a:gdLst/>
            <a:ahLst/>
            <a:cxnLst/>
            <a:rect l="l" t="t" r="r" b="b"/>
            <a:pathLst>
              <a:path w="6544309">
                <a:moveTo>
                  <a:pt x="0" y="0"/>
                </a:moveTo>
                <a:lnTo>
                  <a:pt x="6543705" y="0"/>
                </a:lnTo>
              </a:path>
            </a:pathLst>
          </a:custGeom>
          <a:ln w="28574">
            <a:solidFill>
              <a:srgbClr val="1FC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392" y="2496806"/>
            <a:ext cx="981074" cy="5048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4984" y="2496806"/>
            <a:ext cx="1237615" cy="1238250"/>
          </a:xfrm>
          <a:custGeom>
            <a:avLst/>
            <a:gdLst/>
            <a:ahLst/>
            <a:cxnLst/>
            <a:rect l="l" t="t" r="r" b="b"/>
            <a:pathLst>
              <a:path w="1237615" h="1238250">
                <a:moveTo>
                  <a:pt x="1217664" y="1238159"/>
                </a:moveTo>
                <a:lnTo>
                  <a:pt x="19638" y="1238159"/>
                </a:lnTo>
                <a:lnTo>
                  <a:pt x="11994" y="1236615"/>
                </a:lnTo>
                <a:lnTo>
                  <a:pt x="5751" y="1232407"/>
                </a:lnTo>
                <a:lnTo>
                  <a:pt x="1543" y="1226165"/>
                </a:lnTo>
                <a:lnTo>
                  <a:pt x="0" y="1218520"/>
                </a:lnTo>
                <a:lnTo>
                  <a:pt x="0" y="1106606"/>
                </a:lnTo>
                <a:lnTo>
                  <a:pt x="3088" y="1060848"/>
                </a:lnTo>
                <a:lnTo>
                  <a:pt x="12082" y="1016941"/>
                </a:lnTo>
                <a:lnTo>
                  <a:pt x="26578" y="975292"/>
                </a:lnTo>
                <a:lnTo>
                  <a:pt x="46169" y="936306"/>
                </a:lnTo>
                <a:lnTo>
                  <a:pt x="70450" y="900387"/>
                </a:lnTo>
                <a:lnTo>
                  <a:pt x="99015" y="867943"/>
                </a:lnTo>
                <a:lnTo>
                  <a:pt x="131460" y="839377"/>
                </a:lnTo>
                <a:lnTo>
                  <a:pt x="167378" y="815097"/>
                </a:lnTo>
                <a:lnTo>
                  <a:pt x="206364" y="795506"/>
                </a:lnTo>
                <a:lnTo>
                  <a:pt x="248013" y="781010"/>
                </a:lnTo>
                <a:lnTo>
                  <a:pt x="291920" y="772016"/>
                </a:lnTo>
                <a:lnTo>
                  <a:pt x="337678" y="768927"/>
                </a:lnTo>
                <a:lnTo>
                  <a:pt x="899621" y="768927"/>
                </a:lnTo>
                <a:lnTo>
                  <a:pt x="945380" y="772016"/>
                </a:lnTo>
                <a:lnTo>
                  <a:pt x="989287" y="781010"/>
                </a:lnTo>
                <a:lnTo>
                  <a:pt x="1030936" y="795506"/>
                </a:lnTo>
                <a:lnTo>
                  <a:pt x="1069923" y="815097"/>
                </a:lnTo>
                <a:lnTo>
                  <a:pt x="1105841" y="839377"/>
                </a:lnTo>
                <a:lnTo>
                  <a:pt x="1138286" y="867943"/>
                </a:lnTo>
                <a:lnTo>
                  <a:pt x="1166852" y="900387"/>
                </a:lnTo>
                <a:lnTo>
                  <a:pt x="1191133" y="936306"/>
                </a:lnTo>
                <a:lnTo>
                  <a:pt x="1210723" y="975292"/>
                </a:lnTo>
                <a:lnTo>
                  <a:pt x="1225219" y="1016941"/>
                </a:lnTo>
                <a:lnTo>
                  <a:pt x="1234214" y="1060848"/>
                </a:lnTo>
                <a:lnTo>
                  <a:pt x="1237302" y="1106606"/>
                </a:lnTo>
                <a:lnTo>
                  <a:pt x="1237302" y="1218520"/>
                </a:lnTo>
                <a:lnTo>
                  <a:pt x="1235759" y="1226165"/>
                </a:lnTo>
                <a:lnTo>
                  <a:pt x="1231550" y="1232407"/>
                </a:lnTo>
                <a:lnTo>
                  <a:pt x="1225308" y="1236615"/>
                </a:lnTo>
                <a:lnTo>
                  <a:pt x="1217664" y="1238159"/>
                </a:lnTo>
                <a:close/>
              </a:path>
              <a:path w="1237615" h="1238250">
                <a:moveTo>
                  <a:pt x="618651" y="716127"/>
                </a:moveTo>
                <a:lnTo>
                  <a:pt x="570130" y="712852"/>
                </a:lnTo>
                <a:lnTo>
                  <a:pt x="523573" y="703314"/>
                </a:lnTo>
                <a:lnTo>
                  <a:pt x="479409" y="687944"/>
                </a:lnTo>
                <a:lnTo>
                  <a:pt x="438069" y="667170"/>
                </a:lnTo>
                <a:lnTo>
                  <a:pt x="399983" y="641424"/>
                </a:lnTo>
                <a:lnTo>
                  <a:pt x="365580" y="611134"/>
                </a:lnTo>
                <a:lnTo>
                  <a:pt x="335290" y="576731"/>
                </a:lnTo>
                <a:lnTo>
                  <a:pt x="309543" y="538644"/>
                </a:lnTo>
                <a:lnTo>
                  <a:pt x="288770" y="497304"/>
                </a:lnTo>
                <a:lnTo>
                  <a:pt x="273399" y="453141"/>
                </a:lnTo>
                <a:lnTo>
                  <a:pt x="263862" y="406584"/>
                </a:lnTo>
                <a:lnTo>
                  <a:pt x="260587" y="358063"/>
                </a:lnTo>
                <a:lnTo>
                  <a:pt x="263862" y="309542"/>
                </a:lnTo>
                <a:lnTo>
                  <a:pt x="273399" y="262985"/>
                </a:lnTo>
                <a:lnTo>
                  <a:pt x="288770" y="218822"/>
                </a:lnTo>
                <a:lnTo>
                  <a:pt x="309543" y="177482"/>
                </a:lnTo>
                <a:lnTo>
                  <a:pt x="335290" y="139395"/>
                </a:lnTo>
                <a:lnTo>
                  <a:pt x="365580" y="104992"/>
                </a:lnTo>
                <a:lnTo>
                  <a:pt x="399983" y="74702"/>
                </a:lnTo>
                <a:lnTo>
                  <a:pt x="438069" y="48956"/>
                </a:lnTo>
                <a:lnTo>
                  <a:pt x="479409" y="28182"/>
                </a:lnTo>
                <a:lnTo>
                  <a:pt x="523573" y="12812"/>
                </a:lnTo>
                <a:lnTo>
                  <a:pt x="570130" y="3274"/>
                </a:lnTo>
                <a:lnTo>
                  <a:pt x="618651" y="0"/>
                </a:lnTo>
                <a:lnTo>
                  <a:pt x="667171" y="3274"/>
                </a:lnTo>
                <a:lnTo>
                  <a:pt x="713728" y="12812"/>
                </a:lnTo>
                <a:lnTo>
                  <a:pt x="757891" y="28182"/>
                </a:lnTo>
                <a:lnTo>
                  <a:pt x="799231" y="48956"/>
                </a:lnTo>
                <a:lnTo>
                  <a:pt x="837317" y="74702"/>
                </a:lnTo>
                <a:lnTo>
                  <a:pt x="871720" y="104992"/>
                </a:lnTo>
                <a:lnTo>
                  <a:pt x="902010" y="139395"/>
                </a:lnTo>
                <a:lnTo>
                  <a:pt x="927757" y="177482"/>
                </a:lnTo>
                <a:lnTo>
                  <a:pt x="948530" y="218822"/>
                </a:lnTo>
                <a:lnTo>
                  <a:pt x="963901" y="262985"/>
                </a:lnTo>
                <a:lnTo>
                  <a:pt x="973438" y="309542"/>
                </a:lnTo>
                <a:lnTo>
                  <a:pt x="976713" y="358063"/>
                </a:lnTo>
                <a:lnTo>
                  <a:pt x="973438" y="406584"/>
                </a:lnTo>
                <a:lnTo>
                  <a:pt x="963901" y="453141"/>
                </a:lnTo>
                <a:lnTo>
                  <a:pt x="948530" y="497304"/>
                </a:lnTo>
                <a:lnTo>
                  <a:pt x="927757" y="538644"/>
                </a:lnTo>
                <a:lnTo>
                  <a:pt x="902010" y="576731"/>
                </a:lnTo>
                <a:lnTo>
                  <a:pt x="871720" y="611134"/>
                </a:lnTo>
                <a:lnTo>
                  <a:pt x="837317" y="641424"/>
                </a:lnTo>
                <a:lnTo>
                  <a:pt x="799231" y="667170"/>
                </a:lnTo>
                <a:lnTo>
                  <a:pt x="757891" y="687944"/>
                </a:lnTo>
                <a:lnTo>
                  <a:pt x="713728" y="703314"/>
                </a:lnTo>
                <a:lnTo>
                  <a:pt x="667171" y="712852"/>
                </a:lnTo>
                <a:lnTo>
                  <a:pt x="618651" y="716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39264" y="2251074"/>
            <a:ext cx="1419225" cy="1733550"/>
          </a:xfrm>
          <a:custGeom>
            <a:avLst/>
            <a:gdLst/>
            <a:ahLst/>
            <a:cxnLst/>
            <a:rect l="l" t="t" r="r" b="b"/>
            <a:pathLst>
              <a:path w="1419225" h="1733550">
                <a:moveTo>
                  <a:pt x="1419225" y="315188"/>
                </a:moveTo>
                <a:lnTo>
                  <a:pt x="1413179" y="270090"/>
                </a:lnTo>
                <a:lnTo>
                  <a:pt x="1396771" y="229806"/>
                </a:lnTo>
                <a:lnTo>
                  <a:pt x="1372565" y="194462"/>
                </a:lnTo>
                <a:lnTo>
                  <a:pt x="1343113" y="164211"/>
                </a:lnTo>
                <a:lnTo>
                  <a:pt x="1334617" y="157594"/>
                </a:lnTo>
                <a:lnTo>
                  <a:pt x="1309306" y="137845"/>
                </a:lnTo>
                <a:lnTo>
                  <a:pt x="1270914" y="114122"/>
                </a:lnTo>
                <a:lnTo>
                  <a:pt x="1261529" y="109423"/>
                </a:lnTo>
                <a:lnTo>
                  <a:pt x="1261529" y="315188"/>
                </a:lnTo>
                <a:lnTo>
                  <a:pt x="1261529" y="520954"/>
                </a:lnTo>
                <a:lnTo>
                  <a:pt x="1261529" y="1418336"/>
                </a:lnTo>
                <a:lnTo>
                  <a:pt x="1258354" y="1428229"/>
                </a:lnTo>
                <a:lnTo>
                  <a:pt x="1219187" y="1466342"/>
                </a:lnTo>
                <a:lnTo>
                  <a:pt x="1164005" y="1496834"/>
                </a:lnTo>
                <a:lnTo>
                  <a:pt x="1127937" y="1511706"/>
                </a:lnTo>
                <a:lnTo>
                  <a:pt x="1087183" y="1525574"/>
                </a:lnTo>
                <a:lnTo>
                  <a:pt x="1042543" y="1538058"/>
                </a:lnTo>
                <a:lnTo>
                  <a:pt x="994308" y="1549019"/>
                </a:lnTo>
                <a:lnTo>
                  <a:pt x="942784" y="1558315"/>
                </a:lnTo>
                <a:lnTo>
                  <a:pt x="888250" y="1565808"/>
                </a:lnTo>
                <a:lnTo>
                  <a:pt x="831011" y="1571332"/>
                </a:lnTo>
                <a:lnTo>
                  <a:pt x="771359" y="1574749"/>
                </a:lnTo>
                <a:lnTo>
                  <a:pt x="709612" y="1575930"/>
                </a:lnTo>
                <a:lnTo>
                  <a:pt x="647852" y="1574749"/>
                </a:lnTo>
                <a:lnTo>
                  <a:pt x="588213" y="1571332"/>
                </a:lnTo>
                <a:lnTo>
                  <a:pt x="530974" y="1565808"/>
                </a:lnTo>
                <a:lnTo>
                  <a:pt x="476440" y="1558315"/>
                </a:lnTo>
                <a:lnTo>
                  <a:pt x="424903" y="1549019"/>
                </a:lnTo>
                <a:lnTo>
                  <a:pt x="376669" y="1538058"/>
                </a:lnTo>
                <a:lnTo>
                  <a:pt x="332028" y="1525574"/>
                </a:lnTo>
                <a:lnTo>
                  <a:pt x="291274" y="1511706"/>
                </a:lnTo>
                <a:lnTo>
                  <a:pt x="255219" y="1496834"/>
                </a:lnTo>
                <a:lnTo>
                  <a:pt x="200025" y="1466342"/>
                </a:lnTo>
                <a:lnTo>
                  <a:pt x="167741" y="1438198"/>
                </a:lnTo>
                <a:lnTo>
                  <a:pt x="158089" y="1269720"/>
                </a:lnTo>
                <a:lnTo>
                  <a:pt x="190538" y="1285976"/>
                </a:lnTo>
                <a:lnTo>
                  <a:pt x="235902" y="1304671"/>
                </a:lnTo>
                <a:lnTo>
                  <a:pt x="274675" y="1318145"/>
                </a:lnTo>
                <a:lnTo>
                  <a:pt x="315810" y="1330401"/>
                </a:lnTo>
                <a:lnTo>
                  <a:pt x="359143" y="1341386"/>
                </a:lnTo>
                <a:lnTo>
                  <a:pt x="404507" y="1351064"/>
                </a:lnTo>
                <a:lnTo>
                  <a:pt x="451739" y="1359382"/>
                </a:lnTo>
                <a:lnTo>
                  <a:pt x="500634" y="1366291"/>
                </a:lnTo>
                <a:lnTo>
                  <a:pt x="551053" y="1371752"/>
                </a:lnTo>
                <a:lnTo>
                  <a:pt x="602792" y="1375714"/>
                </a:lnTo>
                <a:lnTo>
                  <a:pt x="655701" y="1378115"/>
                </a:lnTo>
                <a:lnTo>
                  <a:pt x="709612" y="1378927"/>
                </a:lnTo>
                <a:lnTo>
                  <a:pt x="763511" y="1378115"/>
                </a:lnTo>
                <a:lnTo>
                  <a:pt x="816419" y="1375714"/>
                </a:lnTo>
                <a:lnTo>
                  <a:pt x="868172" y="1371752"/>
                </a:lnTo>
                <a:lnTo>
                  <a:pt x="918578" y="1366291"/>
                </a:lnTo>
                <a:lnTo>
                  <a:pt x="967486" y="1359382"/>
                </a:lnTo>
                <a:lnTo>
                  <a:pt x="1014704" y="1351064"/>
                </a:lnTo>
                <a:lnTo>
                  <a:pt x="1060069" y="1341386"/>
                </a:lnTo>
                <a:lnTo>
                  <a:pt x="1103414" y="1330401"/>
                </a:lnTo>
                <a:lnTo>
                  <a:pt x="1144549" y="1318145"/>
                </a:lnTo>
                <a:lnTo>
                  <a:pt x="1183309" y="1304671"/>
                </a:lnTo>
                <a:lnTo>
                  <a:pt x="1228674" y="1285976"/>
                </a:lnTo>
                <a:lnTo>
                  <a:pt x="1261529" y="1269517"/>
                </a:lnTo>
                <a:lnTo>
                  <a:pt x="1261529" y="1063752"/>
                </a:lnTo>
                <a:lnTo>
                  <a:pt x="1258354" y="1073645"/>
                </a:lnTo>
                <a:lnTo>
                  <a:pt x="1251470" y="1083614"/>
                </a:lnTo>
                <a:lnTo>
                  <a:pt x="1219187" y="1111758"/>
                </a:lnTo>
                <a:lnTo>
                  <a:pt x="1164005" y="1142250"/>
                </a:lnTo>
                <a:lnTo>
                  <a:pt x="1127937" y="1157122"/>
                </a:lnTo>
                <a:lnTo>
                  <a:pt x="1087183" y="1170990"/>
                </a:lnTo>
                <a:lnTo>
                  <a:pt x="1042543" y="1183474"/>
                </a:lnTo>
                <a:lnTo>
                  <a:pt x="994308" y="1194435"/>
                </a:lnTo>
                <a:lnTo>
                  <a:pt x="942784" y="1203731"/>
                </a:lnTo>
                <a:lnTo>
                  <a:pt x="888250" y="1211224"/>
                </a:lnTo>
                <a:lnTo>
                  <a:pt x="831011" y="1216748"/>
                </a:lnTo>
                <a:lnTo>
                  <a:pt x="771359" y="1220165"/>
                </a:lnTo>
                <a:lnTo>
                  <a:pt x="709612" y="1221346"/>
                </a:lnTo>
                <a:lnTo>
                  <a:pt x="647852" y="1220165"/>
                </a:lnTo>
                <a:lnTo>
                  <a:pt x="588213" y="1216748"/>
                </a:lnTo>
                <a:lnTo>
                  <a:pt x="530974" y="1211224"/>
                </a:lnTo>
                <a:lnTo>
                  <a:pt x="476440" y="1203731"/>
                </a:lnTo>
                <a:lnTo>
                  <a:pt x="424903" y="1194435"/>
                </a:lnTo>
                <a:lnTo>
                  <a:pt x="376669" y="1183474"/>
                </a:lnTo>
                <a:lnTo>
                  <a:pt x="332028" y="1170990"/>
                </a:lnTo>
                <a:lnTo>
                  <a:pt x="291274" y="1157122"/>
                </a:lnTo>
                <a:lnTo>
                  <a:pt x="255219" y="1142250"/>
                </a:lnTo>
                <a:lnTo>
                  <a:pt x="200025" y="1111758"/>
                </a:lnTo>
                <a:lnTo>
                  <a:pt x="167741" y="1083614"/>
                </a:lnTo>
                <a:lnTo>
                  <a:pt x="157937" y="915073"/>
                </a:lnTo>
                <a:lnTo>
                  <a:pt x="190538" y="931392"/>
                </a:lnTo>
                <a:lnTo>
                  <a:pt x="235902" y="950099"/>
                </a:lnTo>
                <a:lnTo>
                  <a:pt x="274675" y="963561"/>
                </a:lnTo>
                <a:lnTo>
                  <a:pt x="315810" y="975817"/>
                </a:lnTo>
                <a:lnTo>
                  <a:pt x="359143" y="986802"/>
                </a:lnTo>
                <a:lnTo>
                  <a:pt x="404507" y="996480"/>
                </a:lnTo>
                <a:lnTo>
                  <a:pt x="451739" y="1004798"/>
                </a:lnTo>
                <a:lnTo>
                  <a:pt x="500634" y="1011707"/>
                </a:lnTo>
                <a:lnTo>
                  <a:pt x="551053" y="1017168"/>
                </a:lnTo>
                <a:lnTo>
                  <a:pt x="602792" y="1021130"/>
                </a:lnTo>
                <a:lnTo>
                  <a:pt x="655701" y="1023543"/>
                </a:lnTo>
                <a:lnTo>
                  <a:pt x="709612" y="1024356"/>
                </a:lnTo>
                <a:lnTo>
                  <a:pt x="763511" y="1023543"/>
                </a:lnTo>
                <a:lnTo>
                  <a:pt x="816419" y="1021130"/>
                </a:lnTo>
                <a:lnTo>
                  <a:pt x="868172" y="1017168"/>
                </a:lnTo>
                <a:lnTo>
                  <a:pt x="918578" y="1011707"/>
                </a:lnTo>
                <a:lnTo>
                  <a:pt x="967486" y="1004798"/>
                </a:lnTo>
                <a:lnTo>
                  <a:pt x="1014704" y="996480"/>
                </a:lnTo>
                <a:lnTo>
                  <a:pt x="1060069" y="986802"/>
                </a:lnTo>
                <a:lnTo>
                  <a:pt x="1103414" y="975817"/>
                </a:lnTo>
                <a:lnTo>
                  <a:pt x="1144549" y="963561"/>
                </a:lnTo>
                <a:lnTo>
                  <a:pt x="1183309" y="950099"/>
                </a:lnTo>
                <a:lnTo>
                  <a:pt x="1228674" y="931392"/>
                </a:lnTo>
                <a:lnTo>
                  <a:pt x="1261529" y="914946"/>
                </a:lnTo>
                <a:lnTo>
                  <a:pt x="1261529" y="709168"/>
                </a:lnTo>
                <a:lnTo>
                  <a:pt x="1258354" y="719061"/>
                </a:lnTo>
                <a:lnTo>
                  <a:pt x="1251470" y="729030"/>
                </a:lnTo>
                <a:lnTo>
                  <a:pt x="1219187" y="757186"/>
                </a:lnTo>
                <a:lnTo>
                  <a:pt x="1164005" y="787666"/>
                </a:lnTo>
                <a:lnTo>
                  <a:pt x="1127937" y="802538"/>
                </a:lnTo>
                <a:lnTo>
                  <a:pt x="1087183" y="816406"/>
                </a:lnTo>
                <a:lnTo>
                  <a:pt x="1042543" y="828890"/>
                </a:lnTo>
                <a:lnTo>
                  <a:pt x="994308" y="839863"/>
                </a:lnTo>
                <a:lnTo>
                  <a:pt x="942784" y="849160"/>
                </a:lnTo>
                <a:lnTo>
                  <a:pt x="888250" y="856640"/>
                </a:lnTo>
                <a:lnTo>
                  <a:pt x="831011" y="862164"/>
                </a:lnTo>
                <a:lnTo>
                  <a:pt x="771359" y="865581"/>
                </a:lnTo>
                <a:lnTo>
                  <a:pt x="709612" y="866762"/>
                </a:lnTo>
                <a:lnTo>
                  <a:pt x="647852" y="865581"/>
                </a:lnTo>
                <a:lnTo>
                  <a:pt x="588213" y="862164"/>
                </a:lnTo>
                <a:lnTo>
                  <a:pt x="530974" y="856640"/>
                </a:lnTo>
                <a:lnTo>
                  <a:pt x="476440" y="849160"/>
                </a:lnTo>
                <a:lnTo>
                  <a:pt x="424903" y="839863"/>
                </a:lnTo>
                <a:lnTo>
                  <a:pt x="376669" y="828890"/>
                </a:lnTo>
                <a:lnTo>
                  <a:pt x="332028" y="816406"/>
                </a:lnTo>
                <a:lnTo>
                  <a:pt x="291274" y="802538"/>
                </a:lnTo>
                <a:lnTo>
                  <a:pt x="255219" y="787666"/>
                </a:lnTo>
                <a:lnTo>
                  <a:pt x="200025" y="757186"/>
                </a:lnTo>
                <a:lnTo>
                  <a:pt x="167741" y="729030"/>
                </a:lnTo>
                <a:lnTo>
                  <a:pt x="157772" y="520992"/>
                </a:lnTo>
                <a:lnTo>
                  <a:pt x="190538" y="537413"/>
                </a:lnTo>
                <a:lnTo>
                  <a:pt x="235902" y="556120"/>
                </a:lnTo>
                <a:lnTo>
                  <a:pt x="274675" y="569582"/>
                </a:lnTo>
                <a:lnTo>
                  <a:pt x="315810" y="581837"/>
                </a:lnTo>
                <a:lnTo>
                  <a:pt x="359143" y="592823"/>
                </a:lnTo>
                <a:lnTo>
                  <a:pt x="404507" y="602500"/>
                </a:lnTo>
                <a:lnTo>
                  <a:pt x="451739" y="610819"/>
                </a:lnTo>
                <a:lnTo>
                  <a:pt x="500634" y="617728"/>
                </a:lnTo>
                <a:lnTo>
                  <a:pt x="551053" y="623189"/>
                </a:lnTo>
                <a:lnTo>
                  <a:pt x="602792" y="627151"/>
                </a:lnTo>
                <a:lnTo>
                  <a:pt x="655701" y="629551"/>
                </a:lnTo>
                <a:lnTo>
                  <a:pt x="709612" y="630364"/>
                </a:lnTo>
                <a:lnTo>
                  <a:pt x="763511" y="629551"/>
                </a:lnTo>
                <a:lnTo>
                  <a:pt x="816419" y="627151"/>
                </a:lnTo>
                <a:lnTo>
                  <a:pt x="868172" y="623189"/>
                </a:lnTo>
                <a:lnTo>
                  <a:pt x="918578" y="617728"/>
                </a:lnTo>
                <a:lnTo>
                  <a:pt x="967486" y="610819"/>
                </a:lnTo>
                <a:lnTo>
                  <a:pt x="1014704" y="602500"/>
                </a:lnTo>
                <a:lnTo>
                  <a:pt x="1060069" y="592823"/>
                </a:lnTo>
                <a:lnTo>
                  <a:pt x="1103414" y="581837"/>
                </a:lnTo>
                <a:lnTo>
                  <a:pt x="1144549" y="569582"/>
                </a:lnTo>
                <a:lnTo>
                  <a:pt x="1183309" y="556120"/>
                </a:lnTo>
                <a:lnTo>
                  <a:pt x="1228674" y="537413"/>
                </a:lnTo>
                <a:lnTo>
                  <a:pt x="1261529" y="520954"/>
                </a:lnTo>
                <a:lnTo>
                  <a:pt x="1261529" y="315188"/>
                </a:lnTo>
                <a:lnTo>
                  <a:pt x="1261059" y="318427"/>
                </a:lnTo>
                <a:lnTo>
                  <a:pt x="1258354" y="325081"/>
                </a:lnTo>
                <a:lnTo>
                  <a:pt x="1219187" y="363194"/>
                </a:lnTo>
                <a:lnTo>
                  <a:pt x="1164005" y="393687"/>
                </a:lnTo>
                <a:lnTo>
                  <a:pt x="1127937" y="408559"/>
                </a:lnTo>
                <a:lnTo>
                  <a:pt x="1087183" y="422427"/>
                </a:lnTo>
                <a:lnTo>
                  <a:pt x="1042543" y="434911"/>
                </a:lnTo>
                <a:lnTo>
                  <a:pt x="994308" y="445871"/>
                </a:lnTo>
                <a:lnTo>
                  <a:pt x="942784" y="455168"/>
                </a:lnTo>
                <a:lnTo>
                  <a:pt x="888250" y="462661"/>
                </a:lnTo>
                <a:lnTo>
                  <a:pt x="831011" y="468185"/>
                </a:lnTo>
                <a:lnTo>
                  <a:pt x="771359" y="471601"/>
                </a:lnTo>
                <a:lnTo>
                  <a:pt x="709612" y="472782"/>
                </a:lnTo>
                <a:lnTo>
                  <a:pt x="647852" y="471601"/>
                </a:lnTo>
                <a:lnTo>
                  <a:pt x="588213" y="468185"/>
                </a:lnTo>
                <a:lnTo>
                  <a:pt x="530974" y="462661"/>
                </a:lnTo>
                <a:lnTo>
                  <a:pt x="476440" y="455168"/>
                </a:lnTo>
                <a:lnTo>
                  <a:pt x="424903" y="445871"/>
                </a:lnTo>
                <a:lnTo>
                  <a:pt x="376669" y="434911"/>
                </a:lnTo>
                <a:lnTo>
                  <a:pt x="332028" y="422427"/>
                </a:lnTo>
                <a:lnTo>
                  <a:pt x="291274" y="408559"/>
                </a:lnTo>
                <a:lnTo>
                  <a:pt x="255219" y="393687"/>
                </a:lnTo>
                <a:lnTo>
                  <a:pt x="200025" y="363194"/>
                </a:lnTo>
                <a:lnTo>
                  <a:pt x="167741" y="335051"/>
                </a:lnTo>
                <a:lnTo>
                  <a:pt x="157683" y="315188"/>
                </a:lnTo>
                <a:lnTo>
                  <a:pt x="158165" y="311937"/>
                </a:lnTo>
                <a:lnTo>
                  <a:pt x="200025" y="267169"/>
                </a:lnTo>
                <a:lnTo>
                  <a:pt x="255219" y="236689"/>
                </a:lnTo>
                <a:lnTo>
                  <a:pt x="291274" y="221818"/>
                </a:lnTo>
                <a:lnTo>
                  <a:pt x="332028" y="207949"/>
                </a:lnTo>
                <a:lnTo>
                  <a:pt x="376669" y="195453"/>
                </a:lnTo>
                <a:lnTo>
                  <a:pt x="424903" y="184492"/>
                </a:lnTo>
                <a:lnTo>
                  <a:pt x="476440" y="175196"/>
                </a:lnTo>
                <a:lnTo>
                  <a:pt x="530974" y="167716"/>
                </a:lnTo>
                <a:lnTo>
                  <a:pt x="588213" y="162191"/>
                </a:lnTo>
                <a:lnTo>
                  <a:pt x="647852" y="158762"/>
                </a:lnTo>
                <a:lnTo>
                  <a:pt x="709612" y="157594"/>
                </a:lnTo>
                <a:lnTo>
                  <a:pt x="771359" y="158762"/>
                </a:lnTo>
                <a:lnTo>
                  <a:pt x="831011" y="162191"/>
                </a:lnTo>
                <a:lnTo>
                  <a:pt x="888250" y="167716"/>
                </a:lnTo>
                <a:lnTo>
                  <a:pt x="942784" y="175196"/>
                </a:lnTo>
                <a:lnTo>
                  <a:pt x="994308" y="184492"/>
                </a:lnTo>
                <a:lnTo>
                  <a:pt x="1042543" y="195453"/>
                </a:lnTo>
                <a:lnTo>
                  <a:pt x="1087183" y="207949"/>
                </a:lnTo>
                <a:lnTo>
                  <a:pt x="1127937" y="221818"/>
                </a:lnTo>
                <a:lnTo>
                  <a:pt x="1164005" y="236689"/>
                </a:lnTo>
                <a:lnTo>
                  <a:pt x="1219187" y="267169"/>
                </a:lnTo>
                <a:lnTo>
                  <a:pt x="1251470" y="295325"/>
                </a:lnTo>
                <a:lnTo>
                  <a:pt x="1261529" y="315188"/>
                </a:lnTo>
                <a:lnTo>
                  <a:pt x="1261529" y="109423"/>
                </a:lnTo>
                <a:lnTo>
                  <a:pt x="1183309" y="74256"/>
                </a:lnTo>
                <a:lnTo>
                  <a:pt x="1144549" y="60782"/>
                </a:lnTo>
                <a:lnTo>
                  <a:pt x="1103414" y="48526"/>
                </a:lnTo>
                <a:lnTo>
                  <a:pt x="1060069" y="37541"/>
                </a:lnTo>
                <a:lnTo>
                  <a:pt x="1014704" y="27863"/>
                </a:lnTo>
                <a:lnTo>
                  <a:pt x="967486" y="19545"/>
                </a:lnTo>
                <a:lnTo>
                  <a:pt x="918578" y="12636"/>
                </a:lnTo>
                <a:lnTo>
                  <a:pt x="868172" y="7175"/>
                </a:lnTo>
                <a:lnTo>
                  <a:pt x="816419" y="3225"/>
                </a:lnTo>
                <a:lnTo>
                  <a:pt x="763511" y="812"/>
                </a:lnTo>
                <a:lnTo>
                  <a:pt x="709612" y="0"/>
                </a:lnTo>
                <a:lnTo>
                  <a:pt x="655701" y="812"/>
                </a:lnTo>
                <a:lnTo>
                  <a:pt x="602792" y="3225"/>
                </a:lnTo>
                <a:lnTo>
                  <a:pt x="551053" y="7175"/>
                </a:lnTo>
                <a:lnTo>
                  <a:pt x="500634" y="12636"/>
                </a:lnTo>
                <a:lnTo>
                  <a:pt x="451739" y="19545"/>
                </a:lnTo>
                <a:lnTo>
                  <a:pt x="404507" y="27863"/>
                </a:lnTo>
                <a:lnTo>
                  <a:pt x="359143" y="37541"/>
                </a:lnTo>
                <a:lnTo>
                  <a:pt x="315810" y="48526"/>
                </a:lnTo>
                <a:lnTo>
                  <a:pt x="274675" y="60782"/>
                </a:lnTo>
                <a:lnTo>
                  <a:pt x="235902" y="74256"/>
                </a:lnTo>
                <a:lnTo>
                  <a:pt x="190538" y="92951"/>
                </a:lnTo>
                <a:lnTo>
                  <a:pt x="148297" y="114122"/>
                </a:lnTo>
                <a:lnTo>
                  <a:pt x="109918" y="137845"/>
                </a:lnTo>
                <a:lnTo>
                  <a:pt x="76098" y="164211"/>
                </a:lnTo>
                <a:lnTo>
                  <a:pt x="46659" y="194462"/>
                </a:lnTo>
                <a:lnTo>
                  <a:pt x="22440" y="229806"/>
                </a:lnTo>
                <a:lnTo>
                  <a:pt x="6032" y="270090"/>
                </a:lnTo>
                <a:lnTo>
                  <a:pt x="0" y="315188"/>
                </a:lnTo>
                <a:lnTo>
                  <a:pt x="0" y="709168"/>
                </a:lnTo>
                <a:lnTo>
                  <a:pt x="0" y="1063752"/>
                </a:lnTo>
                <a:lnTo>
                  <a:pt x="0" y="1418336"/>
                </a:lnTo>
                <a:lnTo>
                  <a:pt x="6032" y="1463421"/>
                </a:lnTo>
                <a:lnTo>
                  <a:pt x="22440" y="1503718"/>
                </a:lnTo>
                <a:lnTo>
                  <a:pt x="46659" y="1539062"/>
                </a:lnTo>
                <a:lnTo>
                  <a:pt x="76098" y="1569300"/>
                </a:lnTo>
                <a:lnTo>
                  <a:pt x="109918" y="1595666"/>
                </a:lnTo>
                <a:lnTo>
                  <a:pt x="148297" y="1619389"/>
                </a:lnTo>
                <a:lnTo>
                  <a:pt x="190538" y="1640560"/>
                </a:lnTo>
                <a:lnTo>
                  <a:pt x="235902" y="1659255"/>
                </a:lnTo>
                <a:lnTo>
                  <a:pt x="274675" y="1672729"/>
                </a:lnTo>
                <a:lnTo>
                  <a:pt x="315810" y="1684985"/>
                </a:lnTo>
                <a:lnTo>
                  <a:pt x="359143" y="1695970"/>
                </a:lnTo>
                <a:lnTo>
                  <a:pt x="404507" y="1705648"/>
                </a:lnTo>
                <a:lnTo>
                  <a:pt x="451739" y="1713966"/>
                </a:lnTo>
                <a:lnTo>
                  <a:pt x="500634" y="1720875"/>
                </a:lnTo>
                <a:lnTo>
                  <a:pt x="551053" y="1726336"/>
                </a:lnTo>
                <a:lnTo>
                  <a:pt x="602792" y="1730298"/>
                </a:lnTo>
                <a:lnTo>
                  <a:pt x="655701" y="1732699"/>
                </a:lnTo>
                <a:lnTo>
                  <a:pt x="709612" y="1733511"/>
                </a:lnTo>
                <a:lnTo>
                  <a:pt x="763511" y="1732699"/>
                </a:lnTo>
                <a:lnTo>
                  <a:pt x="816419" y="1730298"/>
                </a:lnTo>
                <a:lnTo>
                  <a:pt x="868172" y="1726336"/>
                </a:lnTo>
                <a:lnTo>
                  <a:pt x="918578" y="1720875"/>
                </a:lnTo>
                <a:lnTo>
                  <a:pt x="967486" y="1713966"/>
                </a:lnTo>
                <a:lnTo>
                  <a:pt x="1014704" y="1705648"/>
                </a:lnTo>
                <a:lnTo>
                  <a:pt x="1060069" y="1695970"/>
                </a:lnTo>
                <a:lnTo>
                  <a:pt x="1103414" y="1684985"/>
                </a:lnTo>
                <a:lnTo>
                  <a:pt x="1144549" y="1672729"/>
                </a:lnTo>
                <a:lnTo>
                  <a:pt x="1183309" y="1659255"/>
                </a:lnTo>
                <a:lnTo>
                  <a:pt x="1228674" y="1640560"/>
                </a:lnTo>
                <a:lnTo>
                  <a:pt x="1270914" y="1619389"/>
                </a:lnTo>
                <a:lnTo>
                  <a:pt x="1309306" y="1595666"/>
                </a:lnTo>
                <a:lnTo>
                  <a:pt x="1343113" y="1569300"/>
                </a:lnTo>
                <a:lnTo>
                  <a:pt x="1372565" y="1539062"/>
                </a:lnTo>
                <a:lnTo>
                  <a:pt x="1396771" y="1503718"/>
                </a:lnTo>
                <a:lnTo>
                  <a:pt x="1413179" y="1463421"/>
                </a:lnTo>
                <a:lnTo>
                  <a:pt x="1419225" y="1418336"/>
                </a:lnTo>
                <a:lnTo>
                  <a:pt x="1419225" y="1063752"/>
                </a:lnTo>
                <a:lnTo>
                  <a:pt x="1419225" y="709168"/>
                </a:lnTo>
                <a:lnTo>
                  <a:pt x="1419225" y="315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20044" y="2410485"/>
            <a:ext cx="2038349" cy="1457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66932" y="6371959"/>
            <a:ext cx="1562099" cy="1562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16289" y="1842573"/>
            <a:ext cx="4763135" cy="26320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481455" marR="5080" indent="-1469390">
              <a:lnSpc>
                <a:spcPts val="9820"/>
              </a:lnSpc>
              <a:spcBef>
                <a:spcPts val="1080"/>
              </a:spcBef>
            </a:pPr>
            <a:r>
              <a:rPr sz="8900" spc="-2100" dirty="0">
                <a:solidFill>
                  <a:srgbClr val="FFFFFF"/>
                </a:solidFill>
                <a:latin typeface="바탕"/>
                <a:cs typeface="바탕"/>
              </a:rPr>
              <a:t>서비</a:t>
            </a:r>
            <a:r>
              <a:rPr sz="8900" spc="-1705" dirty="0">
                <a:solidFill>
                  <a:srgbClr val="FFFFFF"/>
                </a:solidFill>
                <a:latin typeface="바탕"/>
                <a:cs typeface="바탕"/>
              </a:rPr>
              <a:t>스</a:t>
            </a:r>
            <a:r>
              <a:rPr sz="8900" spc="-47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8900" spc="-1795" dirty="0">
                <a:solidFill>
                  <a:srgbClr val="FFFFFF"/>
                </a:solidFill>
                <a:latin typeface="바탕"/>
                <a:cs typeface="바탕"/>
              </a:rPr>
              <a:t>구</a:t>
            </a:r>
            <a:r>
              <a:rPr sz="8900" spc="-1115" dirty="0">
                <a:solidFill>
                  <a:srgbClr val="FFFFFF"/>
                </a:solidFill>
                <a:latin typeface="바탕"/>
                <a:cs typeface="바탕"/>
              </a:rPr>
              <a:t>성  </a:t>
            </a:r>
            <a:r>
              <a:rPr sz="8900" spc="-1820" dirty="0">
                <a:solidFill>
                  <a:srgbClr val="FFFFFF"/>
                </a:solidFill>
                <a:latin typeface="바탕"/>
                <a:cs typeface="바탕"/>
              </a:rPr>
              <a:t>과정</a:t>
            </a:r>
            <a:endParaRPr sz="8900" dirty="0">
              <a:latin typeface="바탕"/>
              <a:cs typeface="바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1335" y="3989666"/>
            <a:ext cx="116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바탕"/>
                <a:cs typeface="바탕"/>
              </a:rPr>
              <a:t>사용자</a:t>
            </a:r>
            <a:endParaRPr sz="3000">
              <a:latin typeface="바탕"/>
              <a:cs typeface="바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7171" y="4038594"/>
            <a:ext cx="26371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31850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solidFill>
                  <a:srgbClr val="FFFFFF"/>
                </a:solidFill>
                <a:latin typeface="바탕"/>
                <a:cs typeface="바탕"/>
              </a:rPr>
              <a:t>기기 </a:t>
            </a:r>
            <a:r>
              <a:rPr sz="3000" spc="5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바탕"/>
                <a:cs typeface="바탕"/>
              </a:rPr>
              <a:t>(</a:t>
            </a:r>
            <a:r>
              <a:rPr sz="3000" dirty="0">
                <a:solidFill>
                  <a:srgbClr val="FFFFFF"/>
                </a:solidFill>
                <a:latin typeface="바탕"/>
                <a:cs typeface="바탕"/>
              </a:rPr>
              <a:t>라즈베리파이</a:t>
            </a:r>
            <a:r>
              <a:rPr sz="3000" spc="150" dirty="0">
                <a:solidFill>
                  <a:srgbClr val="FFFFFF"/>
                </a:solidFill>
                <a:latin typeface="바탕"/>
                <a:cs typeface="바탕"/>
              </a:rPr>
              <a:t>)</a:t>
            </a:r>
            <a:endParaRPr sz="3000">
              <a:latin typeface="바탕"/>
              <a:cs typeface="바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92845" y="799767"/>
            <a:ext cx="23114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715">
              <a:lnSpc>
                <a:spcPct val="116700"/>
              </a:lnSpc>
              <a:spcBef>
                <a:spcPts val="95"/>
              </a:spcBef>
            </a:pPr>
            <a:r>
              <a:rPr sz="3000" dirty="0"/>
              <a:t>데이터베이스  </a:t>
            </a:r>
            <a:r>
              <a:rPr sz="3000" spc="-90" dirty="0"/>
              <a:t>(MariaDB)</a:t>
            </a:r>
            <a:endParaRPr sz="3000"/>
          </a:p>
        </p:txBody>
      </p:sp>
      <p:sp>
        <p:nvSpPr>
          <p:cNvPr id="12" name="object 12"/>
          <p:cNvSpPr txBox="1"/>
          <p:nvPr/>
        </p:nvSpPr>
        <p:spPr>
          <a:xfrm>
            <a:off x="14590807" y="8217626"/>
            <a:ext cx="2115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바탕"/>
                <a:cs typeface="바탕"/>
              </a:rPr>
              <a:t>딥러닝</a:t>
            </a:r>
            <a:r>
              <a:rPr sz="3000" spc="36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000" dirty="0">
                <a:solidFill>
                  <a:srgbClr val="FFFFFF"/>
                </a:solidFill>
                <a:latin typeface="바탕"/>
                <a:cs typeface="바탕"/>
              </a:rPr>
              <a:t>모델</a:t>
            </a:r>
            <a:endParaRPr sz="3000">
              <a:latin typeface="바탕"/>
              <a:cs typeface="바탕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6643" y="2864232"/>
            <a:ext cx="981074" cy="504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97241" y="4660882"/>
            <a:ext cx="504824" cy="9810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09222" y="5160672"/>
            <a:ext cx="1027772" cy="106955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89693" y="3366003"/>
            <a:ext cx="981074" cy="5048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72642" y="5360742"/>
            <a:ext cx="668845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0040" algn="just">
              <a:lnSpc>
                <a:spcPct val="114999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사용자가 기기를 사용하여 제품을 촬영하였 </a:t>
            </a:r>
            <a:r>
              <a:rPr sz="2500" dirty="0">
                <a:solidFill>
                  <a:srgbClr val="FFFFFF"/>
                </a:solidFill>
                <a:latin typeface="바탕"/>
                <a:cs typeface="바탕"/>
              </a:rPr>
              <a:t> 을 </a:t>
            </a:r>
            <a:r>
              <a:rPr sz="2500" spc="-40" dirty="0">
                <a:solidFill>
                  <a:srgbClr val="FFFFFF"/>
                </a:solidFill>
                <a:latin typeface="바탕"/>
                <a:cs typeface="바탕"/>
              </a:rPr>
              <a:t>경우,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해당 이미지 데이터를 </a:t>
            </a:r>
            <a:r>
              <a:rPr sz="2500" spc="-85" dirty="0">
                <a:solidFill>
                  <a:srgbClr val="FFFFFF"/>
                </a:solidFill>
                <a:latin typeface="바탕"/>
                <a:cs typeface="바탕"/>
              </a:rPr>
              <a:t>DB에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저장 </a:t>
            </a:r>
            <a:r>
              <a:rPr sz="2500" dirty="0">
                <a:solidFill>
                  <a:srgbClr val="FFFFFF"/>
                </a:solidFill>
                <a:latin typeface="바탕"/>
                <a:cs typeface="바탕"/>
              </a:rPr>
              <a:t>후 </a:t>
            </a:r>
            <a:r>
              <a:rPr sz="2500" spc="5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딥러닝 모델을 사용하여 식품을 분류하고 </a:t>
            </a:r>
            <a:r>
              <a:rPr sz="2500" dirty="0">
                <a:solidFill>
                  <a:srgbClr val="FFFFFF"/>
                </a:solidFill>
                <a:latin typeface="바탕"/>
                <a:cs typeface="바탕"/>
              </a:rPr>
              <a:t>분 </a:t>
            </a:r>
            <a:r>
              <a:rPr sz="2500" spc="5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류된</a:t>
            </a:r>
            <a:r>
              <a:rPr sz="2500" spc="36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결과를</a:t>
            </a:r>
            <a:r>
              <a:rPr sz="2500" spc="365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기기에</a:t>
            </a:r>
            <a:r>
              <a:rPr sz="2500" spc="365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다시</a:t>
            </a:r>
            <a:r>
              <a:rPr sz="2500" spc="365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전송하여</a:t>
            </a:r>
            <a:r>
              <a:rPr sz="2500" spc="36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바탕"/>
                <a:cs typeface="바탕"/>
              </a:rPr>
              <a:t>음성을</a:t>
            </a:r>
            <a:r>
              <a:rPr sz="2500" spc="365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500" dirty="0">
                <a:solidFill>
                  <a:srgbClr val="FFFFFF"/>
                </a:solidFill>
                <a:latin typeface="바탕"/>
                <a:cs typeface="바탕"/>
              </a:rPr>
              <a:t>출</a:t>
            </a:r>
            <a:endParaRPr sz="2500" dirty="0">
              <a:latin typeface="바탕"/>
              <a:cs typeface="바탕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500" spc="-35" dirty="0">
                <a:solidFill>
                  <a:srgbClr val="FFFFFF"/>
                </a:solidFill>
                <a:latin typeface="바탕"/>
                <a:cs typeface="바탕"/>
              </a:rPr>
              <a:t>력한다.</a:t>
            </a:r>
            <a:endParaRPr sz="2500" dirty="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845</Words>
  <Application>Microsoft Office PowerPoint</Application>
  <PresentationFormat>사용자 지정</PresentationFormat>
  <Paragraphs>139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HY견명조</vt:lpstr>
      <vt:lpstr>HY신명조</vt:lpstr>
      <vt:lpstr>HY엽서M</vt:lpstr>
      <vt:lpstr>돋움</vt:lpstr>
      <vt:lpstr>바탕</vt:lpstr>
      <vt:lpstr>Agency FB</vt:lpstr>
      <vt:lpstr>Arial</vt:lpstr>
      <vt:lpstr>Calibri</vt:lpstr>
      <vt:lpstr>Courier New</vt:lpstr>
      <vt:lpstr>Office Theme</vt:lpstr>
      <vt:lpstr>시각장애인을 위한 딥러닝 이미지분류 기반  편의점 식품 구분 시스템</vt:lpstr>
      <vt:lpstr>목 차</vt:lpstr>
      <vt:lpstr>PowerPoint 프레젠테이션</vt:lpstr>
      <vt:lpstr>주제 선정 이유</vt:lpstr>
      <vt:lpstr>PowerPoint 프레젠테이션</vt:lpstr>
      <vt:lpstr>시각장애인   편의점 이용시  문제점</vt:lpstr>
      <vt:lpstr>관련 연구</vt:lpstr>
      <vt:lpstr>PowerPoint 프레젠테이션</vt:lpstr>
      <vt:lpstr>데이터베이스  (MariaDB)</vt:lpstr>
      <vt:lpstr>시스템  개발 과정</vt:lpstr>
      <vt:lpstr>이미지 데이터  세트 구성</vt:lpstr>
      <vt:lpstr>딥러닝 모델  구현</vt:lpstr>
      <vt:lpstr>딥러닝 모델  컴파일</vt:lpstr>
      <vt:lpstr>딥러닝 모델  학습 진행</vt:lpstr>
      <vt:lpstr>PowerPoint 프레젠테이션</vt:lpstr>
      <vt:lpstr>딥러닝 모델 성능 평가</vt:lpstr>
      <vt:lpstr>데이터 베이스  구현</vt:lpstr>
      <vt:lpstr>하드웨어 구성</vt:lpstr>
      <vt:lpstr>하드웨어 구성</vt:lpstr>
      <vt:lpstr>PowerPoint 프레젠테이션</vt:lpstr>
      <vt:lpstr>PowerPoint 프레젠테이션</vt:lpstr>
      <vt:lpstr>실험 결과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응애</dc:title>
  <dc:creator>김경환</dc:creator>
  <cp:keywords>DAFSja-3eXU,BAFSjfnCWgk</cp:keywords>
  <cp:lastModifiedBy>Kim KH</cp:lastModifiedBy>
  <cp:revision>16</cp:revision>
  <dcterms:created xsi:type="dcterms:W3CDTF">2022-11-21T11:58:34Z</dcterms:created>
  <dcterms:modified xsi:type="dcterms:W3CDTF">2022-11-24T06:24:56Z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2022-11-21T00:00:00Z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2022-11-21T00:00:00Z</vt:filetime>
  </property>
</Properties>
</file>