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3" r:id="rId5"/>
  </p:sldMasterIdLst>
  <p:notesMasterIdLst>
    <p:notesMasterId r:id="rId12"/>
  </p:notesMasterIdLst>
  <p:handoutMasterIdLst>
    <p:handoutMasterId r:id="rId13"/>
  </p:handoutMasterIdLst>
  <p:sldIdLst>
    <p:sldId id="677" r:id="rId6"/>
    <p:sldId id="695" r:id="rId7"/>
    <p:sldId id="696" r:id="rId8"/>
    <p:sldId id="680" r:id="rId9"/>
    <p:sldId id="684" r:id="rId10"/>
    <p:sldId id="693" r:id="rId11"/>
  </p:sldIdLst>
  <p:sldSz cx="12192000" cy="6858000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2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浩亘&lt;watanabe.hironobu@jp.panasonic.com&gt;" initials="渡辺" lastIdx="4" clrIdx="0">
    <p:extLst>
      <p:ext uri="{19B8F6BF-5375-455C-9EA6-DF929625EA0E}">
        <p15:presenceInfo xmlns:p15="http://schemas.microsoft.com/office/powerpoint/2012/main" userId="S-1-5-21-452567092-4189069983-2056358211-294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07FD"/>
    <a:srgbClr val="E7E7E7"/>
    <a:srgbClr val="CBECDE"/>
    <a:srgbClr val="BFBFBF"/>
    <a:srgbClr val="FF00FF"/>
    <a:srgbClr val="FFCCFF"/>
    <a:srgbClr val="E8E8F6"/>
    <a:srgbClr val="CDCDEC"/>
    <a:srgbClr val="E7F6EF"/>
    <a:srgbClr val="A5B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DC19B-9A74-42D3-B2CE-AA358BE54016}" v="18" dt="2020-05-20T05:52:34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94584" autoAdjust="0"/>
  </p:normalViewPr>
  <p:slideViewPr>
    <p:cSldViewPr snapToGrid="0">
      <p:cViewPr varScale="1">
        <p:scale>
          <a:sx n="113" d="100"/>
          <a:sy n="113" d="100"/>
        </p:scale>
        <p:origin x="594" y="96"/>
      </p:cViewPr>
      <p:guideLst>
        <p:guide orient="horz" pos="2568"/>
        <p:guide pos="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yama Takahiro (大山 貴博)" userId="S::ohyama.takahiro-pmcs@jp.panasonic.com::361abe81-e01c-4551-9295-7684bf60b035" providerId="AD" clId="Web-{037DC19B-9A74-42D3-B2CE-AA358BE54016}"/>
    <pc:docChg chg="modSld">
      <pc:chgData name="Ohyama Takahiro (大山 貴博)" userId="S::ohyama.takahiro-pmcs@jp.panasonic.com::361abe81-e01c-4551-9295-7684bf60b035" providerId="AD" clId="Web-{037DC19B-9A74-42D3-B2CE-AA358BE54016}" dt="2020-05-20T05:52:32.120" v="15" actId="20577"/>
      <pc:docMkLst>
        <pc:docMk/>
      </pc:docMkLst>
      <pc:sldChg chg="modSp">
        <pc:chgData name="Ohyama Takahiro (大山 貴博)" userId="S::ohyama.takahiro-pmcs@jp.panasonic.com::361abe81-e01c-4551-9295-7684bf60b035" providerId="AD" clId="Web-{037DC19B-9A74-42D3-B2CE-AA358BE54016}" dt="2020-05-20T05:52:32.120" v="15" actId="20577"/>
        <pc:sldMkLst>
          <pc:docMk/>
          <pc:sldMk cId="1605279714" sldId="586"/>
        </pc:sldMkLst>
        <pc:spChg chg="mod">
          <ac:chgData name="Ohyama Takahiro (大山 貴博)" userId="S::ohyama.takahiro-pmcs@jp.panasonic.com::361abe81-e01c-4551-9295-7684bf60b035" providerId="AD" clId="Web-{037DC19B-9A74-42D3-B2CE-AA358BE54016}" dt="2020-05-20T05:52:32.120" v="15" actId="20577"/>
          <ac:spMkLst>
            <pc:docMk/>
            <pc:sldMk cId="1605279714" sldId="586"/>
            <ac:spMk id="44" creationId="{00000000-0000-0000-0000-000000000000}"/>
          </ac:spMkLst>
        </pc:spChg>
      </pc:sldChg>
      <pc:sldChg chg="modSp">
        <pc:chgData name="Ohyama Takahiro (大山 貴博)" userId="S::ohyama.takahiro-pmcs@jp.panasonic.com::361abe81-e01c-4551-9295-7684bf60b035" providerId="AD" clId="Web-{037DC19B-9A74-42D3-B2CE-AA358BE54016}" dt="2020-05-20T05:52:18.104" v="11" actId="20577"/>
        <pc:sldMkLst>
          <pc:docMk/>
          <pc:sldMk cId="24847713" sldId="605"/>
        </pc:sldMkLst>
        <pc:spChg chg="mod">
          <ac:chgData name="Ohyama Takahiro (大山 貴博)" userId="S::ohyama.takahiro-pmcs@jp.panasonic.com::361abe81-e01c-4551-9295-7684bf60b035" providerId="AD" clId="Web-{037DC19B-9A74-42D3-B2CE-AA358BE54016}" dt="2020-05-20T05:52:18.104" v="11" actId="20577"/>
          <ac:spMkLst>
            <pc:docMk/>
            <pc:sldMk cId="24847713" sldId="605"/>
            <ac:spMk id="44" creationId="{00000000-0000-0000-0000-000000000000}"/>
          </ac:spMkLst>
        </pc:spChg>
      </pc:sldChg>
      <pc:sldChg chg="modSp">
        <pc:chgData name="Ohyama Takahiro (大山 貴博)" userId="S::ohyama.takahiro-pmcs@jp.panasonic.com::361abe81-e01c-4551-9295-7684bf60b035" providerId="AD" clId="Web-{037DC19B-9A74-42D3-B2CE-AA358BE54016}" dt="2020-05-20T05:52:22.448" v="14" actId="20577"/>
        <pc:sldMkLst>
          <pc:docMk/>
          <pc:sldMk cId="2554809957" sldId="606"/>
        </pc:sldMkLst>
        <pc:spChg chg="mod">
          <ac:chgData name="Ohyama Takahiro (大山 貴博)" userId="S::ohyama.takahiro-pmcs@jp.panasonic.com::361abe81-e01c-4551-9295-7684bf60b035" providerId="AD" clId="Web-{037DC19B-9A74-42D3-B2CE-AA358BE54016}" dt="2020-05-20T05:52:22.448" v="14" actId="20577"/>
          <ac:spMkLst>
            <pc:docMk/>
            <pc:sldMk cId="2554809957" sldId="606"/>
            <ac:spMk id="4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659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0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5" tIns="0" rIns="19905" bIns="0" numCol="1" anchor="t" anchorCtr="0" compatLnSpc="1">
            <a:prstTxWarp prst="textNoShape">
              <a:avLst/>
            </a:prstTxWarp>
          </a:bodyPr>
          <a:lstStyle>
            <a:lvl1pPr algn="l" defTabSz="91983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23" y="0"/>
            <a:ext cx="3076977" cy="50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5" tIns="0" rIns="19905" bIns="0" numCol="1" anchor="t" anchorCtr="0" compatLnSpc="1">
            <a:prstTxWarp prst="textNoShape">
              <a:avLst/>
            </a:prstTxWarp>
          </a:bodyPr>
          <a:lstStyle>
            <a:lvl1pPr algn="r" defTabSz="91983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892CE7A-9640-4F07-83EC-CB352EEB80C0}" type="datetime1">
              <a:rPr lang="ja-JP" altLang="en-US" smtClean="0"/>
              <a:t>2023/6/2</a:t>
            </a:fld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750" y="777875"/>
            <a:ext cx="678815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348" y="4862882"/>
            <a:ext cx="5208606" cy="460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48" tIns="48101" rIns="94548" bIns="4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7411"/>
            <a:ext cx="3076977" cy="50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5" tIns="0" rIns="19905" bIns="0" numCol="1" anchor="b" anchorCtr="0" compatLnSpc="1">
            <a:prstTxWarp prst="textNoShape">
              <a:avLst/>
            </a:prstTxWarp>
          </a:bodyPr>
          <a:lstStyle>
            <a:lvl1pPr algn="l" defTabSz="91983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23" y="9727411"/>
            <a:ext cx="3076977" cy="50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5" tIns="0" rIns="19905" bIns="0" numCol="1" anchor="b" anchorCtr="0" compatLnSpc="1">
            <a:prstTxWarp prst="textNoShape">
              <a:avLst/>
            </a:prstTxWarp>
          </a:bodyPr>
          <a:lstStyle>
            <a:lvl1pPr algn="r" defTabSz="91983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AC112BC-DE40-4B22-8644-E748AB93CA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3115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79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47675" algn="l" defTabSz="879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896938" algn="l" defTabSz="879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43025" algn="l" defTabSz="879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790700" algn="l" defTabSz="879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112BC-DE40-4B22-8644-E748AB93CA6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898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112BC-DE40-4B22-8644-E748AB93CA6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597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112BC-DE40-4B22-8644-E748AB93CA6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613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112BC-DE40-4B22-8644-E748AB93CA6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13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112BC-DE40-4B22-8644-E748AB93CA6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936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112BC-DE40-4B22-8644-E748AB93CA6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551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2708" y="1219200"/>
            <a:ext cx="5533292" cy="4876800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83569" y="1219200"/>
            <a:ext cx="5533292" cy="4876800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52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510" y="4800397"/>
            <a:ext cx="7315712" cy="567088"/>
          </a:xfrm>
          <a:prstGeom prst="rect">
            <a:avLst/>
          </a:prstGeom>
        </p:spPr>
        <p:txBody>
          <a:bodyPr lIns="59364" tIns="29682" rIns="59364" bIns="29682" anchor="b"/>
          <a:lstStyle>
            <a:lvl1pPr algn="l">
              <a:defRPr sz="16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510" y="612905"/>
            <a:ext cx="7315712" cy="4114189"/>
          </a:xfrm>
          <a:prstGeom prst="rect">
            <a:avLst/>
          </a:prstGeom>
        </p:spPr>
        <p:txBody>
          <a:bodyPr lIns="59364" tIns="29682" rIns="59364" bIns="29682"/>
          <a:lstStyle>
            <a:lvl1pPr marL="0" indent="0">
              <a:buNone/>
              <a:defRPr sz="2585"/>
            </a:lvl1pPr>
            <a:lvl2pPr marL="365326" indent="0">
              <a:buNone/>
              <a:defRPr sz="2215"/>
            </a:lvl2pPr>
            <a:lvl3pPr marL="730653" indent="0">
              <a:buNone/>
              <a:defRPr sz="1969"/>
            </a:lvl3pPr>
            <a:lvl4pPr marL="1095979" indent="0">
              <a:buNone/>
              <a:defRPr sz="1600"/>
            </a:lvl4pPr>
            <a:lvl5pPr marL="1461305" indent="0">
              <a:buNone/>
              <a:defRPr sz="1600"/>
            </a:lvl5pPr>
            <a:lvl6pPr marL="1826632" indent="0">
              <a:buNone/>
              <a:defRPr sz="1600"/>
            </a:lvl6pPr>
            <a:lvl7pPr marL="2191959" indent="0">
              <a:buNone/>
              <a:defRPr sz="1600"/>
            </a:lvl7pPr>
            <a:lvl8pPr marL="2557285" indent="0">
              <a:buNone/>
              <a:defRPr sz="1600"/>
            </a:lvl8pPr>
            <a:lvl9pPr marL="2922611" indent="0">
              <a:buNone/>
              <a:defRPr sz="16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510" y="5367485"/>
            <a:ext cx="7315712" cy="804308"/>
          </a:xfrm>
          <a:prstGeom prst="rect">
            <a:avLst/>
          </a:prstGeom>
        </p:spPr>
        <p:txBody>
          <a:bodyPr lIns="59364" tIns="29682" rIns="59364" bIns="29682"/>
          <a:lstStyle>
            <a:lvl1pPr marL="0" indent="0">
              <a:buNone/>
              <a:defRPr sz="1108"/>
            </a:lvl1pPr>
            <a:lvl2pPr marL="365326" indent="0">
              <a:buNone/>
              <a:defRPr sz="862"/>
            </a:lvl2pPr>
            <a:lvl3pPr marL="730653" indent="0">
              <a:buNone/>
              <a:defRPr sz="862"/>
            </a:lvl3pPr>
            <a:lvl4pPr marL="1095979" indent="0">
              <a:buNone/>
              <a:defRPr sz="738"/>
            </a:lvl4pPr>
            <a:lvl5pPr marL="1461305" indent="0">
              <a:buNone/>
              <a:defRPr sz="738"/>
            </a:lvl5pPr>
            <a:lvl6pPr marL="1826632" indent="0">
              <a:buNone/>
              <a:defRPr sz="738"/>
            </a:lvl6pPr>
            <a:lvl7pPr marL="2191959" indent="0">
              <a:buNone/>
              <a:defRPr sz="738"/>
            </a:lvl7pPr>
            <a:lvl8pPr marL="2557285" indent="0">
              <a:buNone/>
              <a:defRPr sz="738"/>
            </a:lvl8pPr>
            <a:lvl9pPr marL="2922611" indent="0">
              <a:buNone/>
              <a:defRPr sz="7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F94CDB32-BA92-42B9-A51A-06486A83A721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539908CB-3A81-4F0B-80D3-75FDAD3E1E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00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16" y="274892"/>
            <a:ext cx="10973568" cy="1142321"/>
          </a:xfrm>
          <a:prstGeom prst="rect">
            <a:avLst/>
          </a:prstGeom>
        </p:spPr>
        <p:txBody>
          <a:bodyPr lIns="59364" tIns="29682" rIns="59364" bIns="29682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216" y="1600472"/>
            <a:ext cx="10973568" cy="4525506"/>
          </a:xfrm>
          <a:prstGeom prst="rect">
            <a:avLst/>
          </a:prstGeom>
        </p:spPr>
        <p:txBody>
          <a:bodyPr vert="eaVert" lIns="59364" tIns="29682" rIns="59364" bIns="29682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28C67A23-337B-4D73-A047-B39ECD48661A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A0C0CDAD-BF90-48AB-8257-9ABDE666DB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444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40032" y="274891"/>
            <a:ext cx="2742752" cy="5851088"/>
          </a:xfrm>
          <a:prstGeom prst="rect">
            <a:avLst/>
          </a:prstGeom>
        </p:spPr>
        <p:txBody>
          <a:bodyPr vert="eaVert" lIns="59364" tIns="29682" rIns="59364" bIns="29682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218" y="274891"/>
            <a:ext cx="8107950" cy="5851088"/>
          </a:xfrm>
          <a:prstGeom prst="rect">
            <a:avLst/>
          </a:prstGeom>
        </p:spPr>
        <p:txBody>
          <a:bodyPr vert="eaVert" lIns="59364" tIns="29682" rIns="59364" bIns="29682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4B5F5DDB-3FC2-432D-9E29-565AA336E1C1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83178257-FAD0-4BB4-969A-CBCDFB3066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523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3825" y="2130909"/>
            <a:ext cx="10364352" cy="1469135"/>
          </a:xfrm>
          <a:prstGeom prst="rect">
            <a:avLst/>
          </a:prstGeom>
        </p:spPr>
        <p:txBody>
          <a:bodyPr lIns="59364" tIns="29682" rIns="59364" bIns="29682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929" y="3886133"/>
            <a:ext cx="8534144" cy="1752170"/>
          </a:xfrm>
          <a:prstGeom prst="rect">
            <a:avLst/>
          </a:prstGeom>
        </p:spPr>
        <p:txBody>
          <a:bodyPr lIns="59364" tIns="29682" rIns="59364" bIns="2968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5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1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0EBD7552-45DA-4A7E-A330-C4691EFD179F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2E32993B-D13F-4898-B027-4ECBC7E4A3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439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16" y="274892"/>
            <a:ext cx="10973568" cy="1142321"/>
          </a:xfrm>
          <a:prstGeom prst="rect">
            <a:avLst/>
          </a:prstGeom>
        </p:spPr>
        <p:txBody>
          <a:bodyPr lIns="59364" tIns="29682" rIns="59364" bIns="29682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216" y="1600472"/>
            <a:ext cx="10973568" cy="4525506"/>
          </a:xfrm>
          <a:prstGeom prst="rect">
            <a:avLst/>
          </a:prstGeom>
        </p:spPr>
        <p:txBody>
          <a:bodyPr lIns="59364" tIns="29682" rIns="59364" bIns="29682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F0ABF7BC-20A5-4225-9918-EE2EFDCB8B76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E4CB05A0-EC5B-4DA4-839A-0F962ACB5F2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508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2460" y="4407407"/>
            <a:ext cx="10364352" cy="1361215"/>
          </a:xfrm>
          <a:prstGeom prst="rect">
            <a:avLst/>
          </a:prstGeom>
        </p:spPr>
        <p:txBody>
          <a:bodyPr lIns="59364" tIns="29682" rIns="59364" bIns="29682" anchor="t"/>
          <a:lstStyle>
            <a:lvl1pPr algn="l">
              <a:defRPr sz="32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2460" y="2906710"/>
            <a:ext cx="10364352" cy="1500696"/>
          </a:xfrm>
          <a:prstGeom prst="rect">
            <a:avLst/>
          </a:prstGeom>
        </p:spPr>
        <p:txBody>
          <a:bodyPr lIns="59364" tIns="29682" rIns="59364" bIns="29682"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326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2pPr>
            <a:lvl3pPr marL="730653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3pPr>
            <a:lvl4pPr marL="109597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461305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826632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21919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557285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922611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F2A90EC6-65ED-4B0A-B639-23623A8A0552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63CF5E8A-F881-425C-8AE7-AFDEEB1CF5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16" y="274892"/>
            <a:ext cx="10973568" cy="1142321"/>
          </a:xfrm>
          <a:prstGeom prst="rect">
            <a:avLst/>
          </a:prstGeom>
        </p:spPr>
        <p:txBody>
          <a:bodyPr lIns="59364" tIns="29682" rIns="59364" bIns="29682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217" y="1600472"/>
            <a:ext cx="5425350" cy="4525506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 sz="2215"/>
            </a:lvl1pPr>
            <a:lvl2pPr>
              <a:defRPr sz="1969"/>
            </a:lvl2pPr>
            <a:lvl3pPr>
              <a:defRPr sz="1600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57435" y="1600472"/>
            <a:ext cx="5425350" cy="4525506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 sz="2215"/>
            </a:lvl1pPr>
            <a:lvl2pPr>
              <a:defRPr sz="1969"/>
            </a:lvl2pPr>
            <a:lvl3pPr>
              <a:defRPr sz="1600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36FB3478-AA2F-4ABD-8E80-BDD1D371AC26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32A91300-9D1A-4521-AE9E-6CE73727355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401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16" y="274892"/>
            <a:ext cx="10973568" cy="114232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218" y="1535312"/>
            <a:ext cx="5386955" cy="639374"/>
          </a:xfrm>
          <a:prstGeom prst="rect">
            <a:avLst/>
          </a:prstGeom>
        </p:spPr>
        <p:txBody>
          <a:bodyPr lIns="59364" tIns="29682" rIns="59364" bIns="29682" anchor="b"/>
          <a:lstStyle>
            <a:lvl1pPr marL="0" indent="0">
              <a:buNone/>
              <a:defRPr sz="1969" b="1"/>
            </a:lvl1pPr>
            <a:lvl2pPr marL="365326" indent="0">
              <a:buNone/>
              <a:defRPr sz="1600" b="1"/>
            </a:lvl2pPr>
            <a:lvl3pPr marL="730653" indent="0">
              <a:buNone/>
              <a:defRPr sz="1477" b="1"/>
            </a:lvl3pPr>
            <a:lvl4pPr marL="1095979" indent="0">
              <a:buNone/>
              <a:defRPr sz="1231" b="1"/>
            </a:lvl4pPr>
            <a:lvl5pPr marL="1461305" indent="0">
              <a:buNone/>
              <a:defRPr sz="1231" b="1"/>
            </a:lvl5pPr>
            <a:lvl6pPr marL="1826632" indent="0">
              <a:buNone/>
              <a:defRPr sz="1231" b="1"/>
            </a:lvl6pPr>
            <a:lvl7pPr marL="2191959" indent="0">
              <a:buNone/>
              <a:defRPr sz="1231" b="1"/>
            </a:lvl7pPr>
            <a:lvl8pPr marL="2557285" indent="0">
              <a:buNone/>
              <a:defRPr sz="1231" b="1"/>
            </a:lvl8pPr>
            <a:lvl9pPr marL="2922611" indent="0">
              <a:buNone/>
              <a:defRPr sz="123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218" y="2174687"/>
            <a:ext cx="5386955" cy="395129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 sz="1969"/>
            </a:lvl1pPr>
            <a:lvl2pPr>
              <a:defRPr sz="1600"/>
            </a:lvl2pPr>
            <a:lvl3pPr>
              <a:defRPr sz="1477"/>
            </a:lvl3pPr>
            <a:lvl4pPr>
              <a:defRPr sz="1231"/>
            </a:lvl4pPr>
            <a:lvl5pPr>
              <a:defRPr sz="1231"/>
            </a:lvl5pPr>
            <a:lvl6pPr>
              <a:defRPr sz="1231"/>
            </a:lvl6pPr>
            <a:lvl7pPr>
              <a:defRPr sz="1231"/>
            </a:lvl7pPr>
            <a:lvl8pPr>
              <a:defRPr sz="1231"/>
            </a:lvl8pPr>
            <a:lvl9pPr>
              <a:defRPr sz="12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270" y="1535312"/>
            <a:ext cx="5389514" cy="639374"/>
          </a:xfrm>
          <a:prstGeom prst="rect">
            <a:avLst/>
          </a:prstGeom>
        </p:spPr>
        <p:txBody>
          <a:bodyPr lIns="59364" tIns="29682" rIns="59364" bIns="29682" anchor="b"/>
          <a:lstStyle>
            <a:lvl1pPr marL="0" indent="0">
              <a:buNone/>
              <a:defRPr sz="1969" b="1"/>
            </a:lvl1pPr>
            <a:lvl2pPr marL="365326" indent="0">
              <a:buNone/>
              <a:defRPr sz="1600" b="1"/>
            </a:lvl2pPr>
            <a:lvl3pPr marL="730653" indent="0">
              <a:buNone/>
              <a:defRPr sz="1477" b="1"/>
            </a:lvl3pPr>
            <a:lvl4pPr marL="1095979" indent="0">
              <a:buNone/>
              <a:defRPr sz="1231" b="1"/>
            </a:lvl4pPr>
            <a:lvl5pPr marL="1461305" indent="0">
              <a:buNone/>
              <a:defRPr sz="1231" b="1"/>
            </a:lvl5pPr>
            <a:lvl6pPr marL="1826632" indent="0">
              <a:buNone/>
              <a:defRPr sz="1231" b="1"/>
            </a:lvl6pPr>
            <a:lvl7pPr marL="2191959" indent="0">
              <a:buNone/>
              <a:defRPr sz="1231" b="1"/>
            </a:lvl7pPr>
            <a:lvl8pPr marL="2557285" indent="0">
              <a:buNone/>
              <a:defRPr sz="1231" b="1"/>
            </a:lvl8pPr>
            <a:lvl9pPr marL="2922611" indent="0">
              <a:buNone/>
              <a:defRPr sz="123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270" y="2174687"/>
            <a:ext cx="5389514" cy="395129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 sz="1969"/>
            </a:lvl1pPr>
            <a:lvl2pPr>
              <a:defRPr sz="1600"/>
            </a:lvl2pPr>
            <a:lvl3pPr>
              <a:defRPr sz="1477"/>
            </a:lvl3pPr>
            <a:lvl4pPr>
              <a:defRPr sz="1231"/>
            </a:lvl4pPr>
            <a:lvl5pPr>
              <a:defRPr sz="1231"/>
            </a:lvl5pPr>
            <a:lvl6pPr>
              <a:defRPr sz="1231"/>
            </a:lvl6pPr>
            <a:lvl7pPr>
              <a:defRPr sz="1231"/>
            </a:lvl7pPr>
            <a:lvl8pPr>
              <a:defRPr sz="1231"/>
            </a:lvl8pPr>
            <a:lvl9pPr>
              <a:defRPr sz="12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E7C86813-C479-43B3-AABA-B88C0A5AD67D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64B0BE8F-7C9E-4118-A5E2-C51A67B0BA8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634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16" y="274892"/>
            <a:ext cx="10973568" cy="1142321"/>
          </a:xfrm>
          <a:prstGeom prst="rect">
            <a:avLst/>
          </a:prstGeom>
        </p:spPr>
        <p:txBody>
          <a:bodyPr lIns="59364" tIns="29682" rIns="59364" bIns="29682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8C5C495C-9A46-4AD0-B99E-4437EB9D6261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81DABEEE-11E4-4240-93FA-25D7A3E827F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8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6F202507-A1E9-4E36-A7D2-9687CA74DD9C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19D9999A-1644-40EE-A6C4-81AA30841B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0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16" y="272854"/>
            <a:ext cx="4011099" cy="1162684"/>
          </a:xfrm>
          <a:prstGeom prst="rect">
            <a:avLst/>
          </a:prstGeom>
        </p:spPr>
        <p:txBody>
          <a:bodyPr lIns="59364" tIns="29682" rIns="59364" bIns="29682" anchor="b"/>
          <a:lstStyle>
            <a:lvl1pPr algn="l">
              <a:defRPr sz="16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221" y="272854"/>
            <a:ext cx="6816565" cy="5853124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 sz="2585"/>
            </a:lvl1pPr>
            <a:lvl2pPr>
              <a:defRPr sz="2215"/>
            </a:lvl2pPr>
            <a:lvl3pPr>
              <a:defRPr sz="196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216" y="1435539"/>
            <a:ext cx="4011099" cy="4690441"/>
          </a:xfrm>
          <a:prstGeom prst="rect">
            <a:avLst/>
          </a:prstGeom>
        </p:spPr>
        <p:txBody>
          <a:bodyPr lIns="59364" tIns="29682" rIns="59364" bIns="29682"/>
          <a:lstStyle>
            <a:lvl1pPr marL="0" indent="0">
              <a:buNone/>
              <a:defRPr sz="1108"/>
            </a:lvl1pPr>
            <a:lvl2pPr marL="365326" indent="0">
              <a:buNone/>
              <a:defRPr sz="862"/>
            </a:lvl2pPr>
            <a:lvl3pPr marL="730653" indent="0">
              <a:buNone/>
              <a:defRPr sz="862"/>
            </a:lvl3pPr>
            <a:lvl4pPr marL="1095979" indent="0">
              <a:buNone/>
              <a:defRPr sz="738"/>
            </a:lvl4pPr>
            <a:lvl5pPr marL="1461305" indent="0">
              <a:buNone/>
              <a:defRPr sz="738"/>
            </a:lvl5pPr>
            <a:lvl6pPr marL="1826632" indent="0">
              <a:buNone/>
              <a:defRPr sz="738"/>
            </a:lvl6pPr>
            <a:lvl7pPr marL="2191959" indent="0">
              <a:buNone/>
              <a:defRPr sz="738"/>
            </a:lvl7pPr>
            <a:lvl8pPr marL="2557285" indent="0">
              <a:buNone/>
              <a:defRPr sz="738"/>
            </a:lvl8pPr>
            <a:lvl9pPr marL="2922611" indent="0">
              <a:buNone/>
              <a:defRPr sz="7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09216" y="6356073"/>
            <a:ext cx="2845142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EAE9405C-9772-4BC2-B876-AC00B08E3D66}" type="datetimeFigureOut">
              <a:rPr lang="ja-JP" altLang="en-US"/>
              <a:pPr>
                <a:defRPr/>
              </a:pPr>
              <a:t>2023/6/2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165963" y="6356073"/>
            <a:ext cx="3860074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737644" y="6356073"/>
            <a:ext cx="2845141" cy="365501"/>
          </a:xfrm>
          <a:prstGeom prst="rect">
            <a:avLst/>
          </a:prstGeom>
        </p:spPr>
        <p:txBody>
          <a:bodyPr lIns="59364" tIns="29682" rIns="59364" bIns="29682"/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A383C0AD-65E2-4F70-BD8C-1694B668D6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65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5138" y="222250"/>
            <a:ext cx="115355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マスタータイトルの書式設定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2708" y="1219200"/>
            <a:ext cx="11254154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375138" y="690563"/>
            <a:ext cx="11535508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>
            <a:off x="375138" y="6553200"/>
            <a:ext cx="1153550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rgbClr val="0000F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2831-733A-44F8-B98B-6068609AC5AA}" type="datetime1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11" name="スライド番号プレースホルダー 3"/>
          <p:cNvSpPr txBox="1">
            <a:spLocks/>
          </p:cNvSpPr>
          <p:nvPr userDrawn="1"/>
        </p:nvSpPr>
        <p:spPr>
          <a:xfrm>
            <a:off x="9283935" y="6518020"/>
            <a:ext cx="2743200" cy="369886"/>
          </a:xfrm>
          <a:prstGeom prst="rect">
            <a:avLst/>
          </a:prstGeom>
          <a:noFill/>
        </p:spPr>
        <p:txBody>
          <a:bodyPr vert="horz" lIns="112542" tIns="56271" rIns="112542" bIns="56271" rtlCol="0" anchor="ctr"/>
          <a:lstStyle>
            <a:defPPr>
              <a:defRPr lang="ja-JP"/>
            </a:defPPr>
            <a:lvl1pPr algn="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rgbClr val="0000FF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b="1" kern="120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fld id="{5B5E4E7B-88F4-4A6F-A5C8-4272329AB3B9}" type="slidenum">
              <a:rPr lang="ja-JP" altLang="en-US" sz="1969" smtClean="0"/>
              <a:pPr/>
              <a:t>‹#›</a:t>
            </a:fld>
            <a:endParaRPr lang="ja-JP" altLang="en-US" sz="1969"/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9287018" y="54706"/>
            <a:ext cx="2905369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ja-JP" altLang="en-US" sz="1354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パナソニック</a:t>
            </a:r>
          </a:p>
          <a:p>
            <a:pPr algn="r" eaLnBrk="1" hangingPunct="1"/>
            <a:r>
              <a:rPr lang="ja-JP" altLang="en-US" sz="1354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システムネットワークス</a:t>
            </a:r>
          </a:p>
          <a:p>
            <a:pPr algn="r" eaLnBrk="1" hangingPunct="1"/>
            <a:r>
              <a:rPr lang="ja-JP" altLang="en-US" sz="1354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開発研究所</a:t>
            </a:r>
          </a:p>
        </p:txBody>
      </p:sp>
    </p:spTree>
    <p:extLst>
      <p:ext uri="{BB962C8B-B14F-4D97-AF65-F5344CB8AC3E}">
        <p14:creationId xmlns:p14="http://schemas.microsoft.com/office/powerpoint/2010/main" val="194063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562722"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1125444"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688165"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2250887" algn="l" rtl="0" fontAlgn="base">
        <a:lnSpc>
          <a:spcPct val="115000"/>
        </a:lnSpc>
        <a:spcBef>
          <a:spcPct val="0"/>
        </a:spcBef>
        <a:spcAft>
          <a:spcPct val="0"/>
        </a:spcAft>
        <a:defRPr kumimoji="1" sz="2462" b="1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30560" indent="-230560" algn="l" rtl="0" fontAlgn="base">
        <a:lnSpc>
          <a:spcPct val="120000"/>
        </a:lnSpc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+mn-lt"/>
          <a:ea typeface="+mn-ea"/>
          <a:cs typeface="+mn-cs"/>
        </a:defRPr>
      </a:lvl1pPr>
      <a:lvl2pPr marL="660417" indent="-195390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2pPr>
      <a:lvl3pPr marL="1064873" indent="-121141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3pPr>
      <a:lvl4pPr marL="1527946" indent="-142635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4pPr>
      <a:lvl5pPr marL="1989065" indent="-107465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5pPr>
      <a:lvl6pPr marL="2551787" indent="-107465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6pPr>
      <a:lvl7pPr marL="3114509" indent="-107465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7pPr>
      <a:lvl8pPr marL="3677230" indent="-107465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8pPr>
      <a:lvl9pPr marL="4239952" indent="-107465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kumimoji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6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44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365326" algn="ctr" rtl="0" fontAlgn="base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730653" algn="ctr" rtl="0" fontAlgn="base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095979" algn="ctr" rtl="0" fontAlgn="base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461305" algn="ctr" rtl="0" fontAlgn="base">
        <a:spcBef>
          <a:spcPct val="0"/>
        </a:spcBef>
        <a:spcAft>
          <a:spcPct val="0"/>
        </a:spcAft>
        <a:defRPr kumimoji="1" sz="3446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273995" indent="-27399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593655" indent="-2283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913316" indent="-182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278642" indent="-182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3968" indent="-182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9295" indent="-182663" algn="l" defTabSz="7306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4622" indent="-182663" algn="l" defTabSz="7306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39948" indent="-182663" algn="l" defTabSz="7306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5274" indent="-182663" algn="l" defTabSz="7306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5326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30653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095979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4pPr>
      <a:lvl5pPr marL="1461305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5pPr>
      <a:lvl6pPr marL="1826632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2191959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2557285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2922611" algn="l" defTabSz="730653" rtl="0" eaLnBrk="1" latinLnBrk="0" hangingPunct="1">
        <a:defRPr kumimoji="1" sz="1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279400" y="109665"/>
            <a:ext cx="9433432" cy="468923"/>
          </a:xfrm>
        </p:spPr>
        <p:txBody>
          <a:bodyPr/>
          <a:lstStyle/>
          <a:p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CNSsolver_20230602   v2303</a:t>
            </a:r>
            <a:endParaRPr lang="ja-JP" altLang="en-US" sz="32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9400" y="788450"/>
            <a:ext cx="214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■機能テスト変化点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1617" y="1244338"/>
            <a:ext cx="5307291" cy="52326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・テスト項目追加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[37-1-78]</a:t>
            </a:r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[37-1-84] </a:t>
            </a:r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コマンドラインテストパターン 　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休憩機能と未割当荷物最適化に関するテストパターン追加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[50-1-x]  </a:t>
            </a:r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休憩機能 テストパターン追加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[51-1-x]  </a:t>
            </a:r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未割当荷物最適化テストパターン追加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・テスト内容修正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[45-1-5] </a:t>
            </a:r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エラーメッセージ仕様変更に伴う期待値修正</a:t>
            </a:r>
          </a:p>
          <a:p>
            <a:endParaRPr lang="en-US" altLang="ja-JP" sz="1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58882" y="788450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■ソフト変化点</a:t>
            </a:r>
            <a:endParaRPr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63093" y="1244338"/>
            <a:ext cx="5307291" cy="52326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V2209b</a:t>
            </a: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をベースに以下の機能追加、バグ修正対応</a:t>
            </a:r>
            <a:br>
              <a:rPr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・機能仕様変更</a:t>
            </a: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休憩機能の追加</a:t>
            </a: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未割当荷物の予備車両割り当て機能の追加</a:t>
            </a: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・機能テストバグ修正内容</a:t>
            </a: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なし</a:t>
            </a:r>
          </a:p>
          <a:p>
            <a:endParaRPr lang="ja-JP" altLang="en-US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・中国指摘バグ修正内容</a:t>
            </a:r>
            <a:b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なし</a:t>
            </a:r>
          </a:p>
          <a:p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ja-JP" altLang="en-US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・ランダムテストバグ修正内容</a:t>
            </a: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集荷最適化を使用した場合に無限ループ発生</a:t>
            </a: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時間平準化を使用した場合に</a:t>
            </a:r>
            <a:r>
              <a:rPr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exchange</a:t>
            </a: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処理中に無限ループ発生</a:t>
            </a:r>
          </a:p>
        </p:txBody>
      </p:sp>
    </p:spTree>
    <p:extLst>
      <p:ext uri="{BB962C8B-B14F-4D97-AF65-F5344CB8AC3E}">
        <p14:creationId xmlns:p14="http://schemas.microsoft.com/office/powerpoint/2010/main" val="396293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279400" y="109665"/>
            <a:ext cx="9433432" cy="468923"/>
          </a:xfrm>
        </p:spPr>
        <p:txBody>
          <a:bodyPr/>
          <a:lstStyle/>
          <a:p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CNS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ソルバ機能テスト　　</a:t>
            </a:r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6/2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進捗報告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38750" y="675328"/>
            <a:ext cx="57486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kumimoji="1" lang="ja-JP" altLang="en-US" dirty="0"/>
              <a:t>バグ管理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（１）機能テストバグ  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57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件　（前回　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+0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＜内訳＞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tabLst>
                <a:tab pos="452438" algn="l"/>
              </a:tabLst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・未着手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	  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tabLst>
                <a:tab pos="452438" algn="l"/>
              </a:tabLst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・原因調査完　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件）</a:t>
            </a:r>
            <a:b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・ソース修正完</a:t>
            </a:r>
            <a:r>
              <a:rPr kumimoji="1"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57</a:t>
            </a:r>
            <a:r>
              <a:rPr kumimoji="1"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（２）上記以外の不具合報告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72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件　（前回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＜内訳＞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・未着手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	  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件）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・原因調査完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  1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件）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・ソース修正完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	71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+2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9400" y="675328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■機能テスト進捗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5807" y="2763802"/>
            <a:ext cx="518464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新規バグ無し</a:t>
            </a:r>
            <a:endParaRPr lang="en-US" altLang="ja-JP" sz="11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694" y="1194738"/>
            <a:ext cx="2393604" cy="369332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55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項目中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55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項目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38820" y="1810458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テスト項目一覧表は 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P5-6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35806" y="4924928"/>
            <a:ext cx="574769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件の不具合対策を反映。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調査依頼</a:t>
            </a:r>
            <a:r>
              <a:rPr lang="en-US" altLang="ja-JP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3/22 </a:t>
            </a:r>
            <a:r>
              <a:rPr lang="ja-JP" altLang="en-US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荷物分割指定時にハード制約違反エラー発生</a:t>
            </a:r>
            <a:br>
              <a:rPr lang="en-US" altLang="ja-JP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改善解が積載量違反かつ分割可能な場合は、分割して未割当荷物とし初期解生成をやり直す</a:t>
            </a:r>
            <a:endParaRPr lang="en-US" altLang="ja-JP" sz="11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1FEEAD-27F0-FEAD-D394-9572884296B0}"/>
              </a:ext>
            </a:extLst>
          </p:cNvPr>
          <p:cNvSpPr txBox="1"/>
          <p:nvPr/>
        </p:nvSpPr>
        <p:spPr>
          <a:xfrm>
            <a:off x="5520319" y="5661944"/>
            <a:ext cx="6263185" cy="738664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今後の作業見込み</a:t>
            </a:r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v2303</a:t>
            </a:r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機能実装  </a:t>
            </a:r>
            <a:r>
              <a:rPr lang="en-US" altLang="ja-JP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月上旬リリース予定</a:t>
            </a:r>
          </a:p>
          <a:p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・中国不具合報告に対するバグ対応（随時）</a:t>
            </a:r>
            <a:endParaRPr lang="en-US" altLang="ja-JP" sz="1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4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279400" y="109665"/>
            <a:ext cx="9433432" cy="468923"/>
          </a:xfrm>
        </p:spPr>
        <p:txBody>
          <a:bodyPr/>
          <a:lstStyle/>
          <a:p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CNS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ソルバ機能テスト　　</a:t>
            </a:r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3/30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進捗報告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38750" y="675328"/>
            <a:ext cx="57486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■</a:t>
            </a:r>
            <a:r>
              <a:rPr kumimoji="1" lang="ja-JP" altLang="en-US" dirty="0"/>
              <a:t>バグ管理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（１）機能テストバグ  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57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件　（前回　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+0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＜内訳＞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tabLst>
                <a:tab pos="452438" algn="l"/>
              </a:tabLst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・未着手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	  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tabLst>
                <a:tab pos="452438" algn="l"/>
              </a:tabLst>
            </a:pP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・原因調査完　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件）</a:t>
            </a:r>
            <a:b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・ソース修正完</a:t>
            </a:r>
            <a:r>
              <a:rPr kumimoji="1"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57</a:t>
            </a:r>
            <a:r>
              <a:rPr kumimoji="1"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kumimoji="1"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（２）上記以外の不具合報告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70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件　（前回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＜内訳＞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・未着手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	  0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件）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・原因調査完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  1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±0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件）</a:t>
            </a:r>
            <a:endParaRPr lang="en-US" altLang="ja-JP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・ソース修正完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		69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件（前回 </a:t>
            </a:r>
            <a:r>
              <a:rPr lang="en-US" altLang="ja-JP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+1</a:t>
            </a:r>
            <a:r>
              <a:rPr lang="ja-JP" altLang="en-US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9400" y="675328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■機能テスト進捗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5807" y="2763802"/>
            <a:ext cx="518464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新規バグ無し</a:t>
            </a:r>
            <a:endParaRPr lang="en-US" altLang="ja-JP" sz="11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694" y="1194738"/>
            <a:ext cx="2393604" cy="369332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項目中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項目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38820" y="1810458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テスト項目一覧表は </a:t>
            </a:r>
            <a:r>
              <a:rPr lang="en-US" altLang="ja-JP" b="0" dirty="0">
                <a:latin typeface="Meiryo UI" panose="020B0604030504040204" pitchFamily="50" charset="-128"/>
                <a:ea typeface="Meiryo UI" panose="020B0604030504040204" pitchFamily="50" charset="-128"/>
              </a:rPr>
              <a:t>P5-6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35806" y="4924928"/>
            <a:ext cx="574769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件の不具合対策を反映。</a:t>
            </a:r>
            <a:endParaRPr lang="en-US" altLang="ja-JP" sz="11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b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調査依頼</a:t>
            </a:r>
            <a:r>
              <a:rPr lang="en-US" altLang="ja-JP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3/22 </a:t>
            </a:r>
            <a:r>
              <a:rPr lang="ja-JP" altLang="en-US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荷物分割指定時にハード制約違反エラー発生</a:t>
            </a:r>
            <a:br>
              <a:rPr lang="en-US" altLang="ja-JP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改善解が積載量違反かつ分割可能な場合は、分割して未割当荷物とし初期解生成をやり直す</a:t>
            </a:r>
            <a:endParaRPr lang="en-US" altLang="ja-JP" sz="1100" b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1FEEAD-27F0-FEAD-D394-9572884296B0}"/>
              </a:ext>
            </a:extLst>
          </p:cNvPr>
          <p:cNvSpPr txBox="1"/>
          <p:nvPr/>
        </p:nvSpPr>
        <p:spPr>
          <a:xfrm>
            <a:off x="5520319" y="5661944"/>
            <a:ext cx="6263185" cy="738664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今後の作業見込み</a:t>
            </a:r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v2303</a:t>
            </a:r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機能実装  </a:t>
            </a:r>
            <a:r>
              <a:rPr lang="en-US" altLang="ja-JP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月上旬リリース予定</a:t>
            </a:r>
          </a:p>
          <a:p>
            <a:r>
              <a:rPr lang="ja-JP" altLang="en-US" sz="1400" b="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・中国不具合報告に対するバグ対応（随時）</a:t>
            </a:r>
            <a:endParaRPr lang="en-US" altLang="ja-JP" sz="1400" b="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16">
            <a:extLst>
              <a:ext uri="{FF2B5EF4-FFF2-40B4-BE49-F238E27FC236}">
                <a16:creationId xmlns:a16="http://schemas.microsoft.com/office/drawing/2014/main" id="{57A26746-5B35-4396-8FC7-5AFDF6E56BC9}"/>
              </a:ext>
            </a:extLst>
          </p:cNvPr>
          <p:cNvSpPr txBox="1"/>
          <p:nvPr/>
        </p:nvSpPr>
        <p:spPr>
          <a:xfrm>
            <a:off x="8025090" y="158684"/>
            <a:ext cx="1943503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2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前回ｖ</a:t>
            </a:r>
            <a:r>
              <a:rPr lang="en-US" altLang="ja-JP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2209b</a:t>
            </a:r>
            <a:r>
              <a:rPr lang="ja-JP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</a:t>
            </a:r>
            <a:endParaRPr kumimoji="1" lang="ja-JP" altLang="en-US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2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279400" y="109665"/>
            <a:ext cx="9433432" cy="468923"/>
          </a:xfrm>
        </p:spPr>
        <p:txBody>
          <a:bodyPr/>
          <a:lstStyle/>
          <a:p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CNS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ソルバ機能テスト一覧 </a:t>
            </a:r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(1/2)</a:t>
            </a:r>
            <a:endParaRPr lang="ja-JP" altLang="en-US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3794" y="824470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■第</a:t>
            </a:r>
            <a:r>
              <a:rPr lang="en-US" altLang="ja-JP" dirty="0"/>
              <a:t>1</a:t>
            </a:r>
            <a:r>
              <a:rPr lang="ja-JP" altLang="en-US" dirty="0"/>
              <a:t>優先 </a:t>
            </a:r>
            <a:r>
              <a:rPr lang="en-US" altLang="ja-JP" dirty="0"/>
              <a:t>19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74221"/>
              </p:ext>
            </p:extLst>
          </p:nvPr>
        </p:nvGraphicFramePr>
        <p:xfrm>
          <a:off x="536949" y="1232936"/>
          <a:ext cx="43829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78">
                  <a:extLst>
                    <a:ext uri="{9D8B030D-6E8A-4147-A177-3AD203B41FA5}">
                      <a16:colId xmlns:a16="http://schemas.microsoft.com/office/drawing/2014/main" val="3530570160"/>
                    </a:ext>
                  </a:extLst>
                </a:gridCol>
                <a:gridCol w="2799644">
                  <a:extLst>
                    <a:ext uri="{9D8B030D-6E8A-4147-A177-3AD203B41FA5}">
                      <a16:colId xmlns:a16="http://schemas.microsoft.com/office/drawing/2014/main" val="3644874226"/>
                    </a:ext>
                  </a:extLst>
                </a:gridCol>
                <a:gridCol w="1027289">
                  <a:extLst>
                    <a:ext uri="{9D8B030D-6E8A-4147-A177-3AD203B41FA5}">
                      <a16:colId xmlns:a16="http://schemas.microsoft.com/office/drawing/2014/main" val="2404747745"/>
                    </a:ext>
                  </a:extLst>
                </a:gridCol>
              </a:tblGrid>
              <a:tr h="1780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テスト項目　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3/30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状況</a:t>
                      </a:r>
                      <a:endParaRPr kumimoji="1" lang="ja-JP" altLang="en-US" sz="9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1-1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デフォルト（配送時間枠指定）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9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1-2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デフォルト（荷作業時間指定）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09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初期解入力（積載量オーバー初期解生成含む）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積載量指定（＊第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積載のみ）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1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タスク平準化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%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46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最適化指標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16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非巡回モード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7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通行不可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7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車両別営業時間枠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0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時間別車両別距離ファイル対応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時間別車両別時間ファイル対応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7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ヘテロ車両対応（車両タイプ含む）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59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SPOTID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最終訪問先指定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64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車両立寄制限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4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スキル設定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7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車両数固定・削減モード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98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出発遅延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5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打ち切り時間指定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kumimoji="1" lang="ja-JP" altLang="en-US" sz="1000" b="1" dirty="0">
                        <a:solidFill>
                          <a:srgbClr val="0707FD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9397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5322961" y="824470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■第</a:t>
            </a:r>
            <a:r>
              <a:rPr lang="en-US" altLang="ja-JP" dirty="0"/>
              <a:t>2</a:t>
            </a:r>
            <a:r>
              <a:rPr lang="ja-JP" altLang="en-US" dirty="0"/>
              <a:t>優先 </a:t>
            </a:r>
            <a:r>
              <a:rPr lang="en-US" altLang="ja-JP" dirty="0"/>
              <a:t>12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05775"/>
              </p:ext>
            </p:extLst>
          </p:nvPr>
        </p:nvGraphicFramePr>
        <p:xfrm>
          <a:off x="5496880" y="1205584"/>
          <a:ext cx="4382912" cy="3133725"/>
        </p:xfrm>
        <a:graphic>
          <a:graphicData uri="http://schemas.openxmlformats.org/drawingml/2006/table">
            <a:tbl>
              <a:tblPr/>
              <a:tblGrid>
                <a:gridCol w="565987">
                  <a:extLst>
                    <a:ext uri="{9D8B030D-6E8A-4147-A177-3AD203B41FA5}">
                      <a16:colId xmlns:a16="http://schemas.microsoft.com/office/drawing/2014/main" val="1117886653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val="1730148576"/>
                    </a:ext>
                  </a:extLst>
                </a:gridCol>
                <a:gridCol w="1026591">
                  <a:extLst>
                    <a:ext uri="{9D8B030D-6E8A-4147-A177-3AD203B41FA5}">
                      <a16:colId xmlns:a16="http://schemas.microsoft.com/office/drawing/2014/main" val="1093593040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endParaRPr lang="en-US" altLang="ja-JP" sz="10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番号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テスト項目　</a:t>
                      </a:r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優先</a:t>
                      </a:r>
                      <a:endParaRPr lang="en-US" altLang="ja-JP" sz="10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 rtl="0" fontAlgn="ctr"/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3/30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9934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初期解生成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350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巡回モード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539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直送便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440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改善処理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種類のうち、使われていないもの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054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正常解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BackUp &amp; 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回復機能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079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最適化指標（時間・距離の係数を自由に設定）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332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機能オプション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×2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つ組み合わせ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3239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機能オプション最多組み合わせ </a:t>
                      </a:r>
                      <a:b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（初期解入力＋最適化指標＋巡回＋台数削減）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85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違反解出力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296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積載量指定（第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積載、第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積載）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6546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訪問数上限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472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Arpa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中国ユースケーステスト（７パターン）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1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279400" y="109665"/>
            <a:ext cx="9433432" cy="468923"/>
          </a:xfrm>
        </p:spPr>
        <p:txBody>
          <a:bodyPr/>
          <a:lstStyle/>
          <a:p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CNS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ソルバ機能テスト一覧 </a:t>
            </a:r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(2/2)</a:t>
            </a:r>
            <a:endParaRPr lang="ja-JP" altLang="en-US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3794" y="824470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■第</a:t>
            </a:r>
            <a:r>
              <a:rPr lang="en-US" altLang="ja-JP" dirty="0"/>
              <a:t>3</a:t>
            </a:r>
            <a:r>
              <a:rPr lang="ja-JP" altLang="en-US" dirty="0"/>
              <a:t>優先 </a:t>
            </a:r>
            <a:r>
              <a:rPr lang="en-US" altLang="ja-JP" dirty="0"/>
              <a:t>12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5284861" y="85810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/>
              <a:t>v2112</a:t>
            </a:r>
            <a:r>
              <a:rPr lang="ja-JP" altLang="en-US" dirty="0"/>
              <a:t>以降の追加　</a:t>
            </a:r>
            <a:r>
              <a:rPr lang="en-US" altLang="ja-JP" dirty="0"/>
              <a:t>12</a:t>
            </a:r>
            <a:r>
              <a:rPr lang="ja-JP" altLang="en-US" dirty="0"/>
              <a:t>項目</a:t>
            </a:r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01258"/>
              </p:ext>
            </p:extLst>
          </p:nvPr>
        </p:nvGraphicFramePr>
        <p:xfrm>
          <a:off x="613205" y="1283531"/>
          <a:ext cx="4382911" cy="3125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5043">
                  <a:extLst>
                    <a:ext uri="{9D8B030D-6E8A-4147-A177-3AD203B41FA5}">
                      <a16:colId xmlns:a16="http://schemas.microsoft.com/office/drawing/2014/main" val="3530570160"/>
                    </a:ext>
                  </a:extLst>
                </a:gridCol>
                <a:gridCol w="2790334">
                  <a:extLst>
                    <a:ext uri="{9D8B030D-6E8A-4147-A177-3AD203B41FA5}">
                      <a16:colId xmlns:a16="http://schemas.microsoft.com/office/drawing/2014/main" val="3644874226"/>
                    </a:ext>
                  </a:extLst>
                </a:gridCol>
                <a:gridCol w="1027534">
                  <a:extLst>
                    <a:ext uri="{9D8B030D-6E8A-4147-A177-3AD203B41FA5}">
                      <a16:colId xmlns:a16="http://schemas.microsoft.com/office/drawing/2014/main" val="2404747745"/>
                    </a:ext>
                  </a:extLst>
                </a:gridCol>
              </a:tblGrid>
              <a:tr h="2974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項目</a:t>
                      </a:r>
                      <a:endParaRPr kumimoji="1" lang="en-US" altLang="ja-JP" sz="1000" dirty="0"/>
                    </a:p>
                    <a:p>
                      <a:pPr algn="ctr"/>
                      <a:r>
                        <a:rPr kumimoji="1" lang="ja-JP" altLang="en-US" sz="1000" dirty="0"/>
                        <a:t>番号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/>
                        <a:t>テスト項目　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6/2</a:t>
                      </a:r>
                      <a:r>
                        <a:rPr kumimoji="1" lang="ja-JP" altLang="en-US" sz="1000" dirty="0"/>
                        <a:t>状況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461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集荷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691529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大量輸送モード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bulk-shipping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</a:rPr>
                        <a:t>OK</a:t>
                      </a:r>
                      <a:endParaRPr lang="ja-JP" altLang="en-US" sz="1000" b="0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7809528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EV Plan</a:t>
                      </a:r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190794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32-1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経験コスト全般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4017094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33-1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ltime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utime</a:t>
                      </a:r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指定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3546093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sngStrike" baseline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34-1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000" b="0" i="0" u="none" strike="sngStrike" baseline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-l2</a:t>
                      </a:r>
                      <a:r>
                        <a:rPr lang="ja-JP" altLang="en-US" sz="1000" b="0" i="0" u="none" strike="sngStrike" baseline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オプション　（近→遠）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N/A</a:t>
                      </a:r>
                      <a:endParaRPr lang="ja-JP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845762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35-1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台車両の配送途中で再計画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828860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配送件数平準化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25692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37-1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コマンドライン実行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779312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38-1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回転機能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786483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38-2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回転機能 </a:t>
                      </a:r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車両の拠点作業時間</a:t>
                      </a:r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</a:rPr>
                        <a:t>OK</a:t>
                      </a:r>
                      <a:endParaRPr lang="ja-JP" altLang="en-US" sz="1000" b="0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7210113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39-1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駐車時間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rgbClr val="0707FD"/>
                          </a:solidFill>
                        </a:rPr>
                        <a:t>OK</a:t>
                      </a:r>
                      <a:endParaRPr lang="ja-JP" altLang="en-US" sz="1000" b="0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634895"/>
                  </a:ext>
                </a:extLst>
              </a:tr>
              <a:tr h="209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39-2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到着後駐車時間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  <a:endParaRPr lang="ja-JP" altLang="en-US" sz="1000" b="1" i="0" u="none" strike="noStrike" dirty="0">
                        <a:solidFill>
                          <a:srgbClr val="0707FD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1334251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39C867B-1DC2-B47E-1134-4B000B749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91750"/>
              </p:ext>
            </p:extLst>
          </p:nvPr>
        </p:nvGraphicFramePr>
        <p:xfrm>
          <a:off x="5511365" y="1283531"/>
          <a:ext cx="4361551" cy="2943225"/>
        </p:xfrm>
        <a:graphic>
          <a:graphicData uri="http://schemas.openxmlformats.org/drawingml/2006/table">
            <a:tbl>
              <a:tblPr/>
              <a:tblGrid>
                <a:gridCol w="543206">
                  <a:extLst>
                    <a:ext uri="{9D8B030D-6E8A-4147-A177-3AD203B41FA5}">
                      <a16:colId xmlns:a16="http://schemas.microsoft.com/office/drawing/2014/main" val="3924253800"/>
                    </a:ext>
                  </a:extLst>
                </a:gridCol>
                <a:gridCol w="2769833">
                  <a:extLst>
                    <a:ext uri="{9D8B030D-6E8A-4147-A177-3AD203B41FA5}">
                      <a16:colId xmlns:a16="http://schemas.microsoft.com/office/drawing/2014/main" val="745742015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281412573"/>
                    </a:ext>
                  </a:extLst>
                </a:gridCol>
              </a:tblGrid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項目番号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テスト項目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6/2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3339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13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スレッド数指定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39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重み係数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002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42-1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ハード制約切替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43-1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集荷最適化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83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44-1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遅延最適化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300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飛び地機能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31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46-1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荷物自動分割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391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47-1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距離平準化％指定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03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48-1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台数削減優先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01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49-1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未割当荷物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707FD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040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休憩機能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132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51-1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未割当荷物最適化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4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タイトル 1"/>
          <p:cNvSpPr>
            <a:spLocks noGrp="1"/>
          </p:cNvSpPr>
          <p:nvPr>
            <p:ph type="title"/>
          </p:nvPr>
        </p:nvSpPr>
        <p:spPr>
          <a:xfrm>
            <a:off x="279400" y="109665"/>
            <a:ext cx="9433432" cy="468923"/>
          </a:xfrm>
        </p:spPr>
        <p:txBody>
          <a:bodyPr/>
          <a:lstStyle/>
          <a:p>
            <a:r>
              <a:rPr lang="en-US" altLang="ja-JP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CNS</a:t>
            </a:r>
            <a:r>
              <a:rPr lang="ja-JP" altLang="en-US" sz="32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ソルバ テスト環境</a:t>
            </a:r>
            <a:endParaRPr lang="ja-JP" altLang="en-US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A7A12CB-A215-4DD1-84C5-6398CD259BFE}"/>
              </a:ext>
            </a:extLst>
          </p:cNvPr>
          <p:cNvSpPr/>
          <p:nvPr/>
        </p:nvSpPr>
        <p:spPr>
          <a:xfrm>
            <a:off x="479376" y="3162248"/>
            <a:ext cx="4879972" cy="2517667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main_tw.py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5358807-E6E9-4C14-9C37-AEDDF2FEB5BA}"/>
              </a:ext>
            </a:extLst>
          </p:cNvPr>
          <p:cNvSpPr/>
          <p:nvPr/>
        </p:nvSpPr>
        <p:spPr>
          <a:xfrm>
            <a:off x="806009" y="3476828"/>
            <a:ext cx="4137862" cy="21310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B587C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main()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2CCB965-A1F9-4008-A042-0209D6D70E22}"/>
              </a:ext>
            </a:extLst>
          </p:cNvPr>
          <p:cNvSpPr/>
          <p:nvPr/>
        </p:nvSpPr>
        <p:spPr>
          <a:xfrm>
            <a:off x="522620" y="2049337"/>
            <a:ext cx="1919754" cy="3066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コマンドライン引数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2D85F9F-1288-4BAF-8178-D17021DA8F5D}"/>
              </a:ext>
            </a:extLst>
          </p:cNvPr>
          <p:cNvSpPr/>
          <p:nvPr/>
        </p:nvSpPr>
        <p:spPr>
          <a:xfrm>
            <a:off x="806009" y="1617289"/>
            <a:ext cx="1919754" cy="3066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外部ファイル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(csv)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DC382EB-18BA-4291-8D9D-F716ABD60848}"/>
              </a:ext>
            </a:extLst>
          </p:cNvPr>
          <p:cNvGrpSpPr/>
          <p:nvPr/>
        </p:nvGrpSpPr>
        <p:grpSpPr>
          <a:xfrm>
            <a:off x="1127447" y="4202648"/>
            <a:ext cx="3584996" cy="1304987"/>
            <a:chOff x="1523492" y="3142350"/>
            <a:chExt cx="3584996" cy="1304987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B22DD8B-9A78-4A3D-8604-00DCAE56A8B6}"/>
                </a:ext>
              </a:extLst>
            </p:cNvPr>
            <p:cNvSpPr/>
            <p:nvPr/>
          </p:nvSpPr>
          <p:spPr>
            <a:xfrm>
              <a:off x="2287278" y="3407830"/>
              <a:ext cx="1800200" cy="18820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rPr>
                <a:t>set_initroutes2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9EC807DF-2397-41BA-B52A-0C1FC40B59DB}"/>
                </a:ext>
              </a:extLst>
            </p:cNvPr>
            <p:cNvSpPr/>
            <p:nvPr/>
          </p:nvSpPr>
          <p:spPr>
            <a:xfrm>
              <a:off x="2287278" y="3666079"/>
              <a:ext cx="1800200" cy="18820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rPr>
                <a:t>adjust_nveh_construction_I2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3EFFC3D7-05CC-4DF9-ADD4-FFF16E34D473}"/>
                </a:ext>
              </a:extLst>
            </p:cNvPr>
            <p:cNvSpPr/>
            <p:nvPr/>
          </p:nvSpPr>
          <p:spPr>
            <a:xfrm>
              <a:off x="2287278" y="3924328"/>
              <a:ext cx="1800200" cy="18820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rPr>
                <a:t>localsearch_dtable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D8AFCFBC-3AED-48C4-883D-57DD3A6B6606}"/>
                </a:ext>
              </a:extLst>
            </p:cNvPr>
            <p:cNvSpPr/>
            <p:nvPr/>
          </p:nvSpPr>
          <p:spPr>
            <a:xfrm>
              <a:off x="2287278" y="4182576"/>
              <a:ext cx="1800200" cy="18820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rPr>
                <a:t>localsearch_ev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157668A4-798E-48D9-B8C8-246CA0CAE463}"/>
                </a:ext>
              </a:extLst>
            </p:cNvPr>
            <p:cNvSpPr/>
            <p:nvPr/>
          </p:nvSpPr>
          <p:spPr>
            <a:xfrm>
              <a:off x="1523492" y="3142350"/>
              <a:ext cx="3584996" cy="1304987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メイリオ"/>
                  <a:cs typeface="+mn-cs"/>
                </a:rPr>
                <a:t>テスト対象</a:t>
              </a:r>
            </a:p>
          </p:txBody>
        </p:sp>
      </p:grp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2DE281-8CEC-4315-A216-27E2BDE00692}"/>
              </a:ext>
            </a:extLst>
          </p:cNvPr>
          <p:cNvSpPr/>
          <p:nvPr/>
        </p:nvSpPr>
        <p:spPr>
          <a:xfrm>
            <a:off x="1095071" y="3785001"/>
            <a:ext cx="1396796" cy="18820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B587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初期化処理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B4DCF40-ADC2-433F-8E61-840842F316B8}"/>
              </a:ext>
            </a:extLst>
          </p:cNvPr>
          <p:cNvSpPr txBox="1"/>
          <p:nvPr/>
        </p:nvSpPr>
        <p:spPr>
          <a:xfrm>
            <a:off x="924373" y="1010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0" dirty="0">
                <a:solidFill>
                  <a:prstClr val="black"/>
                </a:solidFill>
                <a:latin typeface="メイリオ"/>
                <a:ea typeface="メイリオ"/>
              </a:rPr>
              <a:t>開発環境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2E51C52-B7C3-420F-A735-E1C5DB1DAE79}"/>
              </a:ext>
            </a:extLst>
          </p:cNvPr>
          <p:cNvSpPr txBox="1"/>
          <p:nvPr/>
        </p:nvSpPr>
        <p:spPr>
          <a:xfrm>
            <a:off x="4066022" y="733517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0" dirty="0">
                <a:solidFill>
                  <a:prstClr val="black"/>
                </a:solidFill>
                <a:latin typeface="メイリオ"/>
                <a:ea typeface="メイリオ"/>
              </a:rPr>
              <a:t>5</a:t>
            </a:r>
            <a:r>
              <a:rPr lang="ja-JP" altLang="en-US" b="0" dirty="0">
                <a:solidFill>
                  <a:prstClr val="black"/>
                </a:solidFill>
                <a:latin typeface="メイリオ"/>
                <a:ea typeface="メイリオ"/>
              </a:rPr>
              <a:t>末リリースソフト</a:t>
            </a:r>
            <a:endParaRPr lang="en-US" altLang="ja-JP" b="0" dirty="0">
              <a:solidFill>
                <a:prstClr val="black"/>
              </a:solidFill>
              <a:latin typeface="メイリオ"/>
              <a:ea typeface="メイリオ"/>
            </a:endParaRPr>
          </a:p>
          <a:p>
            <a:pPr algn="ctr"/>
            <a:r>
              <a:rPr lang="ja-JP" altLang="en-US" b="0" dirty="0">
                <a:solidFill>
                  <a:prstClr val="black"/>
                </a:solidFill>
                <a:latin typeface="メイリオ"/>
                <a:ea typeface="メイリオ"/>
              </a:rPr>
              <a:t>テスト環境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DE3D87B-3F54-4704-82FD-48EB88DD3311}"/>
              </a:ext>
            </a:extLst>
          </p:cNvPr>
          <p:cNvSpPr/>
          <p:nvPr/>
        </p:nvSpPr>
        <p:spPr>
          <a:xfrm>
            <a:off x="3099873" y="1412776"/>
            <a:ext cx="4292270" cy="1645970"/>
          </a:xfrm>
          <a:prstGeom prst="rect">
            <a:avLst/>
          </a:prstGeom>
          <a:noFill/>
          <a:ln w="25400" cap="flat" cmpd="sng" algn="ctr">
            <a:solidFill>
              <a:srgbClr val="F07F09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テストドライバ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(cnssolvergw.py</a:t>
            </a: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ベース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)</a:t>
            </a: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4EE6D08B-4984-44D7-B6B0-CE379A5C2195}"/>
              </a:ext>
            </a:extLst>
          </p:cNvPr>
          <p:cNvCxnSpPr>
            <a:stCxn id="95" idx="2"/>
          </p:cNvCxnSpPr>
          <p:nvPr/>
        </p:nvCxnSpPr>
        <p:spPr>
          <a:xfrm>
            <a:off x="1482497" y="2356036"/>
            <a:ext cx="0" cy="80621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A9DA04B-FECC-4BFE-9D8C-1B71A9792B2E}"/>
              </a:ext>
            </a:extLst>
          </p:cNvPr>
          <p:cNvCxnSpPr/>
          <p:nvPr/>
        </p:nvCxnSpPr>
        <p:spPr>
          <a:xfrm>
            <a:off x="2279575" y="3973203"/>
            <a:ext cx="0" cy="494925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F28301D-8891-48B7-A861-7A0E92FC1D10}"/>
              </a:ext>
            </a:extLst>
          </p:cNvPr>
          <p:cNvCxnSpPr/>
          <p:nvPr/>
        </p:nvCxnSpPr>
        <p:spPr>
          <a:xfrm>
            <a:off x="3363404" y="2996952"/>
            <a:ext cx="0" cy="1447375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3B9B165-46D3-40B8-89E5-E996262E1C34}"/>
              </a:ext>
            </a:extLst>
          </p:cNvPr>
          <p:cNvSpPr/>
          <p:nvPr/>
        </p:nvSpPr>
        <p:spPr>
          <a:xfrm>
            <a:off x="3310400" y="2767037"/>
            <a:ext cx="1914450" cy="2299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07F0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driver()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47E75E8-3F40-4B18-ADEA-02AE14501F3F}"/>
              </a:ext>
            </a:extLst>
          </p:cNvPr>
          <p:cNvSpPr/>
          <p:nvPr/>
        </p:nvSpPr>
        <p:spPr>
          <a:xfrm>
            <a:off x="3310400" y="1837916"/>
            <a:ext cx="1920234" cy="20434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07F0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main()@</a:t>
            </a:r>
            <a:r>
              <a:rPr kumimoji="0" lang="en-US" altLang="ja-JP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pyTest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E2C4DF58-C3D4-451D-AD64-D7E0A8B8BD2D}"/>
              </a:ext>
            </a:extLst>
          </p:cNvPr>
          <p:cNvCxnSpPr/>
          <p:nvPr/>
        </p:nvCxnSpPr>
        <p:spPr>
          <a:xfrm>
            <a:off x="3503711" y="5495928"/>
            <a:ext cx="0" cy="296117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590FFBA-1A01-4FBB-A5A9-59A80F83C48F}"/>
              </a:ext>
            </a:extLst>
          </p:cNvPr>
          <p:cNvSpPr/>
          <p:nvPr/>
        </p:nvSpPr>
        <p:spPr>
          <a:xfrm>
            <a:off x="3439288" y="5783417"/>
            <a:ext cx="1919754" cy="3066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07F0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result()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B9FE6BA1-4D25-4E3D-8F9D-255E343D531E}"/>
              </a:ext>
            </a:extLst>
          </p:cNvPr>
          <p:cNvGrpSpPr/>
          <p:nvPr/>
        </p:nvGrpSpPr>
        <p:grpSpPr>
          <a:xfrm>
            <a:off x="7680175" y="878128"/>
            <a:ext cx="1638720" cy="1209830"/>
            <a:chOff x="8075512" y="824597"/>
            <a:chExt cx="1638720" cy="1209830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BED02FC9-1A73-4DD2-9B42-3DAFE8C17278}"/>
                </a:ext>
              </a:extLst>
            </p:cNvPr>
            <p:cNvGrpSpPr/>
            <p:nvPr/>
          </p:nvGrpSpPr>
          <p:grpSpPr>
            <a:xfrm>
              <a:off x="8256240" y="914718"/>
              <a:ext cx="1277264" cy="788906"/>
              <a:chOff x="8366497" y="1125823"/>
              <a:chExt cx="1277264" cy="788906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C4BBEC2F-12A6-42DC-84C0-52984F7507A3}"/>
                  </a:ext>
                </a:extLst>
              </p:cNvPr>
              <p:cNvSpPr/>
              <p:nvPr/>
            </p:nvSpPr>
            <p:spPr>
              <a:xfrm>
                <a:off x="8366497" y="1125823"/>
                <a:ext cx="1277264" cy="21392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07F0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rPr>
                  <a:t>テスト環境</a:t>
                </a: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373A8C98-613C-40B0-A453-FB102974FFA5}"/>
                  </a:ext>
                </a:extLst>
              </p:cNvPr>
              <p:cNvSpPr/>
              <p:nvPr/>
            </p:nvSpPr>
            <p:spPr>
              <a:xfrm>
                <a:off x="8366497" y="1413315"/>
                <a:ext cx="1277264" cy="21392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rPr>
                  <a:t>テスト対象</a:t>
                </a:r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28A3E31F-FC74-47B5-BC01-17FAC2C1591A}"/>
                  </a:ext>
                </a:extLst>
              </p:cNvPr>
              <p:cNvSpPr/>
              <p:nvPr/>
            </p:nvSpPr>
            <p:spPr>
              <a:xfrm>
                <a:off x="8366497" y="1700808"/>
                <a:ext cx="1277264" cy="213921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B587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メイリオ"/>
                    <a:cs typeface="+mn-cs"/>
                  </a:rPr>
                  <a:t>開発コード</a:t>
                </a:r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BFD754CC-34B8-45D5-ABBD-8D911C46B52F}"/>
                </a:ext>
              </a:extLst>
            </p:cNvPr>
            <p:cNvGrpSpPr/>
            <p:nvPr/>
          </p:nvGrpSpPr>
          <p:grpSpPr>
            <a:xfrm>
              <a:off x="8256240" y="1772816"/>
              <a:ext cx="1305319" cy="261610"/>
              <a:chOff x="10128448" y="1955352"/>
              <a:chExt cx="1305319" cy="261610"/>
            </a:xfrm>
          </p:grpSpPr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1B789E59-6A99-41C8-A5E6-7AAD7DE931BA}"/>
                  </a:ext>
                </a:extLst>
              </p:cNvPr>
              <p:cNvCxnSpPr/>
              <p:nvPr/>
            </p:nvCxnSpPr>
            <p:spPr>
              <a:xfrm flipV="1">
                <a:off x="10128448" y="2086157"/>
                <a:ext cx="384021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5BB1794-81CA-4128-8B0F-E0BD736DDC93}"/>
                  </a:ext>
                </a:extLst>
              </p:cNvPr>
              <p:cNvSpPr/>
              <p:nvPr/>
            </p:nvSpPr>
            <p:spPr>
              <a:xfrm>
                <a:off x="10543780" y="1955352"/>
                <a:ext cx="88998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</a:rPr>
                  <a:t>処理フロー</a:t>
                </a:r>
              </a:p>
            </p:txBody>
          </p:sp>
        </p:grp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D68445B3-165A-463B-B204-A959CDE25DF8}"/>
                </a:ext>
              </a:extLst>
            </p:cNvPr>
            <p:cNvSpPr/>
            <p:nvPr/>
          </p:nvSpPr>
          <p:spPr>
            <a:xfrm>
              <a:off x="8075512" y="824597"/>
              <a:ext cx="1638720" cy="120983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メイリオ"/>
                <a:cs typeface="+mn-cs"/>
              </a:endParaRPr>
            </a:p>
          </p:txBody>
        </p:sp>
      </p:grp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B765781F-B78C-4715-896F-75C336AC03AC}"/>
              </a:ext>
            </a:extLst>
          </p:cNvPr>
          <p:cNvCxnSpPr/>
          <p:nvPr/>
        </p:nvCxnSpPr>
        <p:spPr>
          <a:xfrm flipH="1">
            <a:off x="119336" y="1340767"/>
            <a:ext cx="7452121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/>
        </p:spPr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F258300-3E0E-4141-8A96-5E3B263A9460}"/>
              </a:ext>
            </a:extLst>
          </p:cNvPr>
          <p:cNvSpPr txBox="1"/>
          <p:nvPr/>
        </p:nvSpPr>
        <p:spPr>
          <a:xfrm>
            <a:off x="5956283" y="3262959"/>
            <a:ext cx="5638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▼ベースソフト選定理由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既存テスト環境ではなく、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cnssolvergw.py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をベースとする理由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【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</a:rPr>
              <a:t>メリット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】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API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の引数を直接指定する仕組みが存在する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API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呼び出し前の状態を直接指定する仕組みが存在する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　　⇒既存の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</a:rPr>
              <a:t>コマンドラインテスト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テスト環境では、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main()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関数の初期化処理に依存し任意の状態再現がやりにくい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【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</a:rPr>
              <a:t>デメリット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】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・既存資産が使えない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</a:rPr>
              <a:t>　　⇒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検証結果確認部分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(assert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等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)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は既存テスト環境を流用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5F96F271-4B69-4EC3-A409-33F46348AAFC}"/>
              </a:ext>
            </a:extLst>
          </p:cNvPr>
          <p:cNvSpPr/>
          <p:nvPr/>
        </p:nvSpPr>
        <p:spPr>
          <a:xfrm>
            <a:off x="3310400" y="2274186"/>
            <a:ext cx="1914450" cy="22991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07F0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メイリオ"/>
                <a:cs typeface="+mn-cs"/>
              </a:rPr>
              <a:t>create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483DF8BC-9E03-4C95-B355-FD79B3392B4C}"/>
              </a:ext>
            </a:extLst>
          </p:cNvPr>
          <p:cNvCxnSpPr>
            <a:endCxn id="125" idx="0"/>
          </p:cNvCxnSpPr>
          <p:nvPr/>
        </p:nvCxnSpPr>
        <p:spPr>
          <a:xfrm>
            <a:off x="4267625" y="2042265"/>
            <a:ext cx="0" cy="23192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B31EB08-ABBC-4B21-8C2B-DC00D99BE691}"/>
              </a:ext>
            </a:extLst>
          </p:cNvPr>
          <p:cNvCxnSpPr>
            <a:stCxn id="125" idx="2"/>
            <a:endCxn id="110" idx="0"/>
          </p:cNvCxnSpPr>
          <p:nvPr/>
        </p:nvCxnSpPr>
        <p:spPr>
          <a:xfrm>
            <a:off x="4267625" y="2504101"/>
            <a:ext cx="0" cy="26293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921113D5-0887-4AAE-BBB3-E525AD1770F1}"/>
              </a:ext>
            </a:extLst>
          </p:cNvPr>
          <p:cNvSpPr/>
          <p:nvPr/>
        </p:nvSpPr>
        <p:spPr>
          <a:xfrm>
            <a:off x="5299695" y="2743754"/>
            <a:ext cx="859530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API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呼出し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7EFE84F-0A2B-4B6B-A1CD-A693D3DBDCF6}"/>
              </a:ext>
            </a:extLst>
          </p:cNvPr>
          <p:cNvSpPr/>
          <p:nvPr/>
        </p:nvSpPr>
        <p:spPr>
          <a:xfrm>
            <a:off x="5272443" y="2250644"/>
            <a:ext cx="1444627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クラス生成、初期化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6EE411E-0F69-4763-A3D8-94F435B5B038}"/>
              </a:ext>
            </a:extLst>
          </p:cNvPr>
          <p:cNvSpPr/>
          <p:nvPr/>
        </p:nvSpPr>
        <p:spPr>
          <a:xfrm>
            <a:off x="5241985" y="1801591"/>
            <a:ext cx="182293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外部ファイル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json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読出し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3F46A314-8FB6-44E6-8BA8-599D93B6A8F5}"/>
              </a:ext>
            </a:extLst>
          </p:cNvPr>
          <p:cNvSpPr/>
          <p:nvPr/>
        </p:nvSpPr>
        <p:spPr>
          <a:xfrm>
            <a:off x="5407095" y="5815633"/>
            <a:ext cx="1175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テスト結果確認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A58BBA52-D6E3-42A2-9467-0F4CF660D425}"/>
              </a:ext>
            </a:extLst>
          </p:cNvPr>
          <p:cNvCxnSpPr/>
          <p:nvPr/>
        </p:nvCxnSpPr>
        <p:spPr>
          <a:xfrm>
            <a:off x="3469562" y="2996952"/>
            <a:ext cx="0" cy="1729425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BB169B5D-76E4-46EA-AD18-860C5EA119A0}"/>
              </a:ext>
            </a:extLst>
          </p:cNvPr>
          <p:cNvCxnSpPr/>
          <p:nvPr/>
        </p:nvCxnSpPr>
        <p:spPr>
          <a:xfrm>
            <a:off x="3575720" y="2996952"/>
            <a:ext cx="0" cy="1963873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24296B-5434-4D12-89DF-0218B1B95615}"/>
              </a:ext>
            </a:extLst>
          </p:cNvPr>
          <p:cNvSpPr txBox="1"/>
          <p:nvPr/>
        </p:nvSpPr>
        <p:spPr>
          <a:xfrm>
            <a:off x="4712443" y="269875"/>
            <a:ext cx="4204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0" dirty="0">
                <a:highlight>
                  <a:srgbClr val="00FFFF"/>
                </a:highlight>
              </a:rPr>
              <a:t>引用：</a:t>
            </a:r>
            <a:r>
              <a:rPr kumimoji="1" lang="en-US" altLang="ja-JP" sz="1400" b="0" dirty="0">
                <a:highlight>
                  <a:srgbClr val="00FFFF"/>
                </a:highlight>
              </a:rPr>
              <a:t>test\</a:t>
            </a:r>
            <a:r>
              <a:rPr kumimoji="1" lang="en-US" altLang="ja-JP" sz="1400" b="0" dirty="0" err="1">
                <a:highlight>
                  <a:srgbClr val="00FFFF"/>
                </a:highlight>
              </a:rPr>
              <a:t>apiTest</a:t>
            </a:r>
            <a:r>
              <a:rPr kumimoji="1" lang="en-US" altLang="ja-JP" sz="1400" b="0" dirty="0">
                <a:highlight>
                  <a:srgbClr val="00FFFF"/>
                </a:highlight>
              </a:rPr>
              <a:t>\doc\20210518_</a:t>
            </a:r>
            <a:r>
              <a:rPr kumimoji="1" lang="ja-JP" altLang="en-US" sz="1400" b="0" dirty="0">
                <a:highlight>
                  <a:srgbClr val="00FFFF"/>
                </a:highlight>
              </a:rPr>
              <a:t>テスト環境 </a:t>
            </a:r>
            <a:r>
              <a:rPr kumimoji="1" lang="en-US" altLang="ja-JP" sz="1400" b="0" dirty="0">
                <a:highlight>
                  <a:srgbClr val="00FFFF"/>
                </a:highlight>
              </a:rPr>
              <a:t>.pptx</a:t>
            </a:r>
            <a:endParaRPr kumimoji="1" lang="ja-JP" altLang="en-US" sz="1400" b="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5962299"/>
      </p:ext>
    </p:extLst>
  </p:cSld>
  <p:clrMapOvr>
    <a:masterClrMapping/>
  </p:clrMapOvr>
</p:sld>
</file>

<file path=ppt/theme/theme1.xml><?xml version="1.0" encoding="utf-8"?>
<a:theme xmlns:a="http://schemas.openxmlformats.org/drawingml/2006/main" name="1_テンプレート">
  <a:themeElements>
    <a:clrScheme name="テンプレート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テンプレート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テンプレート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テンプレート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6BB81F6A4B16F4FBF6E5B4B51AFEF0C" ma:contentTypeVersion="6" ma:contentTypeDescription="新しいドキュメントを作成します。" ma:contentTypeScope="" ma:versionID="297514f741eadd75626485e7797a34c4">
  <xsd:schema xmlns:xsd="http://www.w3.org/2001/XMLSchema" xmlns:xs="http://www.w3.org/2001/XMLSchema" xmlns:p="http://schemas.microsoft.com/office/2006/metadata/properties" xmlns:ns2="16b08945-a158-4f5e-8626-dcf9be7cb805" targetNamespace="http://schemas.microsoft.com/office/2006/metadata/properties" ma:root="true" ma:fieldsID="1ef68f6947f6a85d0959c09c21db145c" ns2:_="">
    <xsd:import namespace="16b08945-a158-4f5e-8626-dcf9be7cb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08945-a158-4f5e-8626-dcf9be7cb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B8FE6-85EF-4B2C-8336-83A1E0527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b08945-a158-4f5e-8626-dcf9be7cb8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A024C8-C3DD-462B-B3F7-D564BB3ED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43D60-5B4D-4EBD-B190-D8105111D2AE}">
  <ds:schemaRefs>
    <ds:schemaRef ds:uri="http://purl.org/dc/elements/1.1/"/>
    <ds:schemaRef ds:uri="http://schemas.microsoft.com/office/2006/metadata/properties"/>
    <ds:schemaRef ds:uri="16b08945-a158-4f5e-8626-dcf9be7cb8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1200</Words>
  <Application>Microsoft Office PowerPoint</Application>
  <PresentationFormat>ワイド画面</PresentationFormat>
  <Paragraphs>306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メイリオ</vt:lpstr>
      <vt:lpstr>Arial</vt:lpstr>
      <vt:lpstr>Calibri</vt:lpstr>
      <vt:lpstr>Times New Roman</vt:lpstr>
      <vt:lpstr>1_テンプレート</vt:lpstr>
      <vt:lpstr>1_デザインの設定</vt:lpstr>
      <vt:lpstr>CNSsolver_20230602   v2303</vt:lpstr>
      <vt:lpstr>CNSソルバ機能テスト　　6/2進捗報告</vt:lpstr>
      <vt:lpstr>CNSソルバ機能テスト　　3/30進捗報告</vt:lpstr>
      <vt:lpstr>CNSソルバ機能テスト一覧 (1/2)</vt:lpstr>
      <vt:lpstr>CNSソルバ機能テスト一覧 (2/2)</vt:lpstr>
      <vt:lpstr>CNSソルバ テスト環境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fukuda</dc:creator>
  <cp:lastModifiedBy>PSNRD</cp:lastModifiedBy>
  <cp:revision>851</cp:revision>
  <cp:lastPrinted>2019-08-23T07:19:15Z</cp:lastPrinted>
  <dcterms:created xsi:type="dcterms:W3CDTF">2003-01-07T09:42:57Z</dcterms:created>
  <dcterms:modified xsi:type="dcterms:W3CDTF">2023-06-02T05:41:18Z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0x010100D6BB81F6A4B16F4FBF6E5B4B51AFEF0C</vt:lpwstr>
  </property>
</Properties>
</file>