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2" r:id="rId4"/>
    <p:sldMasterId id="2147483689" r:id="rId5"/>
  </p:sldMasterIdLst>
  <p:notesMasterIdLst>
    <p:notesMasterId r:id="rId23"/>
  </p:notesMasterIdLst>
  <p:handoutMasterIdLst>
    <p:handoutMasterId r:id="rId24"/>
  </p:handoutMasterIdLst>
  <p:sldIdLst>
    <p:sldId id="260" r:id="rId6"/>
    <p:sldId id="289" r:id="rId7"/>
    <p:sldId id="288" r:id="rId8"/>
    <p:sldId id="297" r:id="rId9"/>
    <p:sldId id="291" r:id="rId10"/>
    <p:sldId id="296" r:id="rId11"/>
    <p:sldId id="290" r:id="rId12"/>
    <p:sldId id="293" r:id="rId13"/>
    <p:sldId id="294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98" r:id="rId22"/>
  </p:sldIdLst>
  <p:sldSz cx="12192000" cy="6858000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FF1111"/>
    <a:srgbClr val="FF0000"/>
    <a:srgbClr val="FF5050"/>
    <a:srgbClr val="0070C0"/>
    <a:srgbClr val="FFD5FF"/>
    <a:srgbClr val="FF99FF"/>
    <a:srgbClr val="CDBDCD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6BC2B-E052-41F0-BC1F-7F3C86ECBF9E}" v="68" dt="2021-01-08T06:15:11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504" autoAdjust="0"/>
  </p:normalViewPr>
  <p:slideViewPr>
    <p:cSldViewPr>
      <p:cViewPr varScale="1">
        <p:scale>
          <a:sx n="154" d="100"/>
          <a:sy n="154" d="100"/>
        </p:scale>
        <p:origin x="204" y="10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945E-4A63-4D25-B03C-615F9076A4D8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012-B292-4793-9B35-C28163660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72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813EAAC-8FDD-4E7C-AD3F-57FC66275103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E683C17-F992-4E5B-A022-E1C1484DB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34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3C17-F992-4E5B-A022-E1C1484DBC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7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3C17-F992-4E5B-A022-E1C1484DBC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6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2741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409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9397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3121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4413"/>
            <a:ext cx="10972800" cy="716288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47260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335360" y="6421439"/>
            <a:ext cx="782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DCAF280-56EA-4E7A-9E7D-41070C67A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 rot="5400000">
            <a:off x="930299" y="6600803"/>
            <a:ext cx="374602" cy="0"/>
          </a:xfrm>
          <a:prstGeom prst="line">
            <a:avLst/>
          </a:prstGeom>
          <a:noFill/>
          <a:ln w="9525">
            <a:solidFill>
              <a:srgbClr val="31323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31194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22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077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502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9310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525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919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02775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05112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01041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437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963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588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00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8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52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330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706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"/>
            <a:ext cx="12192000" cy="740701"/>
          </a:xfrm>
          <a:prstGeom prst="rect">
            <a:avLst/>
          </a:prstGeom>
          <a:solidFill>
            <a:srgbClr val="0041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440270" y="6413500"/>
            <a:ext cx="11275484" cy="0"/>
          </a:xfrm>
          <a:prstGeom prst="line">
            <a:avLst/>
          </a:prstGeom>
          <a:noFill/>
          <a:ln w="9525">
            <a:solidFill>
              <a:srgbClr val="3132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2400"/>
          </a:p>
        </p:txBody>
      </p:sp>
      <p:sp>
        <p:nvSpPr>
          <p:cNvPr id="6" name="Rectangle 15"/>
          <p:cNvSpPr>
            <a:spLocks noGrp="1" noChangeArrowheads="1"/>
          </p:cNvSpPr>
          <p:nvPr userDrawn="1"/>
        </p:nvSpPr>
        <p:spPr bwMode="auto">
          <a:xfrm>
            <a:off x="1117600" y="6500813"/>
            <a:ext cx="508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 dirty="0"/>
              <a:t>Panasonic System Networks</a:t>
            </a:r>
            <a:r>
              <a:rPr lang="en-US" altLang="ja-JP" sz="1000" baseline="0" dirty="0"/>
              <a:t> R&amp;D Lab. Co., Ltd.</a:t>
            </a:r>
            <a:endParaRPr lang="en-US" altLang="ja-JP" sz="1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335360" y="6421439"/>
            <a:ext cx="782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F280-56EA-4E7A-9E7D-41070C67A46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Line 3"/>
          <p:cNvSpPr>
            <a:spLocks noChangeShapeType="1"/>
          </p:cNvSpPr>
          <p:nvPr userDrawn="1"/>
        </p:nvSpPr>
        <p:spPr bwMode="auto">
          <a:xfrm rot="5400000">
            <a:off x="930299" y="6600803"/>
            <a:ext cx="374602" cy="0"/>
          </a:xfrm>
          <a:prstGeom prst="line">
            <a:avLst/>
          </a:prstGeom>
          <a:noFill/>
          <a:ln w="9525">
            <a:solidFill>
              <a:srgbClr val="31323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768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559496" y="2420888"/>
            <a:ext cx="8484096" cy="1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3200" dirty="0">
                <a:latin typeface="+mj-lt"/>
                <a:ea typeface="+mj-ea"/>
              </a:rPr>
              <a:t>v2105</a:t>
            </a:r>
            <a:r>
              <a:rPr lang="ja-JP" altLang="en-US" sz="3200" dirty="0">
                <a:latin typeface="+mj-lt"/>
                <a:ea typeface="+mj-ea"/>
              </a:rPr>
              <a:t>配送ソルバに対する品質担保テスト</a:t>
            </a:r>
            <a:endParaRPr lang="en-US" altLang="ja-JP" sz="3200" dirty="0" smtClean="0">
              <a:latin typeface="+mj-lt"/>
              <a:ea typeface="+mj-ea"/>
            </a:endParaRPr>
          </a:p>
          <a:p>
            <a:pPr algn="ctr" eaLnBrk="1" hangingPunct="1"/>
            <a:r>
              <a:rPr lang="en-US" altLang="ja-JP" sz="3200" dirty="0" smtClean="0">
                <a:latin typeface="+mj-lt"/>
                <a:ea typeface="+mj-ea"/>
              </a:rPr>
              <a:t>(</a:t>
            </a:r>
            <a:r>
              <a:rPr lang="ja-JP" altLang="en-US" sz="3200" dirty="0" smtClean="0">
                <a:latin typeface="+mj-lt"/>
                <a:ea typeface="+mj-ea"/>
              </a:rPr>
              <a:t>テスト環境編</a:t>
            </a:r>
            <a:r>
              <a:rPr lang="en-US" altLang="ja-JP" sz="3200" dirty="0" smtClean="0">
                <a:latin typeface="+mj-lt"/>
                <a:ea typeface="+mj-ea"/>
              </a:rPr>
              <a:t>)</a:t>
            </a:r>
            <a:endParaRPr lang="en-US" altLang="ja-JP" sz="3200" dirty="0">
              <a:latin typeface="+mj-lt"/>
              <a:ea typeface="+mj-ea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5375920" y="4248899"/>
            <a:ext cx="4320480" cy="151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sz="2800" dirty="0" smtClean="0">
                <a:latin typeface="+mj-lt"/>
                <a:ea typeface="+mj-ea"/>
              </a:rPr>
              <a:t>2021.5.18</a:t>
            </a:r>
            <a:endParaRPr lang="en-US" altLang="ja-JP" sz="2800" dirty="0">
              <a:latin typeface="+mj-lt"/>
              <a:ea typeface="+mj-ea"/>
            </a:endParaRP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1775520" y="6147257"/>
            <a:ext cx="8784976" cy="68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sz="2000" dirty="0">
                <a:latin typeface="+mj-lt"/>
                <a:ea typeface="+mj-ea"/>
              </a:rPr>
              <a:t>(</a:t>
            </a:r>
            <a:r>
              <a:rPr lang="ja-JP" altLang="en-US" sz="2000" dirty="0">
                <a:latin typeface="+mj-lt"/>
                <a:ea typeface="+mj-ea"/>
              </a:rPr>
              <a:t>株</a:t>
            </a:r>
            <a:r>
              <a:rPr lang="en-US" altLang="ja-JP" sz="2000" dirty="0">
                <a:latin typeface="+mj-lt"/>
                <a:ea typeface="+mj-ea"/>
              </a:rPr>
              <a:t>)</a:t>
            </a:r>
            <a:r>
              <a:rPr lang="ja-JP" altLang="en-US" sz="2000" dirty="0">
                <a:latin typeface="+mj-lt"/>
                <a:ea typeface="+mj-ea"/>
              </a:rPr>
              <a:t>パナソニックシステムネットワークス開発研究所</a:t>
            </a:r>
            <a:endParaRPr lang="en-US" altLang="ja-JP" sz="2000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117600" y="908720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▼入力パラメータ整合性テスト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altLang="ja-JP" sz="18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Argvs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ja-JP" altLang="en-US" sz="1800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テスト結果確認</a:t>
            </a:r>
            <a:r>
              <a:rPr lang="en-US" altLang="ja-JP" dirty="0"/>
              <a:t>(</a:t>
            </a:r>
            <a:r>
              <a:rPr lang="ja-JP" altLang="en-US" dirty="0"/>
              <a:t>詳細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51040"/>
              </p:ext>
            </p:extLst>
          </p:nvPr>
        </p:nvGraphicFramePr>
        <p:xfrm>
          <a:off x="695400" y="1278044"/>
          <a:ext cx="10513168" cy="51203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5633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  <a:gridCol w="3060911">
                  <a:extLst>
                    <a:ext uri="{9D8B030D-6E8A-4147-A177-3AD203B41FA5}">
                      <a16:colId xmlns:a16="http://schemas.microsoft.com/office/drawing/2014/main" val="563929457"/>
                    </a:ext>
                  </a:extLst>
                </a:gridCol>
                <a:gridCol w="2984582">
                  <a:extLst>
                    <a:ext uri="{9D8B030D-6E8A-4147-A177-3AD203B41FA5}">
                      <a16:colId xmlns:a16="http://schemas.microsoft.com/office/drawing/2014/main" val="170570518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282129368"/>
                    </a:ext>
                  </a:extLst>
                </a:gridCol>
              </a:tblGrid>
              <a:tr h="230223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入力パラメータ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引数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41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MAPE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平均絶対パーセント誤差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246099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6815029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atpen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997454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aveT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各車両の配送時間を平均化するために指定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7323733"/>
                  </a:ext>
                </a:extLst>
              </a:tr>
              <a:tr h="271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Aveflag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各車両の配送時間を平均化する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5677066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bulkShipping_flag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同一スポット</a:t>
                      </a: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ja-JP" altLang="ja-JP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への</a:t>
                      </a: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荷物をマージして（＝まとめて）処理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0536768"/>
                  </a:ext>
                </a:extLst>
              </a:tr>
              <a:tr h="367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decr_vnum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できるだけ削減する解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7500500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delaystart_flag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出発時刻を後ろにずらして、できる限り待ち時間を削減した計画にするかどうかの指定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32128896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demand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台の最大積載量</a:t>
                      </a: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重さ</a:t>
                      </a: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</a:rPr>
                        <a:t>本テストでは未使用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1261597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demand2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台の最大積載量</a:t>
                      </a: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空間</a:t>
                      </a: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</a:rPr>
                        <a:t>本テストでは未使用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406747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distfile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509581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ds_file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832518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dsv_file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7905709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e_cost_file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1352074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e_spot_file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381341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e_vehicle_file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765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1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テスト結果確認</a:t>
            </a:r>
            <a:r>
              <a:rPr lang="en-US" altLang="ja-JP" dirty="0"/>
              <a:t>(</a:t>
            </a:r>
            <a:r>
              <a:rPr lang="ja-JP" altLang="en-US" dirty="0"/>
              <a:t>詳細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70287"/>
              </p:ext>
            </p:extLst>
          </p:nvPr>
        </p:nvGraphicFramePr>
        <p:xfrm>
          <a:off x="695400" y="1278044"/>
          <a:ext cx="10513168" cy="550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6392945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057051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82129368"/>
                    </a:ext>
                  </a:extLst>
                </a:gridCol>
              </a:tblGrid>
              <a:tr h="230223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入力パラメータ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引数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41377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endtime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kumimoji="1" lang="ja-JP" altLang="en-US" sz="11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配送終了</a:t>
                      </a: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時刻</a:t>
                      </a: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</a:t>
                      </a:r>
                      <a:r>
                        <a:rPr kumimoji="1" lang="en-US" altLang="ja-JP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"2000/1/1 17:00:00"</a:t>
                      </a:r>
                      <a:endParaRPr kumimoji="1" lang="ja-JP" altLang="en-US" sz="11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  <a:endParaRPr kumimoji="1" lang="ja-JP" altLang="en-US" sz="11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732395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es_file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259178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esv_file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896957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evplan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充電配送計画を作成する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789089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hetero_file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725722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initfile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235236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inputfile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0780867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ivnum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err="1" smtClean="0"/>
                        <a:t>int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台数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</a:rPr>
                        <a:t>確認</a:t>
                      </a:r>
                      <a:endParaRPr kumimoji="1" lang="en-US" altLang="ja-JP" sz="11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</a:rPr>
                        <a:t>テスト後の</a:t>
                      </a:r>
                      <a:r>
                        <a:rPr kumimoji="1" lang="en-US" altLang="ja-JP" sz="11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</a:rPr>
                        <a:t>配列数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</a:rPr>
                        <a:t>を見る</a:t>
                      </a:r>
                      <a:endParaRPr kumimoji="1" lang="en-US" altLang="ja-JP" sz="11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en-US" altLang="ja-JP" sz="700" b="1" dirty="0" smtClean="0">
                          <a:solidFill>
                            <a:srgbClr val="FF0000"/>
                          </a:solidFill>
                        </a:rPr>
                        <a:t>route</a:t>
                      </a:r>
                      <a:r>
                        <a:rPr kumimoji="1" lang="ja-JP" altLang="en-US" sz="700" b="1" dirty="0" smtClean="0">
                          <a:solidFill>
                            <a:srgbClr val="FF0000"/>
                          </a:solidFill>
                        </a:rPr>
                        <a:t>サイズ</a:t>
                      </a:r>
                      <a:r>
                        <a:rPr kumimoji="1" lang="ja-JP" altLang="en-US" sz="700" b="1" dirty="0" smtClean="0">
                          <a:solidFill>
                            <a:srgbClr val="FF0000"/>
                          </a:solidFill>
                        </a:rPr>
                        <a:t>が</a:t>
                      </a:r>
                      <a:r>
                        <a:rPr kumimoji="1" lang="en-US" altLang="ja-JP" sz="7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kumimoji="1" lang="ja-JP" altLang="en-US" sz="700" b="1" dirty="0" smtClean="0">
                          <a:solidFill>
                            <a:srgbClr val="FF0000"/>
                          </a:solidFill>
                        </a:rPr>
                        <a:t>未満は空ルートのためカウントしない</a:t>
                      </a:r>
                      <a:endParaRPr kumimoji="1" lang="ja-JP" altLang="en-US" sz="7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5311485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lastc2_flag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近遠</a:t>
                      </a: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拠点から段々遠ざかるように配送する</a:t>
                      </a: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ルートが強調されるような初期解を生成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248299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lastc_flag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bool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距離計算を「拠点を出発し最後の配送先まで」に切り替える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641161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lowertime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float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台の配送時間の下限の時間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</a:rPr>
                        <a:t>確認</a:t>
                      </a:r>
                      <a:r>
                        <a:rPr kumimoji="1" lang="ja-JP" altLang="en-US" sz="11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100" dirty="0" smtClean="0">
                          <a:solidFill>
                            <a:srgbClr val="FF0000"/>
                          </a:solidFill>
                        </a:rPr>
                        <a:t>output.detail.csv</a:t>
                      </a:r>
                      <a:r>
                        <a:rPr kumimoji="1" lang="ja-JP" altLang="en-US" sz="1100" dirty="0" smtClean="0">
                          <a:solidFill>
                            <a:srgbClr val="FF0000"/>
                          </a:solidFill>
                        </a:rPr>
                        <a:t>から確認</a:t>
                      </a:r>
                      <a:endParaRPr kumimoji="1" lang="en-US" altLang="ja-JP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rgbClr val="FF0000"/>
                          </a:solidFill>
                        </a:rPr>
                        <a:t>拠点に戻らな</a:t>
                      </a: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い場合：</a:t>
                      </a:r>
                      <a:r>
                        <a:rPr kumimoji="1" lang="en-US" altLang="ja-JP" sz="11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TOTALTIME_TO_LAST</a:t>
                      </a:r>
                      <a:endParaRPr kumimoji="1" lang="en-US" altLang="ja-JP" sz="11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拠点に戻る場合：</a:t>
                      </a:r>
                      <a:r>
                        <a:rPr kumimoji="1" lang="en-US" altLang="ja-JP" sz="11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TOTALTIME_TO_DEPO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878815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ls_d_starttime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float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処理時間計測開始時刻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73886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maxvisit_file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4358590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multi_p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/>
                        <a:t>-</a:t>
                      </a:r>
                      <a:endParaRPr lang="ja-JP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マルチプロセス</a:t>
                      </a:r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2702322"/>
                  </a:ext>
                </a:extLst>
              </a:tr>
              <a:tr h="254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non_violation_vehicles_route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-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351020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num_addv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初期解に指定する台数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0815693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117600" y="908720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▼入力パラメータ整合性テスト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altLang="ja-JP" sz="18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Argvs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2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テスト結果確認</a:t>
            </a:r>
            <a:r>
              <a:rPr lang="en-US" altLang="ja-JP" dirty="0"/>
              <a:t>(</a:t>
            </a:r>
            <a:r>
              <a:rPr lang="ja-JP" altLang="en-US" dirty="0"/>
              <a:t>詳細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82074"/>
              </p:ext>
            </p:extLst>
          </p:nvPr>
        </p:nvGraphicFramePr>
        <p:xfrm>
          <a:off x="695400" y="1278044"/>
          <a:ext cx="10513168" cy="5434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5633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  <a:gridCol w="3413451">
                  <a:extLst>
                    <a:ext uri="{9D8B030D-6E8A-4147-A177-3AD203B41FA5}">
                      <a16:colId xmlns:a16="http://schemas.microsoft.com/office/drawing/2014/main" val="563929457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170570518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282129368"/>
                    </a:ext>
                  </a:extLst>
                </a:gridCol>
              </a:tblGrid>
              <a:tr h="208617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入力パラメータ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引数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41377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opt_d_weight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-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09160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opt_e_weight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-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0035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opt_t_weight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-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98695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opt_x_weight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-</a:t>
                      </a:r>
                      <a:endParaRPr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137208"/>
                  </a:ext>
                </a:extLst>
              </a:tr>
              <a:tr h="2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outputfile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テスト対象外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8407085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outputs_count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709687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outputstime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解の途中結果を出力する時間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4111201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pickup_flag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rgbClr val="FF0000"/>
                          </a:solidFill>
                        </a:rPr>
                        <a:t>確認</a:t>
                      </a:r>
                      <a:endParaRPr kumimoji="1" lang="en-US" altLang="ja-JP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rgbClr val="FF0000"/>
                          </a:solidFill>
                        </a:rPr>
                        <a:t>テスト実行後</a:t>
                      </a:r>
                      <a:r>
                        <a:rPr kumimoji="1" lang="ja-JP" altLang="en-US" sz="1100" dirty="0" smtClean="0">
                          <a:solidFill>
                            <a:srgbClr val="FF0000"/>
                          </a:solidFill>
                        </a:rPr>
                        <a:t>に再度本フラグ確認</a:t>
                      </a:r>
                      <a:endParaRPr kumimoji="1" lang="ja-JP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7602141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rejectve_file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9497766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skillfile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スキル設定ファイルをフルパス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個別テストで実施するためここでは見ない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74867668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skillflag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skillfile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</a:t>
                      </a: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同等のため未対応とする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個別テストで実施するためここでは見ない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6691218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skillshuffle_flag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5783864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spot_input_file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7541259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spotid_list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687138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st_top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9620880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starttime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配送開始時刻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2773684"/>
                  </a:ext>
                </a:extLst>
              </a:tr>
              <a:tr h="208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timefile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9731924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117600" y="908720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▼入力パラメータ整合性テスト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altLang="ja-JP" sz="18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Argvs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35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テスト結果確認</a:t>
            </a:r>
            <a:r>
              <a:rPr lang="en-US" altLang="ja-JP" dirty="0"/>
              <a:t>(</a:t>
            </a:r>
            <a:r>
              <a:rPr lang="ja-JP" altLang="en-US" dirty="0"/>
              <a:t>詳細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54369"/>
              </p:ext>
            </p:extLst>
          </p:nvPr>
        </p:nvGraphicFramePr>
        <p:xfrm>
          <a:off x="695400" y="1278044"/>
          <a:ext cx="10513168" cy="3185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5633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  <a:gridCol w="2196815">
                  <a:extLst>
                    <a:ext uri="{9D8B030D-6E8A-4147-A177-3AD203B41FA5}">
                      <a16:colId xmlns:a16="http://schemas.microsoft.com/office/drawing/2014/main" val="563929457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7057051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82129368"/>
                    </a:ext>
                  </a:extLst>
                </a:gridCol>
              </a:tblGrid>
              <a:tr h="230223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入力パラメータ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引数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41377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timeout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int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タイムアウト時間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4787136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ts_file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46287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tsv_file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66758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uppertime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台の配送時間の上限の時間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</a:rPr>
                        <a:t>確認</a:t>
                      </a:r>
                      <a:r>
                        <a:rPr kumimoji="1" lang="ja-JP" altLang="en-US" sz="11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100" dirty="0" smtClean="0">
                          <a:solidFill>
                            <a:srgbClr val="FF0000"/>
                          </a:solidFill>
                        </a:rPr>
                        <a:t>output.detail.csv</a:t>
                      </a:r>
                      <a:r>
                        <a:rPr kumimoji="1" lang="ja-JP" altLang="en-US" sz="1100" dirty="0" smtClean="0">
                          <a:solidFill>
                            <a:srgbClr val="FF0000"/>
                          </a:solidFill>
                        </a:rPr>
                        <a:t>から確認</a:t>
                      </a:r>
                      <a:endParaRPr kumimoji="1" lang="en-US" altLang="ja-JP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rgbClr val="FF0000"/>
                          </a:solidFill>
                        </a:rPr>
                        <a:t>拠点に戻らな</a:t>
                      </a: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い場合：</a:t>
                      </a:r>
                      <a:r>
                        <a:rPr kumimoji="1" lang="en-US" altLang="ja-JP" sz="11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TOTALTIME_TO_LAST</a:t>
                      </a:r>
                      <a:endParaRPr kumimoji="1" lang="en-US" altLang="ja-JP" sz="11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拠点に戻る場合：</a:t>
                      </a:r>
                      <a:r>
                        <a:rPr kumimoji="1" lang="en-US" altLang="ja-JP" sz="11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TOTALTIME_TO_DEPO</a:t>
                      </a:r>
                      <a:endParaRPr kumimoji="1" lang="en-US" altLang="ja-JP" sz="1100" b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664839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vendfile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62360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vtimefile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936024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x_cost_file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xs_file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077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xsv_file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17797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117600" y="908720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▼入力パラメータ整合性テスト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altLang="ja-JP" sz="18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Argvs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35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テスト結果確認</a:t>
            </a:r>
            <a:r>
              <a:rPr lang="en-US" altLang="ja-JP" dirty="0"/>
              <a:t>(</a:t>
            </a:r>
            <a:r>
              <a:rPr lang="ja-JP" altLang="en-US" dirty="0"/>
              <a:t>詳細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51627"/>
              </p:ext>
            </p:extLst>
          </p:nvPr>
        </p:nvGraphicFramePr>
        <p:xfrm>
          <a:off x="695400" y="1278044"/>
          <a:ext cx="10513168" cy="3627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5633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  <a:gridCol w="3413451">
                  <a:extLst>
                    <a:ext uri="{9D8B030D-6E8A-4147-A177-3AD203B41FA5}">
                      <a16:colId xmlns:a16="http://schemas.microsoft.com/office/drawing/2014/main" val="563929457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170570518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282129368"/>
                    </a:ext>
                  </a:extLst>
                </a:gridCol>
              </a:tblGrid>
              <a:tr h="230223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入力パラメータ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引数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41377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custno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拠点、配送先番号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配送計画出力要件にて確認</a:t>
                      </a:r>
                      <a:endParaRPr kumimoji="1" lang="ja-JP" altLang="en-US" sz="11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4787136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spotid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1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スポット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281062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未使用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0341840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未使用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6503969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配送先へ配送する荷物量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46287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dem2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第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2</a:t>
                      </a: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荷物量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66758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ready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配送先の受入れ開始時刻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664839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due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配送先の受入れ終了時刻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62360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servt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荷卸し時間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936024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starttime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ソルバ基準日時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(=</a:t>
                      </a: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時刻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0)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reje_ve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077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e_rate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17797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117600" y="908720"/>
            <a:ext cx="444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▼入力パラメータ整合性テスト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(Customer)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961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テスト結果確認</a:t>
            </a:r>
            <a:r>
              <a:rPr lang="en-US" altLang="ja-JP" dirty="0"/>
              <a:t>(</a:t>
            </a:r>
            <a:r>
              <a:rPr lang="ja-JP" altLang="en-US" dirty="0"/>
              <a:t>詳細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93555"/>
              </p:ext>
            </p:extLst>
          </p:nvPr>
        </p:nvGraphicFramePr>
        <p:xfrm>
          <a:off x="695400" y="1278044"/>
          <a:ext cx="10513168" cy="3703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5633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  <a:gridCol w="3413451">
                  <a:extLst>
                    <a:ext uri="{9D8B030D-6E8A-4147-A177-3AD203B41FA5}">
                      <a16:colId xmlns:a16="http://schemas.microsoft.com/office/drawing/2014/main" val="563929457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170570518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282129368"/>
                    </a:ext>
                  </a:extLst>
                </a:gridCol>
              </a:tblGrid>
              <a:tr h="183995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入力パラメータ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引数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41377"/>
                  </a:ext>
                </a:extLst>
              </a:tr>
              <a:tr h="303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vehno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int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車両番号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</a:rPr>
                        <a:t>確認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本車両番号が存在する</a:t>
                      </a: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ことを確認</a:t>
                      </a:r>
                      <a:endParaRPr kumimoji="1" lang="en-US" altLang="ja-JP" sz="11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ログ内の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</a:rPr>
                        <a:t>route0</a:t>
                      </a: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の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ja-JP" altLang="en-US" sz="1100" b="0" dirty="0" smtClean="0">
                          <a:solidFill>
                            <a:srgbClr val="FF0000"/>
                          </a:solidFill>
                        </a:rPr>
                        <a:t>が車両番号となる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4787136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cap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int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車両の積載量上限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重さ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281062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cap2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int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車両の積載量上限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空間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解が一位に決まらないため未対応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0341840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evehicle_dict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6503969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462878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667585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maxvisit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車両の訪問数上限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</a:rPr>
                        <a:t>ハード制約にて確認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6648395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startoptime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zh-TW" altLang="en-US" sz="1100" dirty="0" smtClean="0">
                          <a:solidFill>
                            <a:schemeClr val="tx1"/>
                          </a:solidFill>
                        </a:rPr>
                        <a:t>運用開始日時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623608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endoptime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zh-TW" altLang="en-US" sz="1100" dirty="0" smtClean="0">
                          <a:solidFill>
                            <a:schemeClr val="tx1"/>
                          </a:solidFill>
                        </a:rPr>
                        <a:t>運用終了日時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936024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opskill</a:t>
                      </a:r>
                      <a:endParaRPr kumimoji="1" lang="en-US" altLang="ja-JP" sz="1100" b="0" kern="1200" dirty="0">
                        <a:solidFill>
                          <a:schemeClr val="dk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drskill</a:t>
                      </a:r>
                      <a:endParaRPr kumimoji="1" lang="en-US" altLang="ja-JP" sz="1100" b="0" kern="1200" dirty="0">
                        <a:solidFill>
                          <a:schemeClr val="dk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個別テストにて確認</a:t>
                      </a:r>
                      <a:endParaRPr kumimoji="1" lang="ja-JP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0771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117600" y="908720"/>
            <a:ext cx="413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▼入力パラメータ整合性テスト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(Vehicle)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52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テスト結果確認</a:t>
            </a:r>
            <a:r>
              <a:rPr lang="en-US" altLang="ja-JP" dirty="0"/>
              <a:t>(</a:t>
            </a:r>
            <a:r>
              <a:rPr lang="ja-JP" altLang="en-US" dirty="0"/>
              <a:t>詳細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72008"/>
              </p:ext>
            </p:extLst>
          </p:nvPr>
        </p:nvGraphicFramePr>
        <p:xfrm>
          <a:off x="695400" y="1278044"/>
          <a:ext cx="10513168" cy="3627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5633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  <a:gridCol w="3413451">
                  <a:extLst>
                    <a:ext uri="{9D8B030D-6E8A-4147-A177-3AD203B41FA5}">
                      <a16:colId xmlns:a16="http://schemas.microsoft.com/office/drawing/2014/main" val="563929457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170570518"/>
                    </a:ext>
                  </a:extLst>
                </a:gridCol>
                <a:gridCol w="2632042">
                  <a:extLst>
                    <a:ext uri="{9D8B030D-6E8A-4147-A177-3AD203B41FA5}">
                      <a16:colId xmlns:a16="http://schemas.microsoft.com/office/drawing/2014/main" val="282129368"/>
                    </a:ext>
                  </a:extLst>
                </a:gridCol>
              </a:tblGrid>
              <a:tr h="230223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入力パラメータ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引数</a:t>
                      </a:r>
                      <a:endParaRPr kumimoji="1" lang="ja-JP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41377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custno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拠点、配送先番号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配送計画出力要件にて確認</a:t>
                      </a:r>
                      <a:endParaRPr kumimoji="1" lang="ja-JP" altLang="en-US" sz="11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4787136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spotid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1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スポット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281062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未使用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0341840"/>
                  </a:ext>
                </a:extLst>
              </a:tr>
              <a:tr h="20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未使用</a:t>
                      </a:r>
                      <a:endParaRPr lang="en-US" altLang="ja-JP" sz="11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6503969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配送先へ配送する荷物量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46287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dem2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第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2</a:t>
                      </a: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荷物量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66758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ready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配送先の受入れ開始時刻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664839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due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配送先の受入れ終了時刻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62360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servt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荷卸し時間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936024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starttime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ソルバ基準日時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(=</a:t>
                      </a:r>
                      <a:r>
                        <a:rPr lang="ja-JP" alt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時刻</a:t>
                      </a: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0)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reje_ve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</a:rPr>
                        <a:t>内部変数のため未対応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077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e_rate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-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17797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117600" y="908720"/>
            <a:ext cx="425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▼入力パラメータ整合性テスト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altLang="ja-JP" sz="18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Endspot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08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9714" y="92197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n-ea"/>
                <a:ea typeface="+mn-ea"/>
              </a:rPr>
              <a:t>■詳細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08316"/>
              </p:ext>
            </p:extLst>
          </p:nvPr>
        </p:nvGraphicFramePr>
        <p:xfrm>
          <a:off x="809823" y="1265952"/>
          <a:ext cx="9721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810167"/>
                    </a:ext>
                  </a:extLst>
                </a:gridCol>
                <a:gridCol w="4722436">
                  <a:extLst>
                    <a:ext uri="{9D8B030D-6E8A-4147-A177-3AD203B41FA5}">
                      <a16:colId xmlns:a16="http://schemas.microsoft.com/office/drawing/2014/main" val="873177103"/>
                    </a:ext>
                  </a:extLst>
                </a:gridCol>
                <a:gridCol w="4062543">
                  <a:extLst>
                    <a:ext uri="{9D8B030D-6E8A-4147-A177-3AD203B41FA5}">
                      <a16:colId xmlns:a16="http://schemas.microsoft.com/office/drawing/2014/main" val="227761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優先度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テスト観点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確認方法</a:t>
                      </a:r>
                      <a:endParaRPr kumimoji="1" lang="ja-JP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6234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[B] </a:t>
                      </a: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深く内容を見て作る機能試験ケース</a:t>
                      </a:r>
                      <a:endParaRPr lang="en-US" altLang="ja-JP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制約条件</a:t>
                      </a: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ソフト</a:t>
                      </a: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機能をログから確認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0413282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17600" y="24928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▼制約</a:t>
            </a:r>
            <a:r>
              <a:rPr lang="ja-JP" alt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条件</a:t>
            </a:r>
            <a:endParaRPr lang="ja-JP" altLang="en-US" sz="1800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68429"/>
              </p:ext>
            </p:extLst>
          </p:nvPr>
        </p:nvGraphicFramePr>
        <p:xfrm>
          <a:off x="1487488" y="2907248"/>
          <a:ext cx="8784979" cy="1468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920094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5301804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60086115"/>
                    </a:ext>
                  </a:extLst>
                </a:gridCol>
                <a:gridCol w="3528395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制約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内容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種別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確認方法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車両営業時間枠制約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車両の営業時間違反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ソフト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検討中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2460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配送先受入れ時間枠制約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配送先の受入れ時間違反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ソフト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検討中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MAPE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制約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配送業務時間のばらつき度合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ソフト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検討中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077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zh-TW" altLang="en-US" sz="1200" dirty="0" smtClean="0">
                          <a:solidFill>
                            <a:schemeClr val="tx1"/>
                          </a:solidFill>
                        </a:rPr>
                        <a:t>積載量制約</a:t>
                      </a:r>
                      <a:r>
                        <a:rPr kumimoji="1" lang="en-US" altLang="zh-TW" sz="1200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kumimoji="1" lang="zh-TW" altLang="en-US" sz="1200" dirty="0" smtClean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kumimoji="1" lang="en-US" altLang="zh-TW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zh-TW" altLang="en-US" sz="1200" dirty="0" smtClean="0">
                          <a:solidFill>
                            <a:schemeClr val="tx1"/>
                          </a:solidFill>
                        </a:rPr>
                        <a:t>車両積載量違反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ソフト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検討中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17797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384032" y="4605634"/>
            <a:ext cx="480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n-ea"/>
                <a:ea typeface="+mn-ea"/>
              </a:rPr>
              <a:t>実行後の、</a:t>
            </a:r>
            <a:r>
              <a:rPr lang="en-US" altLang="ja-JP" sz="2000" dirty="0" smtClean="0">
                <a:latin typeface="+mn-ea"/>
                <a:ea typeface="+mn-ea"/>
              </a:rPr>
              <a:t>Vehicle</a:t>
            </a:r>
            <a:r>
              <a:rPr lang="ja-JP" altLang="en-US" sz="2000" dirty="0" smtClean="0">
                <a:latin typeface="+mn-ea"/>
                <a:ea typeface="+mn-ea"/>
              </a:rPr>
              <a:t>クラスの確認が主体</a:t>
            </a:r>
            <a:endParaRPr kumimoji="1" lang="ja-JP" altLang="en-US" sz="2000" dirty="0" smtClean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62828" y="530120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+mn-ea"/>
                <a:ea typeface="+mn-ea"/>
              </a:rPr>
              <a:t>ソフト制約条件は、テスト観点が該当する場合のみ確認する</a:t>
            </a:r>
            <a:endParaRPr kumimoji="1" lang="ja-JP" altLang="en-US" sz="2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はじめに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9600" y="1052736"/>
            <a:ext cx="7646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+mn-ea"/>
                <a:ea typeface="+mn-ea"/>
              </a:rPr>
              <a:t>本資料は、</a:t>
            </a:r>
            <a:r>
              <a:rPr kumimoji="1" lang="en-US" altLang="ja-JP" sz="2000" dirty="0" smtClean="0">
                <a:latin typeface="+mn-ea"/>
                <a:ea typeface="+mn-ea"/>
              </a:rPr>
              <a:t>2021</a:t>
            </a:r>
            <a:r>
              <a:rPr kumimoji="1" lang="ja-JP" altLang="en-US" sz="2000" dirty="0" smtClean="0">
                <a:latin typeface="+mn-ea"/>
                <a:ea typeface="+mn-ea"/>
              </a:rPr>
              <a:t>年</a:t>
            </a:r>
            <a:r>
              <a:rPr kumimoji="1" lang="en-US" altLang="ja-JP" sz="2000" dirty="0" smtClean="0">
                <a:latin typeface="+mn-ea"/>
                <a:ea typeface="+mn-ea"/>
              </a:rPr>
              <a:t>5</a:t>
            </a:r>
            <a:r>
              <a:rPr kumimoji="1" lang="ja-JP" altLang="en-US" sz="2000" dirty="0" smtClean="0">
                <a:latin typeface="+mn-ea"/>
                <a:ea typeface="+mn-ea"/>
              </a:rPr>
              <a:t>月末リリース向け配送ソルバソフトに対する</a:t>
            </a:r>
            <a:endParaRPr kumimoji="1" lang="en-US" altLang="ja-JP" sz="2000" dirty="0" smtClean="0">
              <a:latin typeface="+mn-ea"/>
              <a:ea typeface="+mn-ea"/>
            </a:endParaRPr>
          </a:p>
          <a:p>
            <a:r>
              <a:rPr lang="ja-JP" altLang="en-US" sz="2000" dirty="0" smtClean="0">
                <a:latin typeface="+mn-ea"/>
                <a:ea typeface="+mn-ea"/>
              </a:rPr>
              <a:t>テスト環境について記載する</a:t>
            </a:r>
            <a:endParaRPr kumimoji="1" lang="en-US" altLang="ja-JP" sz="2000" dirty="0" smtClean="0">
              <a:latin typeface="+mn-ea"/>
              <a:ea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57046" y="2290173"/>
            <a:ext cx="14346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 smtClean="0">
                <a:latin typeface="+mn-ea"/>
                <a:ea typeface="+mn-ea"/>
              </a:rPr>
              <a:t>テストパターン</a:t>
            </a:r>
            <a:endParaRPr lang="en-US" altLang="ja-JP" sz="1400" dirty="0" smtClean="0">
              <a:latin typeface="+mn-ea"/>
              <a:ea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  <a:ea typeface="+mn-ea"/>
              </a:rPr>
              <a:t>(</a:t>
            </a:r>
            <a:r>
              <a:rPr kumimoji="1" lang="en-US" altLang="ja-JP" sz="1400" dirty="0" err="1" smtClean="0">
                <a:latin typeface="+mn-ea"/>
                <a:ea typeface="+mn-ea"/>
              </a:rPr>
              <a:t>json</a:t>
            </a:r>
            <a:r>
              <a:rPr kumimoji="1" lang="ja-JP" altLang="en-US" sz="1400" dirty="0" smtClean="0">
                <a:latin typeface="+mn-ea"/>
                <a:ea typeface="+mn-ea"/>
              </a:rPr>
              <a:t>ファイル</a:t>
            </a:r>
            <a:r>
              <a:rPr kumimoji="1" lang="en-US" altLang="ja-JP" sz="1400" dirty="0" smtClean="0">
                <a:latin typeface="+mn-ea"/>
                <a:ea typeface="+mn-ea"/>
              </a:rPr>
              <a:t>)</a:t>
            </a:r>
            <a:endParaRPr kumimoji="1" lang="ja-JP" altLang="en-US" sz="1400" dirty="0" smtClean="0">
              <a:latin typeface="+mn-ea"/>
              <a:ea typeface="+mn-ea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852936"/>
            <a:ext cx="2450471" cy="1072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右矢印 29"/>
          <p:cNvSpPr/>
          <p:nvPr/>
        </p:nvSpPr>
        <p:spPr>
          <a:xfrm>
            <a:off x="4172255" y="3219276"/>
            <a:ext cx="360040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64790" y="3082261"/>
            <a:ext cx="91440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j</a:t>
            </a:r>
            <a:r>
              <a:rPr kumimoji="1" lang="en-US" altLang="ja-JP" sz="900" dirty="0" err="1" smtClean="0"/>
              <a:t>son</a:t>
            </a:r>
            <a:r>
              <a:rPr kumimoji="1" lang="ja-JP" altLang="en-US" sz="900" dirty="0" smtClean="0"/>
              <a:t>ファイル</a:t>
            </a:r>
            <a:endParaRPr kumimoji="1" lang="ja-JP" altLang="en-US" sz="9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58350" y="2290173"/>
            <a:ext cx="15087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 smtClean="0">
                <a:latin typeface="+mn-ea"/>
                <a:ea typeface="+mn-ea"/>
              </a:rPr>
              <a:t>テスト項目</a:t>
            </a:r>
            <a:endParaRPr lang="en-US" altLang="ja-JP" sz="1400" dirty="0" smtClean="0">
              <a:latin typeface="+mn-ea"/>
              <a:ea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  <a:ea typeface="+mn-ea"/>
              </a:rPr>
              <a:t>(Excel</a:t>
            </a:r>
            <a:r>
              <a:rPr kumimoji="1" lang="ja-JP" altLang="en-US" sz="1400" dirty="0" smtClean="0">
                <a:latin typeface="+mn-ea"/>
                <a:ea typeface="+mn-ea"/>
              </a:rPr>
              <a:t>ファイル</a:t>
            </a:r>
            <a:r>
              <a:rPr kumimoji="1" lang="en-US" altLang="ja-JP" sz="1400" dirty="0" smtClean="0">
                <a:latin typeface="+mn-ea"/>
                <a:ea typeface="+mn-ea"/>
              </a:rPr>
              <a:t>)</a:t>
            </a:r>
            <a:endParaRPr kumimoji="1" lang="ja-JP" altLang="en-US" sz="1400" dirty="0" smtClean="0">
              <a:latin typeface="+mn-ea"/>
              <a:ea typeface="+mn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117190" y="3234661"/>
            <a:ext cx="91440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j</a:t>
            </a:r>
            <a:r>
              <a:rPr kumimoji="1" lang="en-US" altLang="ja-JP" sz="900" dirty="0" err="1" smtClean="0"/>
              <a:t>son</a:t>
            </a:r>
            <a:r>
              <a:rPr kumimoji="1" lang="ja-JP" altLang="en-US" sz="900" dirty="0" smtClean="0"/>
              <a:t>ファイル</a:t>
            </a:r>
            <a:endParaRPr kumimoji="1" lang="ja-JP" altLang="en-US" sz="9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269590" y="3387061"/>
            <a:ext cx="91440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j</a:t>
            </a:r>
            <a:r>
              <a:rPr kumimoji="1" lang="en-US" altLang="ja-JP" sz="900" dirty="0" err="1" smtClean="0"/>
              <a:t>son</a:t>
            </a:r>
            <a:r>
              <a:rPr kumimoji="1" lang="ja-JP" altLang="en-US" sz="900" dirty="0" smtClean="0"/>
              <a:t>ファイル</a:t>
            </a:r>
            <a:endParaRPr kumimoji="1" lang="ja-JP" altLang="en-US" sz="9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167073" y="2924944"/>
            <a:ext cx="1172206" cy="3013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テストドライバ</a:t>
            </a:r>
            <a:endParaRPr lang="en-US" altLang="ja-JP" sz="1100" dirty="0" smtClean="0"/>
          </a:p>
        </p:txBody>
      </p:sp>
      <p:sp>
        <p:nvSpPr>
          <p:cNvPr id="58" name="右矢印 57"/>
          <p:cNvSpPr/>
          <p:nvPr/>
        </p:nvSpPr>
        <p:spPr>
          <a:xfrm>
            <a:off x="6515855" y="3269618"/>
            <a:ext cx="360040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7211756" y="3533745"/>
            <a:ext cx="1082841" cy="93610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/>
              <a:t>テスト対象</a:t>
            </a:r>
            <a:endParaRPr kumimoji="1"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7371655" y="3796315"/>
            <a:ext cx="763042" cy="18820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API</a:t>
            </a:r>
            <a:endParaRPr kumimoji="1" lang="ja-JP" altLang="en-US" sz="1000" dirty="0"/>
          </a:p>
        </p:txBody>
      </p:sp>
      <p:sp>
        <p:nvSpPr>
          <p:cNvPr id="61" name="正方形/長方形 60"/>
          <p:cNvSpPr/>
          <p:nvPr/>
        </p:nvSpPr>
        <p:spPr>
          <a:xfrm>
            <a:off x="7371655" y="4058885"/>
            <a:ext cx="763042" cy="18820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API</a:t>
            </a:r>
            <a:endParaRPr kumimoji="1" lang="ja-JP" altLang="en-US" sz="1000" dirty="0"/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7753176" y="3245253"/>
            <a:ext cx="0" cy="252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829466" y="2290173"/>
            <a:ext cx="18450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 smtClean="0">
                <a:latin typeface="+mn-ea"/>
                <a:ea typeface="+mn-ea"/>
              </a:rPr>
              <a:t>テスト環境</a:t>
            </a:r>
            <a:endParaRPr kumimoji="1" lang="en-US" altLang="ja-JP" sz="1400" dirty="0" smtClean="0">
              <a:latin typeface="+mn-ea"/>
              <a:ea typeface="+mn-ea"/>
            </a:endParaRPr>
          </a:p>
          <a:p>
            <a:pPr algn="ctr"/>
            <a:r>
              <a:rPr lang="en-US" altLang="ja-JP" sz="1400" dirty="0" smtClean="0">
                <a:latin typeface="+mn-ea"/>
                <a:ea typeface="+mn-ea"/>
              </a:rPr>
              <a:t>(python</a:t>
            </a:r>
            <a:r>
              <a:rPr lang="ja-JP" altLang="en-US" sz="1400" dirty="0" smtClean="0">
                <a:latin typeface="+mn-ea"/>
                <a:ea typeface="+mn-ea"/>
              </a:rPr>
              <a:t>プログラム</a:t>
            </a:r>
            <a:r>
              <a:rPr lang="en-US" altLang="ja-JP" sz="1400" dirty="0" smtClean="0">
                <a:latin typeface="+mn-ea"/>
                <a:ea typeface="+mn-ea"/>
              </a:rPr>
              <a:t>)</a:t>
            </a:r>
            <a:endParaRPr kumimoji="1" lang="ja-JP" altLang="en-US" sz="1400" dirty="0" smtClean="0">
              <a:latin typeface="+mn-ea"/>
              <a:ea typeface="+mn-ea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705230" y="2217530"/>
            <a:ext cx="4248472" cy="29396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268337" y="1942045"/>
            <a:ext cx="108234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 smtClean="0">
                <a:latin typeface="+mn-ea"/>
                <a:ea typeface="+mn-ea"/>
              </a:rPr>
              <a:t>本書の範囲</a:t>
            </a:r>
            <a:endParaRPr kumimoji="1" lang="ja-JP" altLang="en-US" sz="1400" dirty="0" smtClean="0">
              <a:latin typeface="+mn-ea"/>
              <a:ea typeface="+mn-ea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1857376" y="4218630"/>
            <a:ext cx="2581828" cy="434506"/>
          </a:xfrm>
          <a:prstGeom prst="wedgeRectCallout">
            <a:avLst>
              <a:gd name="adj1" fmla="val 44786"/>
              <a:gd name="adj2" fmla="val -197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できれば自動化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項目が少ない場合は手動作成かも</a:t>
            </a:r>
            <a:r>
              <a:rPr lang="ja-JP" altLang="en-US" sz="1000" dirty="0" err="1" smtClean="0"/>
              <a:t>。。</a:t>
            </a:r>
            <a:endParaRPr kumimoji="1" lang="en-US" altLang="ja-JP" sz="10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7167073" y="4715884"/>
            <a:ext cx="1172206" cy="3013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テスト結果確認</a:t>
            </a:r>
            <a:endParaRPr lang="en-US" altLang="ja-JP" sz="1100" dirty="0" smtClean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53176" y="4463412"/>
            <a:ext cx="0" cy="252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</a:t>
            </a:r>
            <a:r>
              <a:rPr lang="ja-JP" altLang="en-US" dirty="0" smtClean="0"/>
              <a:t>環境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79376" y="3162248"/>
            <a:ext cx="4879972" cy="25176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/>
              <a:t>main_tw.py</a:t>
            </a:r>
            <a:endParaRPr kumimoji="1" lang="ja-JP" altLang="en-US" sz="11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06009" y="3476828"/>
            <a:ext cx="4137862" cy="2131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/>
              <a:t>m</a:t>
            </a:r>
            <a:r>
              <a:rPr kumimoji="1" lang="en-US" altLang="ja-JP" sz="1100" dirty="0" smtClean="0"/>
              <a:t>ain()</a:t>
            </a:r>
            <a:endParaRPr kumimoji="1" lang="ja-JP" altLang="en-US" sz="11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22620" y="2049337"/>
            <a:ext cx="1919754" cy="306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コマンドライン引数</a:t>
            </a:r>
            <a:endParaRPr kumimoji="1" lang="ja-JP" altLang="en-US" sz="1100" dirty="0"/>
          </a:p>
        </p:txBody>
      </p:sp>
      <p:sp>
        <p:nvSpPr>
          <p:cNvPr id="23" name="正方形/長方形 22"/>
          <p:cNvSpPr/>
          <p:nvPr/>
        </p:nvSpPr>
        <p:spPr>
          <a:xfrm>
            <a:off x="806009" y="1617289"/>
            <a:ext cx="1919754" cy="306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外部ファイル</a:t>
            </a:r>
            <a:r>
              <a:rPr kumimoji="1" lang="en-US" altLang="ja-JP" sz="1100" dirty="0" smtClean="0"/>
              <a:t>(csv)</a:t>
            </a:r>
            <a:endParaRPr kumimoji="1" lang="ja-JP" altLang="en-US" sz="11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127447" y="4202648"/>
            <a:ext cx="3584996" cy="1304987"/>
            <a:chOff x="1523492" y="3142350"/>
            <a:chExt cx="3584996" cy="1304987"/>
          </a:xfrm>
        </p:grpSpPr>
        <p:sp>
          <p:nvSpPr>
            <p:cNvPr id="5" name="正方形/長方形 4"/>
            <p:cNvSpPr/>
            <p:nvPr/>
          </p:nvSpPr>
          <p:spPr>
            <a:xfrm>
              <a:off x="2287278" y="3407830"/>
              <a:ext cx="1800200" cy="188202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set_initroutes2</a:t>
              </a:r>
              <a:endParaRPr kumimoji="1" lang="ja-JP" altLang="en-US" sz="10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287278" y="3666079"/>
              <a:ext cx="1800200" cy="188202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adjust_nveh_construction_I2</a:t>
              </a:r>
              <a:endParaRPr kumimoji="1" lang="ja-JP" altLang="en-US" sz="10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287278" y="3924328"/>
              <a:ext cx="1800200" cy="188202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localsearch_dtable</a:t>
              </a:r>
              <a:endParaRPr kumimoji="1" lang="ja-JP" altLang="en-US" sz="1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287278" y="4182576"/>
              <a:ext cx="1800200" cy="188202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/>
                <a:t>localsearch_ev</a:t>
              </a:r>
              <a:endParaRPr kumimoji="1" lang="ja-JP" altLang="en-US" sz="10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523492" y="3142350"/>
              <a:ext cx="3584996" cy="1304987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ja-JP" altLang="en-US" sz="1400" dirty="0" smtClean="0"/>
                <a:t>テスト対象</a:t>
              </a:r>
              <a:endParaRPr kumimoji="1" lang="ja-JP" altLang="en-US" sz="1400" dirty="0"/>
            </a:p>
          </p:txBody>
        </p:sp>
      </p:grpSp>
      <p:sp>
        <p:nvSpPr>
          <p:cNvPr id="24" name="正方形/長方形 23"/>
          <p:cNvSpPr/>
          <p:nvPr/>
        </p:nvSpPr>
        <p:spPr>
          <a:xfrm>
            <a:off x="1095071" y="3785001"/>
            <a:ext cx="1396796" cy="1882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初期化処理</a:t>
            </a:r>
            <a:endParaRPr kumimoji="1" lang="ja-JP" altLang="en-US" sz="10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903645" y="740701"/>
            <a:ext cx="0" cy="56807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924373" y="1010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dirty="0">
                <a:latin typeface="+mn-ea"/>
                <a:ea typeface="+mn-ea"/>
              </a:rPr>
              <a:t>開発</a:t>
            </a:r>
            <a:r>
              <a:rPr lang="ja-JP" altLang="en-US" sz="1800" dirty="0" smtClean="0">
                <a:latin typeface="+mn-ea"/>
                <a:ea typeface="+mn-ea"/>
              </a:rPr>
              <a:t>環境</a:t>
            </a:r>
            <a:endParaRPr kumimoji="1" lang="ja-JP" altLang="en-US" sz="1800" dirty="0" smtClean="0">
              <a:latin typeface="+mn-ea"/>
              <a:ea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66022" y="733517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800" dirty="0" smtClean="0">
                <a:latin typeface="+mn-ea"/>
                <a:ea typeface="+mn-ea"/>
              </a:rPr>
              <a:t>5</a:t>
            </a:r>
            <a:r>
              <a:rPr lang="ja-JP" altLang="en-US" sz="1800" dirty="0" smtClean="0">
                <a:latin typeface="+mn-ea"/>
                <a:ea typeface="+mn-ea"/>
              </a:rPr>
              <a:t>末</a:t>
            </a:r>
            <a:r>
              <a:rPr lang="ja-JP" altLang="en-US" sz="1800" dirty="0">
                <a:latin typeface="+mn-ea"/>
                <a:ea typeface="+mn-ea"/>
              </a:rPr>
              <a:t>リリース</a:t>
            </a:r>
            <a:r>
              <a:rPr lang="ja-JP" altLang="en-US" sz="1800" dirty="0" smtClean="0">
                <a:latin typeface="+mn-ea"/>
                <a:ea typeface="+mn-ea"/>
              </a:rPr>
              <a:t>ソフト</a:t>
            </a:r>
            <a:endParaRPr lang="en-US" altLang="ja-JP" sz="1800" dirty="0" smtClean="0">
              <a:latin typeface="+mn-ea"/>
              <a:ea typeface="+mn-ea"/>
            </a:endParaRPr>
          </a:p>
          <a:p>
            <a:pPr algn="ctr"/>
            <a:r>
              <a:rPr lang="ja-JP" altLang="en-US" sz="1800" dirty="0" smtClean="0">
                <a:latin typeface="+mn-ea"/>
                <a:ea typeface="+mn-ea"/>
              </a:rPr>
              <a:t>テスト環境</a:t>
            </a:r>
            <a:endParaRPr kumimoji="1" lang="ja-JP" altLang="en-US" sz="1800" dirty="0" smtClean="0">
              <a:latin typeface="+mn-ea"/>
              <a:ea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099873" y="1412776"/>
            <a:ext cx="4292270" cy="1645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100" dirty="0" smtClean="0"/>
              <a:t>テストドライバ</a:t>
            </a:r>
            <a:r>
              <a:rPr lang="en-US" altLang="ja-JP" sz="1100" dirty="0" smtClean="0"/>
              <a:t>(cnssolvergw.py</a:t>
            </a:r>
            <a:r>
              <a:rPr lang="ja-JP" altLang="en-US" sz="1100" dirty="0" smtClean="0"/>
              <a:t>ベース</a:t>
            </a:r>
            <a:r>
              <a:rPr lang="en-US" altLang="ja-JP" sz="1100" dirty="0" smtClean="0"/>
              <a:t>)</a:t>
            </a:r>
          </a:p>
        </p:txBody>
      </p:sp>
      <p:cxnSp>
        <p:nvCxnSpPr>
          <p:cNvPr id="34" name="直線矢印コネクタ 33"/>
          <p:cNvCxnSpPr>
            <a:stCxn id="22" idx="2"/>
          </p:cNvCxnSpPr>
          <p:nvPr/>
        </p:nvCxnSpPr>
        <p:spPr>
          <a:xfrm>
            <a:off x="1482497" y="2356036"/>
            <a:ext cx="0" cy="8062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279575" y="3973203"/>
            <a:ext cx="0" cy="4949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3363404" y="2996952"/>
            <a:ext cx="0" cy="14473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3310400" y="2767037"/>
            <a:ext cx="1914450" cy="2299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d</a:t>
            </a:r>
            <a:r>
              <a:rPr kumimoji="1" lang="en-US" altLang="ja-JP" sz="1000" dirty="0" smtClean="0"/>
              <a:t>river()</a:t>
            </a:r>
            <a:endParaRPr kumimoji="1" lang="ja-JP" altLang="en-US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310400" y="1837916"/>
            <a:ext cx="1920234" cy="2043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lang="en-US" altLang="ja-JP" sz="1100" dirty="0" smtClean="0"/>
              <a:t>ain()@</a:t>
            </a:r>
            <a:r>
              <a:rPr lang="en-US" altLang="ja-JP" sz="1100" dirty="0" err="1" smtClean="0"/>
              <a:t>pyTest</a:t>
            </a:r>
            <a:endParaRPr kumimoji="1" lang="ja-JP" altLang="en-US" sz="1100" dirty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3503711" y="5495928"/>
            <a:ext cx="0" cy="2961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3439288" y="5783417"/>
            <a:ext cx="1919754" cy="306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r</a:t>
            </a:r>
            <a:r>
              <a:rPr kumimoji="1" lang="en-US" altLang="ja-JP" sz="1100" dirty="0" smtClean="0"/>
              <a:t>esult()</a:t>
            </a:r>
            <a:endParaRPr kumimoji="1" lang="ja-JP" altLang="en-US" sz="11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7680175" y="878128"/>
            <a:ext cx="1638720" cy="1209830"/>
            <a:chOff x="8075512" y="824597"/>
            <a:chExt cx="1638720" cy="1209830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8256240" y="914718"/>
              <a:ext cx="1277264" cy="788906"/>
              <a:chOff x="8366497" y="1125823"/>
              <a:chExt cx="1277264" cy="788906"/>
            </a:xfrm>
          </p:grpSpPr>
          <p:sp>
            <p:nvSpPr>
              <p:cNvPr id="77" name="正方形/長方形 76"/>
              <p:cNvSpPr/>
              <p:nvPr/>
            </p:nvSpPr>
            <p:spPr>
              <a:xfrm>
                <a:off x="8366497" y="1125823"/>
                <a:ext cx="1277264" cy="2139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テスト環境</a:t>
                </a:r>
                <a:endParaRPr kumimoji="1" lang="ja-JP" altLang="en-US" sz="1100" dirty="0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8366497" y="1413315"/>
                <a:ext cx="1277264" cy="213921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テスト対象</a:t>
                </a:r>
                <a:endParaRPr kumimoji="1" lang="ja-JP" altLang="en-US" sz="1100" dirty="0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8366497" y="1700808"/>
                <a:ext cx="1277264" cy="213921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/>
                  <a:t>開発</a:t>
                </a:r>
                <a:r>
                  <a:rPr lang="ja-JP" altLang="en-US" sz="1100" dirty="0" smtClean="0"/>
                  <a:t>コード</a:t>
                </a:r>
                <a:endParaRPr kumimoji="1" lang="ja-JP" altLang="en-US" sz="1100" dirty="0"/>
              </a:p>
            </p:txBody>
          </p:sp>
        </p:grpSp>
        <p:grpSp>
          <p:nvGrpSpPr>
            <p:cNvPr id="85" name="グループ化 84"/>
            <p:cNvGrpSpPr/>
            <p:nvPr/>
          </p:nvGrpSpPr>
          <p:grpSpPr>
            <a:xfrm>
              <a:off x="8256240" y="1772816"/>
              <a:ext cx="1305319" cy="261610"/>
              <a:chOff x="10128448" y="1955352"/>
              <a:chExt cx="1305319" cy="261610"/>
            </a:xfrm>
          </p:grpSpPr>
          <p:cxnSp>
            <p:nvCxnSpPr>
              <p:cNvPr id="83" name="直線矢印コネクタ 82"/>
              <p:cNvCxnSpPr/>
              <p:nvPr/>
            </p:nvCxnSpPr>
            <p:spPr>
              <a:xfrm flipV="1">
                <a:off x="10128448" y="2086157"/>
                <a:ext cx="384021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正方形/長方形 83"/>
              <p:cNvSpPr/>
              <p:nvPr/>
            </p:nvSpPr>
            <p:spPr>
              <a:xfrm>
                <a:off x="10543780" y="1955352"/>
                <a:ext cx="88998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100" dirty="0" smtClean="0">
                    <a:latin typeface="+mj-ea"/>
                    <a:ea typeface="+mj-ea"/>
                  </a:rPr>
                  <a:t>処理</a:t>
                </a:r>
                <a:r>
                  <a:rPr lang="ja-JP" altLang="en-US" sz="1100" dirty="0">
                    <a:latin typeface="+mj-ea"/>
                    <a:ea typeface="+mj-ea"/>
                  </a:rPr>
                  <a:t>フロー</a:t>
                </a: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8075512" y="824597"/>
              <a:ext cx="1638720" cy="12098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" name="直線コネクタ 56"/>
          <p:cNvCxnSpPr/>
          <p:nvPr/>
        </p:nvCxnSpPr>
        <p:spPr>
          <a:xfrm flipH="1">
            <a:off x="119336" y="1340767"/>
            <a:ext cx="745212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956283" y="3262959"/>
            <a:ext cx="5638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+mn-ea"/>
                <a:ea typeface="+mn-ea"/>
              </a:rPr>
              <a:t>▼ベースソフト選定理由</a:t>
            </a:r>
            <a:endParaRPr kumimoji="1" lang="en-US" altLang="ja-JP" sz="1400" dirty="0" smtClean="0">
              <a:latin typeface="+mn-ea"/>
              <a:ea typeface="+mn-ea"/>
            </a:endParaRPr>
          </a:p>
          <a:p>
            <a:r>
              <a:rPr kumimoji="1" lang="ja-JP" altLang="en-US" sz="1400" dirty="0" smtClean="0">
                <a:latin typeface="+mn-ea"/>
                <a:ea typeface="+mn-ea"/>
              </a:rPr>
              <a:t>既存テスト環境ではなく、</a:t>
            </a:r>
            <a:r>
              <a:rPr lang="en-US" altLang="ja-JP" sz="1400" dirty="0"/>
              <a:t> cnssolvergw.py</a:t>
            </a:r>
            <a:r>
              <a:rPr kumimoji="1" lang="ja-JP" altLang="en-US" sz="1400" dirty="0" smtClean="0">
                <a:latin typeface="+mn-ea"/>
                <a:ea typeface="+mn-ea"/>
              </a:rPr>
              <a:t>をベースとする理由</a:t>
            </a:r>
            <a:endParaRPr kumimoji="1" lang="en-US" altLang="ja-JP" sz="1400" dirty="0" smtClean="0">
              <a:latin typeface="+mn-ea"/>
              <a:ea typeface="+mn-ea"/>
            </a:endParaRPr>
          </a:p>
          <a:p>
            <a:r>
              <a:rPr lang="en-US" altLang="ja-JP" sz="1400" dirty="0" smtClean="0">
                <a:latin typeface="+mn-ea"/>
                <a:ea typeface="+mn-ea"/>
              </a:rPr>
              <a:t>【</a:t>
            </a:r>
            <a:r>
              <a:rPr lang="ja-JP" altLang="en-US" sz="1400" dirty="0">
                <a:latin typeface="+mn-ea"/>
              </a:rPr>
              <a:t>メリット</a:t>
            </a:r>
            <a:r>
              <a:rPr lang="en-US" altLang="ja-JP" sz="1400" dirty="0" smtClean="0">
                <a:latin typeface="+mn-ea"/>
                <a:ea typeface="+mn-ea"/>
              </a:rPr>
              <a:t>】</a:t>
            </a:r>
            <a:endParaRPr kumimoji="1" lang="en-US" altLang="ja-JP" sz="1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srgbClr val="FF0000"/>
                </a:solidFill>
                <a:latin typeface="+mn-ea"/>
                <a:ea typeface="+mn-ea"/>
              </a:rPr>
              <a:t>API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の引数を直接指定する仕組みが存在する</a:t>
            </a:r>
            <a:endParaRPr lang="en-US" altLang="ja-JP" sz="1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400" dirty="0" smtClean="0">
                <a:solidFill>
                  <a:srgbClr val="FF0000"/>
                </a:solidFill>
                <a:latin typeface="+mn-ea"/>
                <a:ea typeface="+mn-ea"/>
              </a:rPr>
              <a:t>API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呼び出し前の状態を直接指定する仕組みが存在する</a:t>
            </a:r>
            <a:endParaRPr kumimoji="1" lang="en-US" altLang="ja-JP" sz="1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1400" dirty="0">
                <a:latin typeface="+mn-ea"/>
                <a:ea typeface="+mn-ea"/>
              </a:rPr>
              <a:t>　</a:t>
            </a:r>
            <a:r>
              <a:rPr lang="ja-JP" altLang="en-US" sz="1400" dirty="0" smtClean="0">
                <a:latin typeface="+mn-ea"/>
                <a:ea typeface="+mn-ea"/>
              </a:rPr>
              <a:t>　⇒既存の</a:t>
            </a:r>
            <a:r>
              <a:rPr lang="ja-JP" altLang="en-US" sz="1400" dirty="0">
                <a:latin typeface="+mn-ea"/>
              </a:rPr>
              <a:t>コマンドラインテスト</a:t>
            </a:r>
            <a:r>
              <a:rPr lang="ja-JP" altLang="en-US" sz="1400" dirty="0" smtClean="0">
                <a:latin typeface="+mn-ea"/>
                <a:ea typeface="+mn-ea"/>
              </a:rPr>
              <a:t>テスト環境では、</a:t>
            </a:r>
            <a:r>
              <a:rPr lang="en-US" altLang="ja-JP" sz="1400" dirty="0" smtClean="0">
                <a:latin typeface="+mn-ea"/>
                <a:ea typeface="+mn-ea"/>
              </a:rPr>
              <a:t>main()</a:t>
            </a:r>
            <a:r>
              <a:rPr lang="ja-JP" altLang="en-US" sz="1400" dirty="0" smtClean="0">
                <a:latin typeface="+mn-ea"/>
                <a:ea typeface="+mn-ea"/>
              </a:rPr>
              <a:t>関数の初期化処理に依存し任意の状態再現がやりにくい</a:t>
            </a:r>
            <a:endParaRPr lang="en-US" altLang="ja-JP" sz="1400" dirty="0">
              <a:latin typeface="+mn-ea"/>
              <a:ea typeface="+mn-ea"/>
            </a:endParaRPr>
          </a:p>
          <a:p>
            <a:r>
              <a:rPr lang="en-US" altLang="ja-JP" sz="1400" dirty="0" smtClean="0">
                <a:latin typeface="+mn-ea"/>
                <a:ea typeface="+mn-ea"/>
              </a:rPr>
              <a:t>【</a:t>
            </a:r>
            <a:r>
              <a:rPr lang="ja-JP" altLang="en-US" sz="1400" dirty="0">
                <a:latin typeface="+mn-ea"/>
              </a:rPr>
              <a:t>デメリット</a:t>
            </a:r>
            <a:r>
              <a:rPr lang="en-US" altLang="ja-JP" sz="1400" dirty="0" smtClean="0">
                <a:latin typeface="+mn-ea"/>
                <a:ea typeface="+mn-ea"/>
              </a:rPr>
              <a:t>】</a:t>
            </a:r>
          </a:p>
          <a:p>
            <a:r>
              <a:rPr lang="ja-JP" altLang="en-US" sz="1400" dirty="0" smtClean="0">
                <a:latin typeface="+mn-ea"/>
                <a:ea typeface="+mn-ea"/>
              </a:rPr>
              <a:t>・既存資産が使えない</a:t>
            </a:r>
            <a:endParaRPr lang="en-US" altLang="ja-JP" sz="1400" dirty="0" smtClean="0">
              <a:latin typeface="+mn-ea"/>
              <a:ea typeface="+mn-ea"/>
            </a:endParaRPr>
          </a:p>
          <a:p>
            <a:r>
              <a:rPr lang="ja-JP" altLang="en-US" sz="1400" dirty="0">
                <a:latin typeface="+mn-ea"/>
                <a:ea typeface="+mn-ea"/>
              </a:rPr>
              <a:t>　</a:t>
            </a:r>
            <a:r>
              <a:rPr lang="ja-JP" altLang="en-US" sz="1400" dirty="0" smtClean="0">
                <a:latin typeface="+mn-ea"/>
                <a:ea typeface="+mn-ea"/>
              </a:rPr>
              <a:t>　⇒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検証結果確認部分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  <a:ea typeface="+mn-ea"/>
              </a:rPr>
              <a:t>(assert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等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は既存テスト環境を流用</a:t>
            </a:r>
            <a:endParaRPr lang="en-US" altLang="ja-JP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310400" y="2274186"/>
            <a:ext cx="1914450" cy="2299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cxnSp>
        <p:nvCxnSpPr>
          <p:cNvPr id="49" name="直線矢印コネクタ 48"/>
          <p:cNvCxnSpPr>
            <a:endCxn id="46" idx="0"/>
          </p:cNvCxnSpPr>
          <p:nvPr/>
        </p:nvCxnSpPr>
        <p:spPr>
          <a:xfrm>
            <a:off x="4267625" y="2042265"/>
            <a:ext cx="0" cy="2319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6" idx="2"/>
            <a:endCxn id="54" idx="0"/>
          </p:cNvCxnSpPr>
          <p:nvPr/>
        </p:nvCxnSpPr>
        <p:spPr>
          <a:xfrm>
            <a:off x="4267625" y="2504101"/>
            <a:ext cx="0" cy="2629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99695" y="2743754"/>
            <a:ext cx="859530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ja-JP" sz="1200" dirty="0" smtClean="0"/>
              <a:t>API</a:t>
            </a:r>
            <a:r>
              <a:rPr lang="ja-JP" altLang="en-US" sz="1200" dirty="0" smtClean="0"/>
              <a:t>呼出し</a:t>
            </a:r>
            <a:endParaRPr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272443" y="2250644"/>
            <a:ext cx="1444627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ja-JP" altLang="en-US" sz="1200" dirty="0"/>
              <a:t>クラス生成、初期化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241985" y="1801591"/>
            <a:ext cx="182293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ja-JP" altLang="en-US" sz="1200" dirty="0"/>
              <a:t>外部ファイル</a:t>
            </a:r>
            <a:r>
              <a:rPr lang="en-US" altLang="ja-JP" sz="1200" dirty="0"/>
              <a:t>(</a:t>
            </a:r>
            <a:r>
              <a:rPr lang="en-US" altLang="ja-JP" sz="1200" dirty="0" err="1" smtClean="0"/>
              <a:t>json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読出し</a:t>
            </a:r>
            <a:endParaRPr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5407095" y="5815633"/>
            <a:ext cx="1175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/>
              <a:t>テスト結果確認</a:t>
            </a: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469562" y="2996952"/>
            <a:ext cx="0" cy="17294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3575720" y="2996952"/>
            <a:ext cx="0" cy="19638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テスト対象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9714" y="921973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n-ea"/>
                <a:ea typeface="+mn-ea"/>
              </a:rPr>
              <a:t>■</a:t>
            </a:r>
            <a:r>
              <a:rPr kumimoji="1" lang="en-US" altLang="ja-JP" sz="1600" dirty="0" smtClean="0">
                <a:latin typeface="+mn-ea"/>
                <a:ea typeface="+mn-ea"/>
              </a:rPr>
              <a:t>API</a:t>
            </a:r>
            <a:r>
              <a:rPr kumimoji="1" lang="ja-JP" altLang="en-US" sz="1600" dirty="0" smtClean="0">
                <a:latin typeface="+mn-ea"/>
                <a:ea typeface="+mn-ea"/>
              </a:rPr>
              <a:t>テスト</a:t>
            </a: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60496"/>
              </p:ext>
            </p:extLst>
          </p:nvPr>
        </p:nvGraphicFramePr>
        <p:xfrm>
          <a:off x="839416" y="1483540"/>
          <a:ext cx="8784979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436">
                  <a:extLst>
                    <a:ext uri="{9D8B030D-6E8A-4147-A177-3AD203B41FA5}">
                      <a16:colId xmlns:a16="http://schemas.microsoft.com/office/drawing/2014/main" val="2492009471"/>
                    </a:ext>
                  </a:extLst>
                </a:gridCol>
                <a:gridCol w="4062543">
                  <a:extLst>
                    <a:ext uri="{9D8B030D-6E8A-4147-A177-3AD203B41FA5}">
                      <a16:colId xmlns:a16="http://schemas.microsoft.com/office/drawing/2014/main" val="1353018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API</a:t>
                      </a:r>
                      <a:endParaRPr kumimoji="1" lang="ja-JP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smtClean="0"/>
                        <a:t>6/E</a:t>
                      </a:r>
                      <a:r>
                        <a:rPr kumimoji="1" lang="ja-JP" altLang="en-US" dirty="0" smtClean="0"/>
                        <a:t>向け</a:t>
                      </a:r>
                      <a:endParaRPr kumimoji="1" lang="ja-JP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set_initroutes2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対象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246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smtClean="0"/>
                        <a:t>adjust_nveh_construction_I2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対象</a:t>
                      </a:r>
                      <a:endParaRPr lang="en-US" altLang="ja-JP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err="1" smtClean="0"/>
                        <a:t>localsearch_dtable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対象</a:t>
                      </a:r>
                      <a:endParaRPr lang="en-US" altLang="ja-JP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994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err="1" smtClean="0"/>
                        <a:t>localsearch_ev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 smtClean="0"/>
                        <a:t>非対象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5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4177000" y="1517882"/>
            <a:ext cx="6239479" cy="2631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414121" y="2345576"/>
            <a:ext cx="2790073" cy="15897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050" dirty="0" err="1"/>
              <a:t>args</a:t>
            </a:r>
            <a:r>
              <a:rPr lang="en-US" altLang="ja-JP" sz="1050" dirty="0" smtClean="0"/>
              <a:t>=[</a:t>
            </a:r>
            <a:r>
              <a:rPr lang="en-US" altLang="ja-JP" sz="1050" dirty="0"/>
              <a:t>“1_1_cost.json</a:t>
            </a:r>
            <a:r>
              <a:rPr lang="en-US" altLang="ja-JP" sz="1050" dirty="0" smtClean="0"/>
              <a:t>”,</a:t>
            </a:r>
            <a:r>
              <a:rPr lang="en-US" altLang="ja-JP" sz="1050" dirty="0"/>
              <a:t> </a:t>
            </a:r>
            <a:r>
              <a:rPr lang="en-US" altLang="ja-JP" sz="1050" dirty="0" smtClean="0"/>
              <a:t>“1_1request.json”]</a:t>
            </a:r>
          </a:p>
          <a:p>
            <a:r>
              <a:rPr lang="en-US" altLang="ja-JP" sz="1050" dirty="0" smtClean="0"/>
              <a:t>@</a:t>
            </a:r>
            <a:r>
              <a:rPr lang="en-US" altLang="ja-JP" sz="1050" dirty="0" err="1"/>
              <a:t>pytest.mark.parametrize</a:t>
            </a:r>
            <a:endParaRPr lang="en-US" altLang="ja-JP" sz="1050" dirty="0"/>
          </a:p>
          <a:p>
            <a:r>
              <a:rPr lang="en-US" altLang="ja-JP" sz="1050" dirty="0"/>
              <a:t>t</a:t>
            </a:r>
            <a:r>
              <a:rPr lang="en-US" altLang="ja-JP" sz="1050" dirty="0" smtClean="0"/>
              <a:t>est_1_1(</a:t>
            </a:r>
            <a:r>
              <a:rPr lang="en-US" altLang="ja-JP" sz="1050" dirty="0" err="1" smtClean="0"/>
              <a:t>cost_file</a:t>
            </a:r>
            <a:r>
              <a:rPr lang="en-US" altLang="ja-JP" sz="1050" dirty="0" smtClean="0"/>
              <a:t>, </a:t>
            </a:r>
            <a:r>
              <a:rPr lang="en-US" altLang="ja-JP" sz="1050" dirty="0" err="1" smtClean="0"/>
              <a:t>request_file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args</a:t>
            </a:r>
            <a:r>
              <a:rPr lang="en-US" altLang="ja-JP" sz="1050" dirty="0"/>
              <a:t>)</a:t>
            </a:r>
            <a:endParaRPr lang="en-US" altLang="ja-JP" sz="1050" dirty="0" smtClean="0"/>
          </a:p>
          <a:p>
            <a:r>
              <a:rPr lang="en-US" altLang="ja-JP" sz="1050" dirty="0" smtClean="0"/>
              <a:t>{</a:t>
            </a:r>
          </a:p>
          <a:p>
            <a:r>
              <a:rPr lang="ja-JP" altLang="en-US" sz="1050" dirty="0" smtClean="0"/>
              <a:t>　　</a:t>
            </a:r>
            <a:r>
              <a:rPr lang="en-US" altLang="ja-JP" sz="1050" dirty="0"/>
              <a:t>create(</a:t>
            </a:r>
            <a:r>
              <a:rPr lang="en-US" altLang="ja-JP" sz="1050" dirty="0" err="1"/>
              <a:t>request_file</a:t>
            </a:r>
            <a:r>
              <a:rPr lang="en-US" altLang="ja-JP" sz="1050" dirty="0" smtClean="0"/>
              <a:t>)</a:t>
            </a:r>
          </a:p>
          <a:p>
            <a:r>
              <a:rPr lang="ja-JP" altLang="en-US" sz="1050" dirty="0"/>
              <a:t>　　</a:t>
            </a:r>
            <a:r>
              <a:rPr lang="en-US" altLang="ja-JP" sz="1050" dirty="0" smtClean="0"/>
              <a:t>driver()</a:t>
            </a:r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　</a:t>
            </a:r>
            <a:r>
              <a:rPr lang="en-US" altLang="ja-JP" sz="1050" dirty="0" smtClean="0"/>
              <a:t>result()</a:t>
            </a:r>
          </a:p>
          <a:p>
            <a:r>
              <a:rPr lang="en-US" altLang="ja-JP" sz="1050" dirty="0"/>
              <a:t>}</a:t>
            </a:r>
            <a:endParaRPr lang="en-US" altLang="ja-JP" sz="105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86203" y="1951451"/>
            <a:ext cx="122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n-ea"/>
                <a:ea typeface="+mn-ea"/>
              </a:rPr>
              <a:t>テスト</a:t>
            </a:r>
            <a:r>
              <a:rPr lang="en-US" altLang="ja-JP" sz="1600" dirty="0">
                <a:latin typeface="+mn-ea"/>
                <a:ea typeface="+mn-ea"/>
              </a:rPr>
              <a:t>2</a:t>
            </a:r>
            <a:r>
              <a:rPr lang="en-US" altLang="ja-JP" sz="1600" dirty="0" smtClean="0">
                <a:latin typeface="+mn-ea"/>
                <a:ea typeface="+mn-ea"/>
              </a:rPr>
              <a:t>-1</a:t>
            </a:r>
            <a:endParaRPr kumimoji="1" lang="ja-JP" altLang="en-US" sz="1600" dirty="0" smtClean="0">
              <a:latin typeface="+mn-ea"/>
              <a:ea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83321" y="1951451"/>
            <a:ext cx="122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n-ea"/>
                <a:ea typeface="+mn-ea"/>
              </a:rPr>
              <a:t>テスト</a:t>
            </a:r>
            <a:r>
              <a:rPr lang="en-US" altLang="ja-JP" sz="1600" dirty="0" smtClean="0">
                <a:latin typeface="+mn-ea"/>
                <a:ea typeface="+mn-ea"/>
              </a:rPr>
              <a:t>1-1</a:t>
            </a:r>
            <a:endParaRPr kumimoji="1" lang="ja-JP" altLang="en-US" sz="1600" dirty="0" smtClean="0">
              <a:latin typeface="+mn-ea"/>
              <a:ea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216844" y="154852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+mn-ea"/>
                <a:ea typeface="+mn-ea"/>
              </a:rPr>
              <a:t>テスト</a:t>
            </a:r>
            <a:r>
              <a:rPr lang="ja-JP" altLang="en-US" sz="1600" dirty="0">
                <a:latin typeface="+mn-ea"/>
                <a:ea typeface="+mn-ea"/>
              </a:rPr>
              <a:t>ドライバ</a:t>
            </a:r>
            <a:r>
              <a:rPr lang="ja-JP" altLang="en-US" sz="1600" dirty="0" smtClean="0">
                <a:latin typeface="+mn-ea"/>
                <a:ea typeface="+mn-ea"/>
              </a:rPr>
              <a:t>ソース例</a:t>
            </a:r>
            <a:endParaRPr kumimoji="1" lang="ja-JP" altLang="en-US" sz="1600" dirty="0" smtClean="0">
              <a:latin typeface="+mn-ea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テストドライバ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9714" y="921973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n-ea"/>
                <a:ea typeface="+mn-ea"/>
              </a:rPr>
              <a:t>■</a:t>
            </a:r>
            <a:r>
              <a:rPr lang="ja-JP" altLang="en-US" sz="1600" dirty="0" smtClean="0">
                <a:latin typeface="+mn-ea"/>
                <a:ea typeface="+mn-ea"/>
              </a:rPr>
              <a:t>テストパターン呼出し例</a:t>
            </a:r>
            <a:endParaRPr kumimoji="1" lang="ja-JP" altLang="en-US" sz="1600" dirty="0" smtClean="0">
              <a:latin typeface="+mn-ea"/>
              <a:ea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056592" y="4906637"/>
            <a:ext cx="5081840" cy="101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ea"/>
                <a:ea typeface="+mn-ea"/>
              </a:rPr>
              <a:t>テスト内容は</a:t>
            </a:r>
            <a:r>
              <a:rPr lang="en-US" altLang="ja-JP" sz="2000" dirty="0" err="1" smtClean="0">
                <a:latin typeface="+mn-ea"/>
                <a:ea typeface="+mn-ea"/>
              </a:rPr>
              <a:t>json</a:t>
            </a:r>
            <a:r>
              <a:rPr lang="ja-JP" altLang="en-US" sz="2000" dirty="0" smtClean="0">
                <a:latin typeface="+mn-ea"/>
                <a:ea typeface="+mn-ea"/>
              </a:rPr>
              <a:t>ファイル</a:t>
            </a:r>
            <a:r>
              <a:rPr lang="ja-JP" altLang="en-US" sz="2000" dirty="0" smtClean="0">
                <a:latin typeface="+mn-ea"/>
              </a:rPr>
              <a:t>から</a:t>
            </a:r>
            <a:r>
              <a:rPr lang="ja-JP" altLang="en-US" sz="2000" dirty="0" smtClean="0">
                <a:latin typeface="+mn-ea"/>
                <a:ea typeface="+mn-ea"/>
              </a:rPr>
              <a:t>指定</a:t>
            </a:r>
            <a:endParaRPr lang="en-US" altLang="ja-JP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ea"/>
                <a:ea typeface="+mn-ea"/>
              </a:rPr>
              <a:t>テスト</a:t>
            </a:r>
            <a:r>
              <a:rPr lang="en-US" altLang="ja-JP" sz="2000" dirty="0" smtClean="0">
                <a:latin typeface="+mn-ea"/>
                <a:ea typeface="+mn-ea"/>
              </a:rPr>
              <a:t>API</a:t>
            </a:r>
            <a:r>
              <a:rPr lang="ja-JP" altLang="en-US" sz="2000" dirty="0" smtClean="0">
                <a:latin typeface="+mn-ea"/>
                <a:ea typeface="+mn-ea"/>
              </a:rPr>
              <a:t>は</a:t>
            </a:r>
            <a:r>
              <a:rPr lang="en-US" altLang="ja-JP" sz="2000" dirty="0" smtClean="0">
                <a:latin typeface="+mn-ea"/>
                <a:ea typeface="+mn-ea"/>
              </a:rPr>
              <a:t>driver()</a:t>
            </a:r>
            <a:r>
              <a:rPr lang="ja-JP" altLang="en-US" sz="2000" dirty="0" smtClean="0">
                <a:latin typeface="+mn-ea"/>
                <a:ea typeface="+mn-ea"/>
              </a:rPr>
              <a:t>から呼び出し</a:t>
            </a:r>
            <a:endParaRPr lang="en-US" altLang="ja-JP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latin typeface="+mn-ea"/>
                <a:ea typeface="+mn-ea"/>
              </a:rPr>
              <a:t>テスト結果の確認は</a:t>
            </a:r>
            <a:r>
              <a:rPr kumimoji="1" lang="en-US" altLang="ja-JP" sz="2000" dirty="0" smtClean="0">
                <a:latin typeface="+mn-ea"/>
                <a:ea typeface="+mn-ea"/>
              </a:rPr>
              <a:t>result</a:t>
            </a:r>
            <a:r>
              <a:rPr kumimoji="1" lang="ja-JP" altLang="en-US" sz="2000" dirty="0" smtClean="0">
                <a:latin typeface="+mn-ea"/>
                <a:ea typeface="+mn-ea"/>
              </a:rPr>
              <a:t>関数にて実施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7410383" y="2343331"/>
            <a:ext cx="2790073" cy="15897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050" dirty="0" err="1"/>
              <a:t>args</a:t>
            </a:r>
            <a:r>
              <a:rPr lang="en-US" altLang="ja-JP" sz="1050" dirty="0" smtClean="0"/>
              <a:t>=[“2_1_cost.json”,</a:t>
            </a:r>
            <a:r>
              <a:rPr lang="en-US" altLang="ja-JP" sz="1050" dirty="0"/>
              <a:t> </a:t>
            </a:r>
            <a:r>
              <a:rPr lang="en-US" altLang="ja-JP" sz="1050" dirty="0" smtClean="0"/>
              <a:t>“2_1request.json”]</a:t>
            </a:r>
          </a:p>
          <a:p>
            <a:r>
              <a:rPr lang="en-US" altLang="ja-JP" sz="1050" dirty="0" smtClean="0"/>
              <a:t>@</a:t>
            </a:r>
            <a:r>
              <a:rPr lang="en-US" altLang="ja-JP" sz="1050" dirty="0" err="1"/>
              <a:t>pytest.mark.parametrize</a:t>
            </a:r>
            <a:endParaRPr lang="en-US" altLang="ja-JP" sz="1050" dirty="0"/>
          </a:p>
          <a:p>
            <a:r>
              <a:rPr lang="en-US" altLang="ja-JP" sz="1050" dirty="0" smtClean="0"/>
              <a:t>test_2_1(</a:t>
            </a:r>
            <a:r>
              <a:rPr lang="en-US" altLang="ja-JP" sz="1050" dirty="0" err="1" smtClean="0"/>
              <a:t>cost_file</a:t>
            </a:r>
            <a:r>
              <a:rPr lang="en-US" altLang="ja-JP" sz="1050" dirty="0" smtClean="0"/>
              <a:t>, </a:t>
            </a:r>
            <a:r>
              <a:rPr lang="en-US" altLang="ja-JP" sz="1050" dirty="0" err="1" smtClean="0"/>
              <a:t>request_file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args</a:t>
            </a:r>
            <a:r>
              <a:rPr lang="en-US" altLang="ja-JP" sz="1050" dirty="0"/>
              <a:t>)</a:t>
            </a:r>
            <a:endParaRPr lang="en-US" altLang="ja-JP" sz="1050" dirty="0" smtClean="0"/>
          </a:p>
          <a:p>
            <a:r>
              <a:rPr lang="en-US" altLang="ja-JP" sz="1050" dirty="0"/>
              <a:t>{</a:t>
            </a:r>
          </a:p>
          <a:p>
            <a:r>
              <a:rPr lang="ja-JP" altLang="en-US" sz="1050" dirty="0"/>
              <a:t>　　</a:t>
            </a:r>
            <a:r>
              <a:rPr lang="en-US" altLang="ja-JP" sz="1050" dirty="0"/>
              <a:t>create(</a:t>
            </a:r>
            <a:r>
              <a:rPr lang="en-US" altLang="ja-JP" sz="1050" dirty="0" err="1"/>
              <a:t>request_file</a:t>
            </a:r>
            <a:r>
              <a:rPr lang="en-US" altLang="ja-JP" sz="1050" dirty="0"/>
              <a:t>)</a:t>
            </a:r>
          </a:p>
          <a:p>
            <a:r>
              <a:rPr lang="ja-JP" altLang="en-US" sz="1050" dirty="0"/>
              <a:t>　　</a:t>
            </a:r>
            <a:r>
              <a:rPr lang="en-US" altLang="ja-JP" sz="1050" dirty="0"/>
              <a:t>driver()</a:t>
            </a:r>
          </a:p>
          <a:p>
            <a:r>
              <a:rPr lang="ja-JP" altLang="en-US" sz="1050" dirty="0"/>
              <a:t>　　</a:t>
            </a:r>
            <a:r>
              <a:rPr lang="en-US" altLang="ja-JP" sz="1050" dirty="0"/>
              <a:t>result()</a:t>
            </a:r>
          </a:p>
          <a:p>
            <a:r>
              <a:rPr lang="en-US" altLang="ja-JP" sz="1050" dirty="0" smtClean="0"/>
              <a:t>}</a:t>
            </a:r>
            <a:endParaRPr lang="en-US" altLang="ja-JP" sz="1050" dirty="0"/>
          </a:p>
        </p:txBody>
      </p:sp>
      <p:sp>
        <p:nvSpPr>
          <p:cNvPr id="27" name="正方形/長方形 26"/>
          <p:cNvSpPr/>
          <p:nvPr/>
        </p:nvSpPr>
        <p:spPr>
          <a:xfrm>
            <a:off x="1114097" y="2881593"/>
            <a:ext cx="1082841" cy="93610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/>
              <a:t>テスト対象</a:t>
            </a:r>
            <a:endParaRPr kumimoji="1" lang="ja-JP" altLang="en-US" sz="1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273996" y="3194252"/>
            <a:ext cx="763042" cy="18820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API</a:t>
            </a:r>
            <a:endParaRPr kumimoji="1"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273996" y="3456822"/>
            <a:ext cx="763042" cy="18820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API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1655517" y="2654459"/>
            <a:ext cx="0" cy="2034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069414" y="4063732"/>
            <a:ext cx="1172206" cy="3013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テスト結果確認</a:t>
            </a:r>
            <a:endParaRPr lang="en-US" altLang="ja-JP" sz="1100" dirty="0" smtClean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655517" y="3811260"/>
            <a:ext cx="0" cy="252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26" idx="2"/>
            <a:endCxn id="24" idx="0"/>
          </p:cNvCxnSpPr>
          <p:nvPr/>
        </p:nvCxnSpPr>
        <p:spPr>
          <a:xfrm>
            <a:off x="1655517" y="2187563"/>
            <a:ext cx="0" cy="2194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98292" y="2406997"/>
            <a:ext cx="1914450" cy="2299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d</a:t>
            </a:r>
            <a:r>
              <a:rPr kumimoji="1" lang="en-US" altLang="ja-JP" sz="1000" dirty="0" smtClean="0"/>
              <a:t>river()</a:t>
            </a:r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695400" y="1533866"/>
            <a:ext cx="1920234" cy="2043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lang="en-US" altLang="ja-JP" sz="1100" dirty="0" smtClean="0"/>
              <a:t>ain()@</a:t>
            </a:r>
            <a:r>
              <a:rPr lang="en-US" altLang="ja-JP" sz="1100" dirty="0" err="1" smtClean="0"/>
              <a:t>pyTest</a:t>
            </a:r>
            <a:endParaRPr kumimoji="1" lang="ja-JP" altLang="en-US" sz="1100" dirty="0"/>
          </a:p>
        </p:txBody>
      </p:sp>
      <p:sp>
        <p:nvSpPr>
          <p:cNvPr id="26" name="正方形/長方形 25"/>
          <p:cNvSpPr/>
          <p:nvPr/>
        </p:nvSpPr>
        <p:spPr>
          <a:xfrm>
            <a:off x="698292" y="1957648"/>
            <a:ext cx="1914450" cy="2299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cxnSp>
        <p:nvCxnSpPr>
          <p:cNvPr id="31" name="直線矢印コネクタ 30"/>
          <p:cNvCxnSpPr>
            <a:stCxn id="25" idx="2"/>
            <a:endCxn id="26" idx="0"/>
          </p:cNvCxnSpPr>
          <p:nvPr/>
        </p:nvCxnSpPr>
        <p:spPr>
          <a:xfrm>
            <a:off x="1655517" y="1738215"/>
            <a:ext cx="0" cy="2194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テストドライバ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9714" y="921973"/>
            <a:ext cx="3298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n-ea"/>
                <a:ea typeface="+mn-ea"/>
              </a:rPr>
              <a:t>■</a:t>
            </a:r>
            <a:r>
              <a:rPr lang="ja-JP" altLang="en-US" sz="1600" dirty="0" smtClean="0">
                <a:latin typeface="+mn-ea"/>
                <a:ea typeface="+mn-ea"/>
              </a:rPr>
              <a:t>外部ファイル</a:t>
            </a:r>
            <a:r>
              <a:rPr lang="en-US" altLang="ja-JP" sz="1600" dirty="0" smtClean="0">
                <a:latin typeface="+mn-ea"/>
                <a:ea typeface="+mn-ea"/>
              </a:rPr>
              <a:t>(</a:t>
            </a:r>
            <a:r>
              <a:rPr lang="en-US" altLang="ja-JP" sz="1600" dirty="0" err="1" smtClean="0">
                <a:latin typeface="+mn-ea"/>
                <a:ea typeface="+mn-ea"/>
              </a:rPr>
              <a:t>json</a:t>
            </a:r>
            <a:r>
              <a:rPr lang="en-US" altLang="ja-JP" sz="1600" dirty="0" smtClean="0">
                <a:latin typeface="+mn-ea"/>
                <a:ea typeface="+mn-ea"/>
              </a:rPr>
              <a:t>) </a:t>
            </a:r>
            <a:r>
              <a:rPr lang="ja-JP" altLang="en-US" sz="1600" dirty="0" smtClean="0">
                <a:latin typeface="+mn-ea"/>
                <a:ea typeface="+mn-ea"/>
              </a:rPr>
              <a:t>　</a:t>
            </a:r>
            <a:r>
              <a:rPr lang="en-US" altLang="ja-JP" sz="1600" dirty="0" smtClean="0">
                <a:latin typeface="+mn-ea"/>
                <a:ea typeface="+mn-ea"/>
              </a:rPr>
              <a:t>(</a:t>
            </a:r>
            <a:r>
              <a:rPr lang="ja-JP" altLang="en-US" sz="1600" dirty="0" smtClean="0">
                <a:latin typeface="+mn-ea"/>
                <a:ea typeface="+mn-ea"/>
              </a:rPr>
              <a:t>検討中</a:t>
            </a:r>
            <a:r>
              <a:rPr lang="en-US" altLang="ja-JP" sz="1600" dirty="0" smtClean="0">
                <a:latin typeface="+mn-ea"/>
                <a:ea typeface="+mn-ea"/>
              </a:rPr>
              <a:t>)</a:t>
            </a:r>
            <a:endParaRPr kumimoji="1" lang="ja-JP" altLang="en-US" sz="1600" dirty="0" smtClean="0">
              <a:latin typeface="+mn-ea"/>
              <a:ea typeface="+mn-ea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73847"/>
              </p:ext>
            </p:extLst>
          </p:nvPr>
        </p:nvGraphicFramePr>
        <p:xfrm>
          <a:off x="839416" y="1483540"/>
          <a:ext cx="878497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492009471"/>
                    </a:ext>
                  </a:extLst>
                </a:gridCol>
                <a:gridCol w="6120683">
                  <a:extLst>
                    <a:ext uri="{9D8B030D-6E8A-4147-A177-3AD203B41FA5}">
                      <a16:colId xmlns:a16="http://schemas.microsoft.com/office/drawing/2014/main" val="1353018040"/>
                    </a:ext>
                  </a:extLst>
                </a:gridCol>
              </a:tblGrid>
              <a:tr h="248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ファイル名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機能</a:t>
                      </a:r>
                      <a:endParaRPr kumimoji="1" lang="ja-JP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183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cost.json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距離テーブル</a:t>
                      </a:r>
                      <a:endParaRPr kumimoji="1" lang="en-US" altLang="ja-JP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時間テーブル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電力テーブル</a:t>
                      </a:r>
                      <a:endParaRPr kumimoji="1" lang="en-US" altLang="ja-JP" sz="12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初期解テーブル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246099"/>
                  </a:ext>
                </a:extLst>
              </a:tr>
              <a:tr h="18397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request.json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2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一般パラメータ</a:t>
                      </a:r>
                      <a:endParaRPr lang="en-US" altLang="ja-JP" sz="1200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2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・</a:t>
                      </a:r>
                      <a:r>
                        <a:rPr lang="en-US" altLang="ja-JP" sz="1200" dirty="0" err="1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Args</a:t>
                      </a:r>
                      <a:r>
                        <a:rPr lang="ja-JP" altLang="en-US" sz="12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設定</a:t>
                      </a:r>
                      <a:endParaRPr lang="en-US" altLang="ja-JP" sz="1200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2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・カスタマー情報</a:t>
                      </a:r>
                      <a:endParaRPr lang="en-US" altLang="ja-JP" sz="1200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2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・車両情報</a:t>
                      </a:r>
                      <a:endParaRPr lang="en-US" altLang="ja-JP" sz="1200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4943872" y="1898466"/>
            <a:ext cx="324800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400" dirty="0" smtClean="0"/>
              <a:t>必要に応じて下記関数を利用し作成する</a:t>
            </a:r>
            <a:endParaRPr lang="en-US" altLang="ja-JP" sz="1400" dirty="0" smtClean="0"/>
          </a:p>
          <a:p>
            <a:r>
              <a:rPr lang="en-US" altLang="ja-JP" sz="1400" dirty="0" err="1" smtClean="0"/>
              <a:t>create_management_timetable</a:t>
            </a:r>
            <a:r>
              <a:rPr lang="en-US" altLang="ja-JP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4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08218"/>
              </p:ext>
            </p:extLst>
          </p:nvPr>
        </p:nvGraphicFramePr>
        <p:xfrm>
          <a:off x="839416" y="1483540"/>
          <a:ext cx="972108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302392113"/>
                    </a:ext>
                  </a:extLst>
                </a:gridCol>
                <a:gridCol w="4722436">
                  <a:extLst>
                    <a:ext uri="{9D8B030D-6E8A-4147-A177-3AD203B41FA5}">
                      <a16:colId xmlns:a16="http://schemas.microsoft.com/office/drawing/2014/main" val="2492009471"/>
                    </a:ext>
                  </a:extLst>
                </a:gridCol>
                <a:gridCol w="4062543">
                  <a:extLst>
                    <a:ext uri="{9D8B030D-6E8A-4147-A177-3AD203B41FA5}">
                      <a16:colId xmlns:a16="http://schemas.microsoft.com/office/drawing/2014/main" val="1353018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優先度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テスト観点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確認内容</a:t>
                      </a:r>
                      <a:endParaRPr kumimoji="1" lang="ja-JP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ソフトが停止しないこと</a:t>
                      </a:r>
                      <a:endParaRPr lang="en-US" altLang="ja-JP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 smtClean="0"/>
                        <a:t>ソフトが最後まで流れること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2460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[A] </a:t>
                      </a: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条件式で明確に書ける機能試験ケース　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制約条件</a:t>
                      </a: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ハード</a:t>
                      </a: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配送計画出力要件</a:t>
                      </a:r>
                      <a:endParaRPr lang="en-US" altLang="ja-JP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入力パラメータ整合性</a:t>
                      </a:r>
                      <a:endParaRPr lang="en-US" altLang="ja-JP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[B] </a:t>
                      </a: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深く内容を見て作る機能試験ケース</a:t>
                      </a:r>
                      <a:endParaRPr lang="en-US" altLang="ja-JP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制約条件</a:t>
                      </a: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ソフト</a:t>
                      </a: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機能をログから確認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507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409714" y="92197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n-ea"/>
                <a:ea typeface="+mn-ea"/>
              </a:rPr>
              <a:t>■</a:t>
            </a:r>
            <a:r>
              <a:rPr lang="ja-JP" altLang="en-US" sz="1600" dirty="0">
                <a:latin typeface="+mn-ea"/>
                <a:ea typeface="+mn-ea"/>
              </a:rPr>
              <a:t>概要</a:t>
            </a:r>
            <a:endParaRPr kumimoji="1" lang="ja-JP" altLang="en-US" sz="1600" dirty="0" smtClean="0"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586607" y="3698499"/>
            <a:ext cx="2973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※</a:t>
            </a:r>
            <a:r>
              <a:rPr lang="ja-JP" altLang="en-US" sz="1400" dirty="0" smtClean="0"/>
              <a:t>200426</a:t>
            </a:r>
            <a:r>
              <a:rPr lang="ja-JP" altLang="en-US" sz="1400" dirty="0"/>
              <a:t>.配送計画.開発調整.v2.txt</a:t>
            </a:r>
          </a:p>
        </p:txBody>
      </p:sp>
    </p:spTree>
    <p:extLst>
      <p:ext uri="{BB962C8B-B14F-4D97-AF65-F5344CB8AC3E}">
        <p14:creationId xmlns:p14="http://schemas.microsoft.com/office/powerpoint/2010/main" val="7334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</a:t>
            </a:r>
            <a:r>
              <a:rPr lang="ja-JP" altLang="en-US" dirty="0" smtClean="0"/>
              <a:t>確認</a:t>
            </a:r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9714" y="92197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n-ea"/>
                <a:ea typeface="+mn-ea"/>
              </a:rPr>
              <a:t>■詳細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00355"/>
              </p:ext>
            </p:extLst>
          </p:nvPr>
        </p:nvGraphicFramePr>
        <p:xfrm>
          <a:off x="809823" y="1265952"/>
          <a:ext cx="9721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810167"/>
                    </a:ext>
                  </a:extLst>
                </a:gridCol>
                <a:gridCol w="4722436">
                  <a:extLst>
                    <a:ext uri="{9D8B030D-6E8A-4147-A177-3AD203B41FA5}">
                      <a16:colId xmlns:a16="http://schemas.microsoft.com/office/drawing/2014/main" val="873177103"/>
                    </a:ext>
                  </a:extLst>
                </a:gridCol>
                <a:gridCol w="4062543">
                  <a:extLst>
                    <a:ext uri="{9D8B030D-6E8A-4147-A177-3AD203B41FA5}">
                      <a16:colId xmlns:a16="http://schemas.microsoft.com/office/drawing/2014/main" val="227761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優先度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テスト観点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確認方法</a:t>
                      </a:r>
                      <a:endParaRPr kumimoji="1" lang="ja-JP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6234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[A] </a:t>
                      </a: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条件式で明確に書ける機能試験ケース　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制約条件</a:t>
                      </a: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ハード</a:t>
                      </a:r>
                      <a:r>
                        <a:rPr lang="en-US" altLang="ja-JP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配送計画出力要件</a:t>
                      </a:r>
                      <a:endParaRPr lang="en-US" altLang="ja-JP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0413282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17600" y="24928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▼制約</a:t>
            </a:r>
            <a:r>
              <a:rPr lang="ja-JP" alt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条件</a:t>
            </a:r>
            <a:endParaRPr lang="ja-JP" altLang="en-US" sz="1800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29010"/>
              </p:ext>
            </p:extLst>
          </p:nvPr>
        </p:nvGraphicFramePr>
        <p:xfrm>
          <a:off x="1487488" y="2907248"/>
          <a:ext cx="8784979" cy="1742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920094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5301804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60086115"/>
                    </a:ext>
                  </a:extLst>
                </a:gridCol>
                <a:gridCol w="3528395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制約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内容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種別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確認方法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充電スポット営業時間枠制約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充電スポットの訪問時間違反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ハード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48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zh-TW" altLang="en-US" sz="1200" dirty="0" smtClean="0"/>
                        <a:t>電動車両充電量制約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電動車両の充電上限違反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ハード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91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zh-TW" altLang="en-US" sz="1200" dirty="0" smtClean="0"/>
                        <a:t>通行不可制約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移動経路無し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ハード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03439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zh-TW" altLang="en-US" sz="1200" dirty="0" smtClean="0"/>
                        <a:t>車両立寄不可制約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配送先へ訪問不可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ハード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8382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zh-TW" altLang="en-US" sz="1200" dirty="0" smtClean="0"/>
                        <a:t>車両訪問数上限 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車両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台の訪問先件数の制限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ハード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95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テスト結果確認</a:t>
            </a:r>
            <a:r>
              <a:rPr lang="en-US" altLang="ja-JP" dirty="0"/>
              <a:t>(</a:t>
            </a:r>
            <a:r>
              <a:rPr lang="ja-JP" altLang="en-US" dirty="0"/>
              <a:t>詳細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CAF280-56EA-4E7A-9E7D-41070C67A46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117600" y="908720"/>
            <a:ext cx="353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▼配送計画出力</a:t>
            </a:r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要件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ja-JP" alt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個別</a:t>
            </a:r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ルート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ja-JP" altLang="en-US" sz="1800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10906"/>
              </p:ext>
            </p:extLst>
          </p:nvPr>
        </p:nvGraphicFramePr>
        <p:xfrm>
          <a:off x="1487487" y="1323072"/>
          <a:ext cx="8784979" cy="274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12369">
                  <a:extLst>
                    <a:ext uri="{9D8B030D-6E8A-4147-A177-3AD203B41FA5}">
                      <a16:colId xmlns:a16="http://schemas.microsoft.com/office/drawing/2014/main" val="2492009471"/>
                    </a:ext>
                  </a:extLst>
                </a:gridCol>
                <a:gridCol w="5472610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要件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確認方法</a:t>
                      </a:r>
                      <a:endParaRPr kumimoji="1" lang="ja-JP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拠点が先頭に必ず現れる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dirty="0" smtClean="0"/>
                        <a:t>assert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2460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拠点が先頭と最後以外に現れない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dirty="0" smtClean="0"/>
                        <a:t>assert</a:t>
                      </a:r>
                      <a:endParaRPr lang="en-US" altLang="ja-JP" sz="1200" dirty="0" smtClean="0">
                        <a:solidFill>
                          <a:srgbClr val="333333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36205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各車両の最後は、最終訪問先が指定されている場合、該当最終訪問先となる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dirty="0" smtClean="0"/>
                        <a:t>assert</a:t>
                      </a:r>
                      <a:endParaRPr kumimoji="1" lang="ja-JP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077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各車両の最後は、最終訪問先が指定されていない場合、拠点となる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dirty="0" smtClean="0"/>
                        <a:t>assert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1779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充電解作成の場合、</a:t>
                      </a:r>
                      <a:r>
                        <a:rPr kumimoji="1" lang="ja-JP" altLang="en-US" sz="1200" dirty="0" smtClean="0"/>
                        <a:t>同じ充電スポットが連続して現れない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20189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充電解作成の場合、</a:t>
                      </a:r>
                      <a:r>
                        <a:rPr kumimoji="1" lang="ja-JP" altLang="en-US" sz="1200" dirty="0" smtClean="0"/>
                        <a:t>充電スポットが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回以上現れない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関連未評価のため、未実装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48022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1127448" y="4298816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▼配送計画出力</a:t>
            </a:r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要件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ja-JP" altLang="en-US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全ルート</a:t>
            </a:r>
            <a:r>
              <a:rPr lang="en-US" altLang="ja-JP" sz="1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ja-JP" altLang="en-US" sz="180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70457"/>
              </p:ext>
            </p:extLst>
          </p:nvPr>
        </p:nvGraphicFramePr>
        <p:xfrm>
          <a:off x="1497335" y="4713168"/>
          <a:ext cx="8784979" cy="980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12369">
                  <a:extLst>
                    <a:ext uri="{9D8B030D-6E8A-4147-A177-3AD203B41FA5}">
                      <a16:colId xmlns:a16="http://schemas.microsoft.com/office/drawing/2014/main" val="2492009471"/>
                    </a:ext>
                  </a:extLst>
                </a:gridCol>
                <a:gridCol w="5472610">
                  <a:extLst>
                    <a:ext uri="{9D8B030D-6E8A-4147-A177-3AD203B41FA5}">
                      <a16:colId xmlns:a16="http://schemas.microsoft.com/office/drawing/2014/main" val="1852643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要件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dirty="0" smtClean="0"/>
                        <a:t>確認方法</a:t>
                      </a:r>
                      <a:endParaRPr kumimoji="1" lang="ja-JP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046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配送先全てが先頭と最後以外に</a:t>
                      </a:r>
                      <a:r>
                        <a:rPr lang="en-US" altLang="ja-JP" sz="12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1</a:t>
                      </a:r>
                      <a:r>
                        <a:rPr lang="ja-JP" altLang="en-US" sz="12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回のみ過不足なく現れる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ja-JP" altLang="en-US" sz="10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拠点、充電スポット、最終訪問先はチェック対象外</a:t>
                      </a:r>
                      <a:r>
                        <a:rPr lang="en-US" altLang="ja-JP" sz="1000" dirty="0" smtClean="0">
                          <a:solidFill>
                            <a:srgbClr val="333333"/>
                          </a:solidFill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dirty="0" smtClean="0"/>
                        <a:t>assert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24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0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_blue_s1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dirty="0" smtClean="0">
            <a:latin typeface="+mn-lt"/>
            <a:ea typeface="+mn-ea"/>
          </a:defRPr>
        </a:defPPr>
      </a:lstStyle>
    </a:txDef>
  </a:objectDefaults>
  <a:extraClrSchemeLst>
    <a:extraClrScheme>
      <a:clrScheme name="top_blue_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ue_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ue_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side_blue14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smtClean="0">
            <a:latin typeface="+mn-ea"/>
            <a:ea typeface="+mn-ea"/>
          </a:defRPr>
        </a:defPPr>
      </a:lstStyle>
    </a:txDef>
  </a:objectDefaults>
  <a:extraClrSchemeLst>
    <a:extraClrScheme>
      <a:clrScheme name="inside_blue1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blue1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blue1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9A7705D4AFF2046B4E0CB680EB3DB56" ma:contentTypeVersion="7" ma:contentTypeDescription="新しいドキュメントを作成します。" ma:contentTypeScope="" ma:versionID="47c06b12566ae3d9b0482768d7114dec">
  <xsd:schema xmlns:xsd="http://www.w3.org/2001/XMLSchema" xmlns:xs="http://www.w3.org/2001/XMLSchema" xmlns:p="http://schemas.microsoft.com/office/2006/metadata/properties" xmlns:ns2="bb5ec5ae-6dc8-4400-a6d4-b3f6ef901a69" targetNamespace="http://schemas.microsoft.com/office/2006/metadata/properties" ma:root="true" ma:fieldsID="66fff2fd66b9cf5bc0b27d6e1f8fc40d" ns2:_="">
    <xsd:import namespace="bb5ec5ae-6dc8-4400-a6d4-b3f6ef901a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ec5ae-6dc8-4400-a6d4-b3f6ef901a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24480A-275F-4FF4-A5F2-3C94AC8D7F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5AA024-B74B-4E7F-97DA-5D167F1B4D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ec5ae-6dc8-4400-a6d4-b3f6ef901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231FB5-CABB-474F-B516-B4F3F98521C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MacHDD1TB:Applications:Microsoft Office 2004:テンプレート:個人用テンプレート:inside_blue14.pot</Template>
  <TotalTime>0</TotalTime>
  <Words>2000</Words>
  <Application>Microsoft Office PowerPoint</Application>
  <PresentationFormat>ワイド画面</PresentationFormat>
  <Paragraphs>676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ＭＳ Ｐゴシック</vt:lpstr>
      <vt:lpstr>メイリオ</vt:lpstr>
      <vt:lpstr>游ゴシック</vt:lpstr>
      <vt:lpstr>Arial</vt:lpstr>
      <vt:lpstr>Calibri</vt:lpstr>
      <vt:lpstr>Verdana</vt:lpstr>
      <vt:lpstr>top_blue_s1</vt:lpstr>
      <vt:lpstr>inside_blue14</vt:lpstr>
      <vt:lpstr>PowerPoint プレゼンテーション</vt:lpstr>
      <vt:lpstr>はじめに</vt:lpstr>
      <vt:lpstr>テスト環境</vt:lpstr>
      <vt:lpstr>テスト対象</vt:lpstr>
      <vt:lpstr>テストドライバ</vt:lpstr>
      <vt:lpstr>テストドライバ</vt:lpstr>
      <vt:lpstr>テスト結果確認</vt:lpstr>
      <vt:lpstr>テスト結果確認(詳細)</vt:lpstr>
      <vt:lpstr>テスト結果確認(詳細)</vt:lpstr>
      <vt:lpstr>テスト結果確認(詳細)</vt:lpstr>
      <vt:lpstr>テスト結果確認(詳細)</vt:lpstr>
      <vt:lpstr>テスト結果確認(詳細)</vt:lpstr>
      <vt:lpstr>テスト結果確認(詳細)</vt:lpstr>
      <vt:lpstr>テスト結果確認(詳細)</vt:lpstr>
      <vt:lpstr>テスト結果確認(詳細)</vt:lpstr>
      <vt:lpstr>テスト結果確認(詳細)</vt:lpstr>
      <vt:lpstr>テスト結果確認(詳細)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14</cp:revision>
  <dcterms:created xsi:type="dcterms:W3CDTF">2013-11-20T06:02:04Z</dcterms:created>
  <dcterms:modified xsi:type="dcterms:W3CDTF">2021-05-18T05:27:28Z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0x01010019A7705D4AFF2046B4E0CB680EB3DB56</vt:lpwstr>
  </property>
</Properties>
</file>