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36"/>
  </p:notesMasterIdLst>
  <p:sldIdLst>
    <p:sldId id="256" r:id="rId2"/>
    <p:sldId id="258" r:id="rId3"/>
    <p:sldId id="280" r:id="rId4"/>
    <p:sldId id="270" r:id="rId5"/>
    <p:sldId id="271" r:id="rId6"/>
    <p:sldId id="291" r:id="rId7"/>
    <p:sldId id="292" r:id="rId8"/>
    <p:sldId id="272" r:id="rId9"/>
    <p:sldId id="318" r:id="rId10"/>
    <p:sldId id="300" r:id="rId11"/>
    <p:sldId id="295" r:id="rId12"/>
    <p:sldId id="298" r:id="rId13"/>
    <p:sldId id="305" r:id="rId14"/>
    <p:sldId id="297" r:id="rId15"/>
    <p:sldId id="306" r:id="rId16"/>
    <p:sldId id="307" r:id="rId17"/>
    <p:sldId id="313" r:id="rId18"/>
    <p:sldId id="301" r:id="rId19"/>
    <p:sldId id="302" r:id="rId20"/>
    <p:sldId id="303" r:id="rId21"/>
    <p:sldId id="304" r:id="rId22"/>
    <p:sldId id="309" r:id="rId23"/>
    <p:sldId id="310" r:id="rId24"/>
    <p:sldId id="311" r:id="rId25"/>
    <p:sldId id="314" r:id="rId26"/>
    <p:sldId id="315" r:id="rId27"/>
    <p:sldId id="316" r:id="rId28"/>
    <p:sldId id="320" r:id="rId29"/>
    <p:sldId id="321" r:id="rId30"/>
    <p:sldId id="283" r:id="rId31"/>
    <p:sldId id="319" r:id="rId32"/>
    <p:sldId id="290" r:id="rId33"/>
    <p:sldId id="296" r:id="rId34"/>
    <p:sldId id="30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ana Narayan" initials="SN" lastIdx="1" clrIdx="0">
    <p:extLst>
      <p:ext uri="{19B8F6BF-5375-455C-9EA6-DF929625EA0E}">
        <p15:presenceInfo xmlns:p15="http://schemas.microsoft.com/office/powerpoint/2012/main" userId="06aeac1d0060b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 autoAdjust="0"/>
  </p:normalViewPr>
  <p:slideViewPr>
    <p:cSldViewPr snapToGrid="0">
      <p:cViewPr varScale="1">
        <p:scale>
          <a:sx n="96" d="100"/>
          <a:sy n="96" d="100"/>
        </p:scale>
        <p:origin x="206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4E6D4-4D0C-416A-9EFB-204117A373EE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AC7F6E-4F23-4FF6-AFB1-E9F338EAF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9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2D649-FAEA-4653-A025-BE5D3C30EAB1}" type="datetimeFigureOut">
              <a:rPr lang="en-US" smtClean="0"/>
              <a:pPr/>
              <a:t>5/14/2024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6465E-9004-48F9-90B9-C133E2D08E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png"/><Relationship Id="rId7" Type="http://schemas.openxmlformats.org/officeDocument/2006/relationships/hyperlink" Target="https://dpti.sa.gov.au/livingneighbourhoods/getting-starte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10" Type="http://schemas.openxmlformats.org/officeDocument/2006/relationships/image" Target="../media/image11.jpeg"/><Relationship Id="rId4" Type="http://schemas.openxmlformats.org/officeDocument/2006/relationships/image" Target="../media/image6.jpe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46" y="2198078"/>
            <a:ext cx="9144000" cy="21717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8</a:t>
            </a:r>
            <a:r>
              <a:rPr lang="en-US" sz="20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PROJECT PHASE -02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 CODE:18ECP83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TRANSPORTATION FOR SMART BUS MANAGEMENT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725" y="4765119"/>
            <a:ext cx="395580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Presented by :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                1KS20EC096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Shweta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Deepak      1KS20EC099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Sumana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N              1KS20EC102</a:t>
            </a:r>
          </a:p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Vaishnavi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           1KS20EC110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20" y="175847"/>
            <a:ext cx="1266601" cy="145072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856" y="224131"/>
            <a:ext cx="6736982" cy="13838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8379070" y="5152292"/>
            <a:ext cx="337502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Guided by 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Mr. Saleem 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Tevaramani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Professor, Dept. of ECE,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K S Institute of Technology,</a:t>
            </a:r>
          </a:p>
          <a:p>
            <a:pPr algn="just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Bengaluru-109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B824993-9284-A30B-BA92-03504D0F820B}"/>
              </a:ext>
            </a:extLst>
          </p:cNvPr>
          <p:cNvSpPr/>
          <p:nvPr/>
        </p:nvSpPr>
        <p:spPr>
          <a:xfrm>
            <a:off x="5988590" y="453155"/>
            <a:ext cx="441397" cy="371475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745358-CBA0-D810-4BDC-E896F9ACC4B2}"/>
              </a:ext>
            </a:extLst>
          </p:cNvPr>
          <p:cNvSpPr/>
          <p:nvPr/>
        </p:nvSpPr>
        <p:spPr>
          <a:xfrm>
            <a:off x="4068636" y="3954780"/>
            <a:ext cx="4306734" cy="439247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Wait for 5-6 secs, closes entry door (if open). Bus continues to travel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EE631-9B9D-9A63-3661-2D994ED0E83F}"/>
              </a:ext>
            </a:extLst>
          </p:cNvPr>
          <p:cNvCxnSpPr>
            <a:cxnSpLocks/>
            <a:stCxn id="2" idx="4"/>
            <a:endCxn id="46" idx="0"/>
          </p:cNvCxnSpPr>
          <p:nvPr/>
        </p:nvCxnSpPr>
        <p:spPr>
          <a:xfrm flipH="1">
            <a:off x="6205819" y="824630"/>
            <a:ext cx="3470" cy="241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D2F6E141-6314-BA84-0B61-197B8FE92990}"/>
              </a:ext>
            </a:extLst>
          </p:cNvPr>
          <p:cNvSpPr/>
          <p:nvPr/>
        </p:nvSpPr>
        <p:spPr>
          <a:xfrm>
            <a:off x="4558647" y="2154385"/>
            <a:ext cx="3316190" cy="765453"/>
          </a:xfrm>
          <a:prstGeom prst="diamond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same RFID tag scanned at exit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FD8E25-A97F-82AB-B850-D9190A408627}"/>
              </a:ext>
            </a:extLst>
          </p:cNvPr>
          <p:cNvSpPr/>
          <p:nvPr/>
        </p:nvSpPr>
        <p:spPr>
          <a:xfrm>
            <a:off x="4052452" y="3196647"/>
            <a:ext cx="4328580" cy="605552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RFID card balance is deducted accordingly and the same is displayed. Exit door opens and closes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44" name="Diamond 43">
            <a:extLst>
              <a:ext uri="{FF2B5EF4-FFF2-40B4-BE49-F238E27FC236}">
                <a16:creationId xmlns:a16="http://schemas.microsoft.com/office/drawing/2014/main" id="{5B3721DB-28C8-816A-926F-53B58DC4254E}"/>
              </a:ext>
            </a:extLst>
          </p:cNvPr>
          <p:cNvSpPr/>
          <p:nvPr/>
        </p:nvSpPr>
        <p:spPr>
          <a:xfrm>
            <a:off x="4572000" y="4665641"/>
            <a:ext cx="3316190" cy="887689"/>
          </a:xfrm>
          <a:prstGeom prst="diamond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bus arrives near ZigBee radius?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6FC1EB-D369-7789-7194-19CC39366261}"/>
              </a:ext>
            </a:extLst>
          </p:cNvPr>
          <p:cNvSpPr/>
          <p:nvPr/>
        </p:nvSpPr>
        <p:spPr>
          <a:xfrm>
            <a:off x="4094812" y="5873603"/>
            <a:ext cx="4277728" cy="385762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Information is displayed on bus stop LCD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8DDD7E1-FC6C-88BA-5F00-C93F631B97E3}"/>
              </a:ext>
            </a:extLst>
          </p:cNvPr>
          <p:cNvSpPr/>
          <p:nvPr/>
        </p:nvSpPr>
        <p:spPr>
          <a:xfrm>
            <a:off x="8963416" y="5795021"/>
            <a:ext cx="1447800" cy="542925"/>
          </a:xfrm>
          <a:prstGeom prst="ellipse">
            <a:avLst/>
          </a:prstGeom>
          <a:solidFill>
            <a:srgbClr val="00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54F564-93D1-A094-78E7-4E412CC27610}"/>
              </a:ext>
            </a:extLst>
          </p:cNvPr>
          <p:cNvCxnSpPr>
            <a:cxnSpLocks/>
            <a:stCxn id="46" idx="2"/>
            <a:endCxn id="194" idx="0"/>
          </p:cNvCxnSpPr>
          <p:nvPr/>
        </p:nvCxnSpPr>
        <p:spPr>
          <a:xfrm>
            <a:off x="6205819" y="1349374"/>
            <a:ext cx="3581" cy="231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39506DE-16AA-2AF3-B134-D8AC7CB8779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>
            <a:off x="6216742" y="2919838"/>
            <a:ext cx="0" cy="27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316B22F-C1BC-CA1B-ADF1-0F0EB134699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6222003" y="4394027"/>
            <a:ext cx="8092" cy="27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EAAAADD-4884-52DF-DAC2-359090DF3C80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6230095" y="5553330"/>
            <a:ext cx="3581" cy="320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88CF97-0DAC-1D00-BBE5-FFD2818C52B8}"/>
              </a:ext>
            </a:extLst>
          </p:cNvPr>
          <p:cNvCxnSpPr>
            <a:cxnSpLocks/>
            <a:stCxn id="50" idx="3"/>
            <a:endCxn id="51" idx="2"/>
          </p:cNvCxnSpPr>
          <p:nvPr/>
        </p:nvCxnSpPr>
        <p:spPr>
          <a:xfrm>
            <a:off x="8372540" y="6066484"/>
            <a:ext cx="590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3F5156F-2F52-F021-B0A8-9F83BCCF7B28}"/>
              </a:ext>
            </a:extLst>
          </p:cNvPr>
          <p:cNvSpPr/>
          <p:nvPr/>
        </p:nvSpPr>
        <p:spPr>
          <a:xfrm>
            <a:off x="8454161" y="2125719"/>
            <a:ext cx="1559540" cy="814385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Exit door remains  closed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642D66E-CAD2-1FCB-C438-21F8A7582BBA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 flipV="1">
            <a:off x="7874837" y="2532912"/>
            <a:ext cx="579324" cy="4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40AFA83-BA93-9C86-3147-B1B814FAFEC8}"/>
              </a:ext>
            </a:extLst>
          </p:cNvPr>
          <p:cNvSpPr txBox="1"/>
          <p:nvPr/>
        </p:nvSpPr>
        <p:spPr>
          <a:xfrm>
            <a:off x="6398775" y="283117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endParaRPr lang="en-IN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B24538-6701-6501-9E43-3CB947014CF1}"/>
              </a:ext>
            </a:extLst>
          </p:cNvPr>
          <p:cNvSpPr txBox="1"/>
          <p:nvPr/>
        </p:nvSpPr>
        <p:spPr>
          <a:xfrm>
            <a:off x="6484742" y="5447744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</a:t>
            </a:r>
            <a:endParaRPr lang="en-IN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0F64F3-4055-E1CC-DFC1-3B6F685D5A50}"/>
              </a:ext>
            </a:extLst>
          </p:cNvPr>
          <p:cNvSpPr txBox="1"/>
          <p:nvPr/>
        </p:nvSpPr>
        <p:spPr>
          <a:xfrm>
            <a:off x="7851438" y="2149333"/>
            <a:ext cx="490213" cy="3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96001C4-CD27-4C5B-A312-1628729D6477}"/>
              </a:ext>
            </a:extLst>
          </p:cNvPr>
          <p:cNvSpPr/>
          <p:nvPr/>
        </p:nvSpPr>
        <p:spPr>
          <a:xfrm>
            <a:off x="4066955" y="1065866"/>
            <a:ext cx="4277727" cy="283508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Available seat count is  decreased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839EAA-3BF4-4B70-8627-21372F28FAB2}"/>
              </a:ext>
            </a:extLst>
          </p:cNvPr>
          <p:cNvCxnSpPr>
            <a:cxnSpLocks/>
            <a:stCxn id="43" idx="2"/>
            <a:endCxn id="17" idx="0"/>
          </p:cNvCxnSpPr>
          <p:nvPr/>
        </p:nvCxnSpPr>
        <p:spPr>
          <a:xfrm>
            <a:off x="6216742" y="3802199"/>
            <a:ext cx="5261" cy="1525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3C65CD5-D671-482B-A491-4EBFEBE67CEC}"/>
              </a:ext>
            </a:extLst>
          </p:cNvPr>
          <p:cNvSpPr/>
          <p:nvPr/>
        </p:nvSpPr>
        <p:spPr>
          <a:xfrm>
            <a:off x="8731417" y="4702292"/>
            <a:ext cx="1559540" cy="814385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 information displayed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9DF080A7-AE78-44EA-A279-50E64C4B4F8C}"/>
              </a:ext>
            </a:extLst>
          </p:cNvPr>
          <p:cNvCxnSpPr>
            <a:cxnSpLocks/>
            <a:stCxn id="44" idx="3"/>
            <a:endCxn id="168" idx="1"/>
          </p:cNvCxnSpPr>
          <p:nvPr/>
        </p:nvCxnSpPr>
        <p:spPr>
          <a:xfrm flipV="1">
            <a:off x="7888190" y="5109485"/>
            <a:ext cx="8432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72A2308-2038-4F86-B809-3EF789D7560B}"/>
              </a:ext>
            </a:extLst>
          </p:cNvPr>
          <p:cNvCxnSpPr>
            <a:cxnSpLocks/>
          </p:cNvCxnSpPr>
          <p:nvPr/>
        </p:nvCxnSpPr>
        <p:spPr>
          <a:xfrm flipH="1">
            <a:off x="2476463" y="1473879"/>
            <a:ext cx="3729355" cy="13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92E47F3D-C3EA-41E3-822B-426B59B478C3}"/>
              </a:ext>
            </a:extLst>
          </p:cNvPr>
          <p:cNvSpPr/>
          <p:nvPr/>
        </p:nvSpPr>
        <p:spPr>
          <a:xfrm>
            <a:off x="2049336" y="1294923"/>
            <a:ext cx="441397" cy="371475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455E217-B6E6-41B2-B412-AA68D26D8CEF}"/>
              </a:ext>
            </a:extLst>
          </p:cNvPr>
          <p:cNvSpPr/>
          <p:nvPr/>
        </p:nvSpPr>
        <p:spPr>
          <a:xfrm>
            <a:off x="4070536" y="1580854"/>
            <a:ext cx="4277728" cy="302522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IR Sensor at exit senses passengers exiting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18A0DF3-8E99-45DF-BE9C-1F09849E10A8}"/>
              </a:ext>
            </a:extLst>
          </p:cNvPr>
          <p:cNvCxnSpPr>
            <a:cxnSpLocks/>
            <a:stCxn id="194" idx="2"/>
            <a:endCxn id="41" idx="0"/>
          </p:cNvCxnSpPr>
          <p:nvPr/>
        </p:nvCxnSpPr>
        <p:spPr>
          <a:xfrm>
            <a:off x="6209400" y="1883376"/>
            <a:ext cx="7342" cy="27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B9B72F8F-12E8-478A-844B-3B3AB5F8C191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8375370" y="4174404"/>
            <a:ext cx="19155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A4ACE03-D8D6-425B-9FC7-F709F566C5A4}"/>
              </a:ext>
            </a:extLst>
          </p:cNvPr>
          <p:cNvCxnSpPr>
            <a:cxnSpLocks/>
          </p:cNvCxnSpPr>
          <p:nvPr/>
        </p:nvCxnSpPr>
        <p:spPr>
          <a:xfrm>
            <a:off x="10290957" y="2493338"/>
            <a:ext cx="0" cy="1681066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FA6B3AD-C80F-4D93-8C24-CB58947E125E}"/>
              </a:ext>
            </a:extLst>
          </p:cNvPr>
          <p:cNvCxnSpPr>
            <a:cxnSpLocks/>
          </p:cNvCxnSpPr>
          <p:nvPr/>
        </p:nvCxnSpPr>
        <p:spPr>
          <a:xfrm>
            <a:off x="10013701" y="2493338"/>
            <a:ext cx="277256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58FA9-D8AE-4E49-B486-DD9AE4E68E06}"/>
              </a:ext>
            </a:extLst>
          </p:cNvPr>
          <p:cNvSpPr txBox="1"/>
          <p:nvPr/>
        </p:nvSpPr>
        <p:spPr>
          <a:xfrm>
            <a:off x="7854469" y="4725906"/>
            <a:ext cx="490213" cy="38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03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COMPONENTS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Reader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tags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I2C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 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D3045-3560-AA4D-980A-5F9E9D91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4527"/>
            <a:ext cx="10972800" cy="11430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DEMONSTRATION OF PROJECT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38A986-9C29-4590-1062-B73DB480E3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9" b="18797"/>
          <a:stretch/>
        </p:blipFill>
        <p:spPr>
          <a:xfrm>
            <a:off x="8679091" y="3515328"/>
            <a:ext cx="2946299" cy="219967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09215EF-2D40-1E16-750F-89D63E943728}"/>
              </a:ext>
            </a:extLst>
          </p:cNvPr>
          <p:cNvSpPr/>
          <p:nvPr/>
        </p:nvSpPr>
        <p:spPr>
          <a:xfrm>
            <a:off x="9209124" y="4088184"/>
            <a:ext cx="1905000" cy="299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BUS STOP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714ED-51D5-5830-2183-94B07A7CA6A3}"/>
              </a:ext>
            </a:extLst>
          </p:cNvPr>
          <p:cNvSpPr/>
          <p:nvPr/>
        </p:nvSpPr>
        <p:spPr>
          <a:xfrm>
            <a:off x="-296466" y="4980711"/>
            <a:ext cx="12784932" cy="1476936"/>
          </a:xfrm>
          <a:prstGeom prst="rect">
            <a:avLst/>
          </a:prstGeom>
          <a:solidFill>
            <a:schemeClr val="dk1"/>
          </a:solidFill>
          <a:scene3d>
            <a:camera prst="isometricOffAxis2Top">
              <a:rot lat="18075713" lon="3690000" rev="18141450"/>
            </a:camera>
            <a:lightRig rig="twoPt" dir="t"/>
          </a:scene3d>
          <a:sp3d>
            <a:bevelT w="114300" prst="hardEdge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4CC76-C2C7-AC38-125B-7D3DAF7CA413}"/>
              </a:ext>
            </a:extLst>
          </p:cNvPr>
          <p:cNvSpPr/>
          <p:nvPr/>
        </p:nvSpPr>
        <p:spPr>
          <a:xfrm>
            <a:off x="8133414" y="5632036"/>
            <a:ext cx="2628900" cy="215694"/>
          </a:xfrm>
          <a:prstGeom prst="rect">
            <a:avLst/>
          </a:prstGeom>
          <a:solidFill>
            <a:schemeClr val="bg1"/>
          </a:solidFill>
          <a:scene3d>
            <a:camera prst="isometricOffAxis2Top">
              <a:rot lat="18075713" lon="3690000" rev="1814145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9CACA9-D0F8-5D89-AF83-ACA0131B5EAE}"/>
              </a:ext>
            </a:extLst>
          </p:cNvPr>
          <p:cNvSpPr/>
          <p:nvPr/>
        </p:nvSpPr>
        <p:spPr>
          <a:xfrm>
            <a:off x="1964860" y="5645183"/>
            <a:ext cx="2628900" cy="215694"/>
          </a:xfrm>
          <a:prstGeom prst="rect">
            <a:avLst/>
          </a:prstGeom>
          <a:solidFill>
            <a:schemeClr val="bg1"/>
          </a:solidFill>
          <a:scene3d>
            <a:camera prst="isometricOffAxis2Top">
              <a:rot lat="18075713" lon="3690000" rev="1814145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FC85CEC-739D-9FCE-5872-B73AC791C1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0324" b="18885"/>
          <a:stretch/>
        </p:blipFill>
        <p:spPr>
          <a:xfrm>
            <a:off x="9148541" y="2043210"/>
            <a:ext cx="1228725" cy="45069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9D440C0-9548-D7FD-BEAC-93066C07D5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0324" b="18885"/>
          <a:stretch/>
        </p:blipFill>
        <p:spPr>
          <a:xfrm>
            <a:off x="1894105" y="2411107"/>
            <a:ext cx="1592383" cy="584078"/>
          </a:xfrm>
          <a:prstGeom prst="rect">
            <a:avLst/>
          </a:prstGeom>
        </p:spPr>
      </p:pic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533C530B-72DE-B0D1-EA61-E22CE25EC34C}"/>
              </a:ext>
            </a:extLst>
          </p:cNvPr>
          <p:cNvSpPr/>
          <p:nvPr/>
        </p:nvSpPr>
        <p:spPr>
          <a:xfrm>
            <a:off x="1008282" y="2296482"/>
            <a:ext cx="3252747" cy="1805384"/>
          </a:xfrm>
          <a:prstGeom prst="wedge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Image result for em-18 rfid reader">
            <a:extLst>
              <a:ext uri="{FF2B5EF4-FFF2-40B4-BE49-F238E27FC236}">
                <a16:creationId xmlns:a16="http://schemas.microsoft.com/office/drawing/2014/main" id="{6BD1675B-B7B8-F48A-911C-F41B525CF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6" b="30104"/>
          <a:stretch/>
        </p:blipFill>
        <p:spPr bwMode="auto">
          <a:xfrm>
            <a:off x="1069422" y="3531056"/>
            <a:ext cx="942364" cy="4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mage result for em-18 rfid reader">
            <a:extLst>
              <a:ext uri="{FF2B5EF4-FFF2-40B4-BE49-F238E27FC236}">
                <a16:creationId xmlns:a16="http://schemas.microsoft.com/office/drawing/2014/main" id="{48165E80-0B1E-428F-F74D-FB4512A88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26" b="30104"/>
          <a:stretch/>
        </p:blipFill>
        <p:spPr bwMode="auto">
          <a:xfrm>
            <a:off x="3302801" y="3557956"/>
            <a:ext cx="942364" cy="46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rduino uno">
            <a:extLst>
              <a:ext uri="{FF2B5EF4-FFF2-40B4-BE49-F238E27FC236}">
                <a16:creationId xmlns:a16="http://schemas.microsoft.com/office/drawing/2014/main" id="{BBBEE657-BB72-6CC9-DA54-5E2C22D6E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t="26932" r="16026" b="25638"/>
          <a:stretch/>
        </p:blipFill>
        <p:spPr bwMode="auto">
          <a:xfrm>
            <a:off x="2041348" y="3065238"/>
            <a:ext cx="1297899" cy="93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D1287BD-7BD2-F0B1-9CDC-6A114DAC8664}"/>
              </a:ext>
            </a:extLst>
          </p:cNvPr>
          <p:cNvSpPr/>
          <p:nvPr/>
        </p:nvSpPr>
        <p:spPr>
          <a:xfrm>
            <a:off x="8909533" y="2032514"/>
            <a:ext cx="2274185" cy="1476935"/>
          </a:xfrm>
          <a:prstGeom prst="wedgeRect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Image result for arduino uno">
            <a:extLst>
              <a:ext uri="{FF2B5EF4-FFF2-40B4-BE49-F238E27FC236}">
                <a16:creationId xmlns:a16="http://schemas.microsoft.com/office/drawing/2014/main" id="{0D832352-7B80-A277-3C2B-07AADC58C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t="26932" r="16026" b="25638"/>
          <a:stretch/>
        </p:blipFill>
        <p:spPr bwMode="auto">
          <a:xfrm>
            <a:off x="9076833" y="2514120"/>
            <a:ext cx="1297899" cy="934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EE81FA-8FAD-8A4C-DD4A-4A6CF55D94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25387" t="28899" r="28238"/>
          <a:stretch/>
        </p:blipFill>
        <p:spPr>
          <a:xfrm>
            <a:off x="10314424" y="4528154"/>
            <a:ext cx="736516" cy="10669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ABF1E-0FC7-BE1C-14B4-48FA6EC902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71739" t="28899" r="1"/>
          <a:stretch/>
        </p:blipFill>
        <p:spPr>
          <a:xfrm>
            <a:off x="9411467" y="4552250"/>
            <a:ext cx="424089" cy="1066959"/>
          </a:xfrm>
          <a:prstGeom prst="rect">
            <a:avLst/>
          </a:prstGeom>
        </p:spPr>
      </p:pic>
      <p:pic>
        <p:nvPicPr>
          <p:cNvPr id="1032" name="Picture 8" descr="Image result for zigbee module">
            <a:extLst>
              <a:ext uri="{FF2B5EF4-FFF2-40B4-BE49-F238E27FC236}">
                <a16:creationId xmlns:a16="http://schemas.microsoft.com/office/drawing/2014/main" id="{CC6B621D-B865-1F0B-B4E9-E6DC7498C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9713" r="12129" b="19207"/>
          <a:stretch/>
        </p:blipFill>
        <p:spPr bwMode="auto">
          <a:xfrm rot="2487066">
            <a:off x="10459778" y="2609660"/>
            <a:ext cx="587571" cy="4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Image result for zigbee module">
            <a:extLst>
              <a:ext uri="{FF2B5EF4-FFF2-40B4-BE49-F238E27FC236}">
                <a16:creationId xmlns:a16="http://schemas.microsoft.com/office/drawing/2014/main" id="{CF7D58F5-6FF7-8003-B545-A65E0A173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5" t="19713" r="12129" b="19207"/>
          <a:stretch/>
        </p:blipFill>
        <p:spPr bwMode="auto">
          <a:xfrm rot="2487066">
            <a:off x="1139771" y="2975818"/>
            <a:ext cx="587571" cy="479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63DA116-F5D3-D7FF-3F8B-0C60F42106C0}"/>
              </a:ext>
            </a:extLst>
          </p:cNvPr>
          <p:cNvSpPr/>
          <p:nvPr/>
        </p:nvSpPr>
        <p:spPr>
          <a:xfrm>
            <a:off x="7391483" y="3674074"/>
            <a:ext cx="1102531" cy="855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34" name="Picture 10" descr="Pace Solutions(HYD)">
            <a:extLst>
              <a:ext uri="{FF2B5EF4-FFF2-40B4-BE49-F238E27FC236}">
                <a16:creationId xmlns:a16="http://schemas.microsoft.com/office/drawing/2014/main" id="{62FA6F2B-A767-34E0-D02A-C2458E8A6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7" t="23368" r="12484" b="27263"/>
          <a:stretch/>
        </p:blipFill>
        <p:spPr bwMode="auto">
          <a:xfrm>
            <a:off x="7440852" y="3757509"/>
            <a:ext cx="1037261" cy="689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07E543-3F58-1C7C-A173-D6D8AAFB80A8}"/>
              </a:ext>
            </a:extLst>
          </p:cNvPr>
          <p:cNvCxnSpPr>
            <a:cxnSpLocks/>
          </p:cNvCxnSpPr>
          <p:nvPr/>
        </p:nvCxnSpPr>
        <p:spPr>
          <a:xfrm flipH="1" flipV="1">
            <a:off x="8543383" y="4460838"/>
            <a:ext cx="775545" cy="324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Calgary Transit">
            <a:extLst>
              <a:ext uri="{FF2B5EF4-FFF2-40B4-BE49-F238E27FC236}">
                <a16:creationId xmlns:a16="http://schemas.microsoft.com/office/drawing/2014/main" id="{9E57AACE-FD4B-292D-2D90-12C0574D21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5"/>
          <a:stretch/>
        </p:blipFill>
        <p:spPr bwMode="auto">
          <a:xfrm>
            <a:off x="687965" y="4392168"/>
            <a:ext cx="451485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718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F6B1-431B-4968-9A54-C7563A6A0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72" y="501215"/>
            <a:ext cx="10972800" cy="48073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STATUS OF COMPONENTS PURCHASED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1FACDDF-6344-43C5-AD74-F58C2A819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883489"/>
              </p:ext>
            </p:extLst>
          </p:nvPr>
        </p:nvGraphicFramePr>
        <p:xfrm>
          <a:off x="1509164" y="1563670"/>
          <a:ext cx="917367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8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1836">
                  <a:extLst>
                    <a:ext uri="{9D8B030D-6E8A-4147-A177-3AD203B41FA5}">
                      <a16:colId xmlns:a16="http://schemas.microsoft.com/office/drawing/2014/main" val="553809079"/>
                    </a:ext>
                  </a:extLst>
                </a:gridCol>
                <a:gridCol w="2789976">
                  <a:extLst>
                    <a:ext uri="{9D8B030D-6E8A-4147-A177-3AD203B41FA5}">
                      <a16:colId xmlns:a16="http://schemas.microsoft.com/office/drawing/2014/main" val="1761810396"/>
                    </a:ext>
                  </a:extLst>
                </a:gridCol>
              </a:tblGrid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PURCHASED 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PURCHASED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RFID Reader and tags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Switches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16X2 LCD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I2C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Zigbee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IR sensors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anose="020B0604020202020204" pitchFamily="34" charset="0"/>
                        <a:buNone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L293D 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103"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en-IN" sz="18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DC motor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46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47FD71E9-0502-74CA-2AB4-60271F627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-66935"/>
            <a:ext cx="10972800" cy="814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600" dirty="0">
                <a:cs typeface="Times New Roman" panose="02020603050405020304" charset="0"/>
              </a:rPr>
              <a:t>     </a:t>
            </a:r>
            <a:r>
              <a:rPr lang="en-IN" sz="4000" dirty="0"/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PROJECT EXECUTION PLAN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D689D0-5B5C-4970-86A1-29974886D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97830"/>
              </p:ext>
            </p:extLst>
          </p:nvPr>
        </p:nvGraphicFramePr>
        <p:xfrm>
          <a:off x="1845506" y="747345"/>
          <a:ext cx="9286320" cy="5454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6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Discussion and purchasing of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develop the code for IR sensors, LCD, RFID.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Online simulation of codes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Learn the working of Arduino UNO and develop code for DC motor.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Components and Online Simulate the Project.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the bus stop module and bus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code and test for data transmission of Zigbee.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Verifying the functionality of RFID.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Fixing all the components together. 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Interfacing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all the components with Arduino UNO.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of the project and debugging errors.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45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 paper and updating report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572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0872-B3D3-4929-A759-163A42AA5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546846"/>
            <a:ext cx="10972800" cy="457196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PROJECT ENVIRONMENT SETUP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C039D-9A2B-D031-5105-4FC461DE65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18"/>
          <a:stretch/>
        </p:blipFill>
        <p:spPr>
          <a:xfrm rot="16200000">
            <a:off x="1068271" y="922107"/>
            <a:ext cx="2798568" cy="37159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06E23A-CFF3-6BC0-8A95-1793BB492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759" y="1380778"/>
            <a:ext cx="3612544" cy="27692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77335B2-D3B1-3BB1-1C2D-37B4109A02BD}"/>
              </a:ext>
            </a:extLst>
          </p:cNvPr>
          <p:cNvSpPr txBox="1"/>
          <p:nvPr/>
        </p:nvSpPr>
        <p:spPr>
          <a:xfrm>
            <a:off x="609599" y="4428877"/>
            <a:ext cx="371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Bus Module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35046B-0785-1E4A-3CED-5D6DCBC7C233}"/>
              </a:ext>
            </a:extLst>
          </p:cNvPr>
          <p:cNvSpPr txBox="1"/>
          <p:nvPr/>
        </p:nvSpPr>
        <p:spPr>
          <a:xfrm>
            <a:off x="7027626" y="4428877"/>
            <a:ext cx="371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: Bus Stop Module  </a:t>
            </a:r>
          </a:p>
        </p:txBody>
      </p:sp>
    </p:spTree>
    <p:extLst>
      <p:ext uri="{BB962C8B-B14F-4D97-AF65-F5344CB8AC3E}">
        <p14:creationId xmlns:p14="http://schemas.microsoft.com/office/powerpoint/2010/main" val="5968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32A6-12A6-4863-A068-D2341FA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889" y="590228"/>
            <a:ext cx="10972800" cy="769234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charset="0"/>
                <a:cs typeface="Times New Roman" panose="02020603050405020304" charset="0"/>
              </a:rPr>
              <a:t>COMPARISON OF PROJECT WORK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53CC-FF50-4488-AD20-8C8DAABF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44" y="1575927"/>
            <a:ext cx="10832538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QR Code which has limitations in range or Biometrics which causes privacy concerns, the RFID technology is very much effective and efficient.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the count of occupancy and same is updated in bus stops, which make our project more convenient for the passengers.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Zigbee to communicate between bus and bus stops made very easy as it doesn’t require any Wi-Fi or internet hence there is no problem of connectivity. </a:t>
            </a:r>
          </a:p>
        </p:txBody>
      </p:sp>
    </p:spTree>
    <p:extLst>
      <p:ext uri="{BB962C8B-B14F-4D97-AF65-F5344CB8AC3E}">
        <p14:creationId xmlns:p14="http://schemas.microsoft.com/office/powerpoint/2010/main" val="2605443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TOOLS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9039"/>
            <a:ext cx="10972800" cy="502712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IDE is a free software for programming Arduino boards.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built-in text editor and allows us to upload them to the board to control doors, sensors, etc.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translator turning instructions into a language the Arduino board understands.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3B0E8CC-34A8-42D2-A4A1-60BBEE4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8" y="355558"/>
            <a:ext cx="8736701" cy="3808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1</a:t>
            </a: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D1EE5B2C-AD21-4A4C-9DF9-B59C7A57C3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00200" y="833088"/>
            <a:ext cx="8985738" cy="5766066"/>
          </a:xfrm>
        </p:spPr>
      </p:pic>
    </p:spTree>
    <p:extLst>
      <p:ext uri="{BB962C8B-B14F-4D97-AF65-F5344CB8AC3E}">
        <p14:creationId xmlns:p14="http://schemas.microsoft.com/office/powerpoint/2010/main" val="2538658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3B0E8CC-34A8-42D2-A4A1-60BBEE4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8" y="355558"/>
            <a:ext cx="8736701" cy="3808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32701-3696-466D-AFC2-8FB5C9A6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052" y="815503"/>
            <a:ext cx="9661891" cy="57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just">
              <a:buSzPts val="24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Buses play a crucial role in public transportation, however traditional bus systems often face    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challenges.</a:t>
            </a:r>
          </a:p>
          <a:p>
            <a:pPr lvl="0" algn="just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one such approach is the integration of advanced technologies into bus systems.</a:t>
            </a:r>
          </a:p>
          <a:p>
            <a:pPr lvl="0" algn="just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incorporated are Arduino microcontrollers, RFID readers, LCD displays, and Zigbee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</a:t>
            </a:r>
          </a:p>
          <a:p>
            <a:pPr lvl="0" algn="just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door control, passenger count, and real-time data display, leading to improved efficiency and a more seamless travel experience for passengers.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3B0E8CC-34A8-42D2-A4A1-60BBEE4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8" y="355558"/>
            <a:ext cx="8736701" cy="3808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E22E6-4C0E-458C-8687-0F18947A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48" y="736375"/>
            <a:ext cx="8736701" cy="576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34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3B0E8CC-34A8-42D2-A4A1-60BBEE4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8" y="355558"/>
            <a:ext cx="8736701" cy="38081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8E427-D37B-43B8-9502-9C1B73AC7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48" y="736376"/>
            <a:ext cx="8736701" cy="576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86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5</a:t>
            </a:r>
            <a:endParaRPr lang="en-US" sz="2400" dirty="0"/>
          </a:p>
        </p:txBody>
      </p:sp>
      <p:pic>
        <p:nvPicPr>
          <p:cNvPr id="3" name="Picture 2" descr="Screenshot (7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23" y="744122"/>
            <a:ext cx="8097715" cy="59491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92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6</a:t>
            </a:r>
            <a:endParaRPr lang="en-US" sz="2400" dirty="0"/>
          </a:p>
        </p:txBody>
      </p:sp>
      <p:pic>
        <p:nvPicPr>
          <p:cNvPr id="3" name="Picture 2" descr="Screenshot (7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2" y="807084"/>
            <a:ext cx="8263912" cy="59608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7</a:t>
            </a:r>
            <a:endParaRPr lang="en-US" sz="2400" dirty="0"/>
          </a:p>
        </p:txBody>
      </p:sp>
      <p:pic>
        <p:nvPicPr>
          <p:cNvPr id="3" name="Picture 2" descr="Screenshot (7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786032"/>
            <a:ext cx="8393595" cy="59867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8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11A96-394E-4F6F-B8AE-A642D8F1E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23" y="847934"/>
            <a:ext cx="8715122" cy="57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13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9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AAA1-4575-4FBA-A740-FCE60720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260" y="880271"/>
            <a:ext cx="8618018" cy="582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66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10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85222-8DFD-4828-A578-E283A1C0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02" y="803135"/>
            <a:ext cx="8844595" cy="56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53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F88D1-3A37-49D7-0689-077DAB8C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91" y="908774"/>
            <a:ext cx="9231465" cy="60244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DE4BD77-EECB-292E-AD56-8594D0062979}"/>
              </a:ext>
            </a:extLst>
          </p:cNvPr>
          <p:cNvSpPr txBox="1">
            <a:spLocks/>
          </p:cNvSpPr>
          <p:nvPr/>
        </p:nvSpPr>
        <p:spPr>
          <a:xfrm>
            <a:off x="609600" y="381663"/>
            <a:ext cx="10972800" cy="90877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11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94451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8B3-5440-C3AA-88A1-8CC1E8C3278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10972800" cy="5327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WEEKLY REPORT-WEEK 12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8BAC9-A1DB-CA80-3C49-848A750D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09" y="532737"/>
            <a:ext cx="9334832" cy="609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8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277" y="0"/>
            <a:ext cx="82296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62833"/>
              </p:ext>
            </p:extLst>
          </p:nvPr>
        </p:nvGraphicFramePr>
        <p:xfrm>
          <a:off x="237366" y="685800"/>
          <a:ext cx="11717268" cy="58982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8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5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1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8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686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89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Bus Ticketing System using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QR-Code(2019)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Enabled contactless ticketing 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Cost-effective and easy to implement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Passengers used their  smart phones for scanning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Managing and Scaling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QR code system became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29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 monitoring using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biometric systems(2020)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biometric sensors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security and accuracy in passenger identification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design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Privacy concerns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failure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00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Bus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Management System using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IOT(2021)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database for data management 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information regarding route details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Connectivity issues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consumption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75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Covid-19(2021)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various sensors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passenger count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Could check the temperature level of a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proper information on availability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seats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ticketing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385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Wi-Fi</a:t>
                      </a:r>
                      <a:r>
                        <a:rPr lang="en-US" sz="16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bus tracking system</a:t>
                      </a:r>
                    </a:p>
                    <a:p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(2022)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bus details such as location and bus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 coverage area, suitable for tracking within designated Wi-Fi zones.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accuracy and connectivity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certain areas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02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9B9C-FAE8-439C-E90C-827EB74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APPLICATIONS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476F-9B7F-7157-3EA5-5A18C54D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SzPct val="100000"/>
              <a:buFont typeface="Wingdings" pitchFamily="2" charset="2"/>
              <a:buChar char="§"/>
            </a:pPr>
            <a:r>
              <a:rPr lang="en-US" sz="2000" dirty="0">
                <a:cs typeface="Calibri" pitchFamily="34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 Public Transportation</a:t>
            </a:r>
          </a:p>
          <a:p>
            <a:pPr marL="0" indent="0"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Corporate Shuttles</a:t>
            </a:r>
          </a:p>
          <a:p>
            <a:pPr marL="0" indent="0"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Travel Agencies</a:t>
            </a:r>
          </a:p>
          <a:p>
            <a:pPr marL="0" indent="0">
              <a:buSzPct val="100000"/>
              <a:buFont typeface="Wingdings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Senior Citizen Transportation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054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7F6E-3216-4A53-91AB-94923954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82523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4665F-D0CE-406E-9168-DEC94B78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bus and bus stop modules is a significant advancement in public transportation systems.</a:t>
            </a:r>
          </a:p>
          <a:p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RFID technology, Arduino control units, LCD displays, and Zigbee communication modules streamline passenger management and enhance communication between the bus and the stop.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can anticipate peak times, adjust services, and reduce congestion.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using RFID scans, seat counts, and passenger boarding patterns can optimize bus routes, schedules, and capacity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4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808" y="0"/>
            <a:ext cx="10972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823" y="1091320"/>
            <a:ext cx="11517923" cy="5661172"/>
          </a:xfrm>
        </p:spPr>
        <p:txBody>
          <a:bodyPr>
            <a:normAutofit fontScale="25000" lnSpcReduction="20000"/>
          </a:bodyPr>
          <a:lstStyle/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Mohini S. Shirsath ,Pooja M. Chinchole,Vaishnavi R. Mahajan, Varsha G. Mogal “Smart Bus Ticketing System using QR-Code” International Research Journal of Engineering and Technology (IRJET),Volume: 05 Issue: 03, Nov-2019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Gaurav Chheda, Jitesh Deshpande, Manal Chhaya, Niket Gajra, Saylee Gharge, “Bus Monitoring using Biometric Systems", International Journal of Soft Computing and Engineering (IJSCE) ISSN: 2231-2307, Volume-1, Issue- 6, January 2020.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Priti Shende, Pratik Bhosale, Shahnawaz Khan, Prashant Patil. “Smart Bus Management System using IOT” International Research Journal of Engineering and Technology (IRJET), Volume: 03 Issue: 02, Feb-2021.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Anandkumar A, Dinakaran K, Mani T. “Smart bus for COVID-19”. Department of Electronics and Communication Engineering, Jai Shriram Engineering College, Dec-2021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Adarsh Holikatti ,S. Mohan Kumar. “Wi-Fi based Bus Tracking System” International Journal of Advanced Networking &amp; Applications (IJANA), ISSN: 0975-0282,Volume-2, Issue-5, Mar-2022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 Ammar Hatem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Hamam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Habib ,” Bus Management System  Using RFID In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WSN”,European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Mediterranean Conference  on Information Systems 2010(EMCIS2010) April 12-13 2009, Abu Dhabi, UAE</a:t>
            </a:r>
          </a:p>
          <a:p>
            <a:pPr>
              <a:buFont typeface="+mj-lt"/>
              <a:buAutoNum type="arabicPeriod"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Ameer H.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Morad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GPS Talking For Blind People”,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Journel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 emerging technologies in web intelligence, Vol. 2, No. 3, augest2010.</a:t>
            </a: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   Md.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Foisal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Mahedi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Hasan, Golam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Tangim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Md.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Kafiul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Islam,Md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Rezwanul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Haque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Khandokar,Arif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Ul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RFID-based  Ticketing for Public Transport System: Perspective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MegacityDhaka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>
              <a:buNone/>
            </a:pPr>
            <a:endParaRPr lang="en-US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 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Dhruba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Ningombam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Chitra,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Nitashi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Kalita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Vinita Pat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Pingua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 An Intelligent Voice Enabled Distance to Empty and Navigation  </a:t>
            </a:r>
            <a:r>
              <a:rPr lang="en-US" sz="5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System”,International</a:t>
            </a: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of Soft Computing and Engineering </a:t>
            </a:r>
          </a:p>
          <a:p>
            <a:pPr marL="0" indent="0">
              <a:buNone/>
            </a:pPr>
            <a:r>
              <a:rPr lang="en-US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(IJSCE) ISSN: 2231-2307, Volume-2, Issue-3, July 2012.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3E972-295C-0C34-CD20-35A7E80F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280286"/>
            <a:ext cx="10972800" cy="59007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  Qing-Jie Kong,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Yikai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Yuncai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Liu,(2009) "A fusion- based system for road-network traffic state surveillance: a case  study of shanghai," IEEE Intelligent Transportation Systems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Magazine, vol. 1, no. 1, pp. 37-42.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Q.Z., Li, X.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Zeadally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(2008) “Enabling Next-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RFID Applications: Solutions and Challenges”, IEEE Computer, Vol 41 No 9, pp 21-28.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Ollivier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M., (1995) “RFID- a new solution technology for security  problems”, European Convention on Security and Detection, 408, pp. 234-238.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  Bo Yan,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Danyu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Lee; , "Design of Sight Spot Ticket Management System Based on RFID", pp. 496 - 499, 2009 International Conference on Networks Security, Wireless Communications and  Trusted Computing.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Venugopal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Prasanth, Hari Prasad R., K.P. Soman, "Ticketing  Solutions for Indian Railways Using RFID Technology," act,pp.217-219, 2009 International Conference on Advances in  Computing, Control, and Telecommunication Technologies, 2009.</a:t>
            </a:r>
          </a:p>
        </p:txBody>
      </p:sp>
    </p:spTree>
    <p:extLst>
      <p:ext uri="{BB962C8B-B14F-4D97-AF65-F5344CB8AC3E}">
        <p14:creationId xmlns:p14="http://schemas.microsoft.com/office/powerpoint/2010/main" val="51276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1823D-2235-4495-AE47-C8EFEA17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679" y="2578407"/>
            <a:ext cx="10972800" cy="23082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latin typeface="Times New Roman" pitchFamily="18" charset="0"/>
                <a:cs typeface="Times New Roman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342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Cash handling and inefficient boarding process.</a:t>
            </a:r>
          </a:p>
          <a:p>
            <a:pPr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due to overcrowding of passenger.</a:t>
            </a:r>
          </a:p>
          <a:p>
            <a:pPr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 apprehensions.</a:t>
            </a:r>
          </a:p>
          <a:p>
            <a:pPr lvl="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information for passengers.</a:t>
            </a:r>
          </a:p>
          <a:p>
            <a:pPr lvl="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constraints.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-15240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/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streamline fare collection.</a:t>
            </a:r>
          </a:p>
          <a:p>
            <a:pPr marL="0" lvl="0" indent="-15240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provide accurate passenger counting.</a:t>
            </a:r>
          </a:p>
          <a:p>
            <a:pPr marL="0" lvl="0" indent="-15240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ensure efficient door operation.</a:t>
            </a:r>
          </a:p>
          <a:p>
            <a:pPr marL="0" lvl="0" indent="-15240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display seats availability.</a:t>
            </a:r>
          </a:p>
          <a:p>
            <a:pPr marL="0" lvl="0" indent="-152400">
              <a:spcBef>
                <a:spcPts val="480"/>
              </a:spcBef>
              <a:buSzPts val="2400"/>
              <a:buFont typeface="Wingdings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To establish wireless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9677"/>
            <a:ext cx="11966330" cy="88101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06530" y="1640120"/>
            <a:ext cx="2635045" cy="386471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9836" y="1618360"/>
            <a:ext cx="1415845" cy="5188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9042" y="3701418"/>
            <a:ext cx="1022552" cy="50565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861759" y="1597381"/>
            <a:ext cx="1138082" cy="5578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Tag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73804" y="4663876"/>
            <a:ext cx="1288029" cy="45407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module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25713" y="1629874"/>
            <a:ext cx="1420758" cy="596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15134-E62D-4BA7-53BA-52B9CE4A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9221" y="5881942"/>
            <a:ext cx="3649662" cy="57854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LCD(I2C)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93B5308-438F-C9EB-A4B3-636C67FD210D}"/>
              </a:ext>
            </a:extLst>
          </p:cNvPr>
          <p:cNvSpPr/>
          <p:nvPr/>
        </p:nvSpPr>
        <p:spPr>
          <a:xfrm rot="5400000">
            <a:off x="5397367" y="5395145"/>
            <a:ext cx="377105" cy="596488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0748E-4CA9-F530-BE9A-6BABADC1F8C2}"/>
              </a:ext>
            </a:extLst>
          </p:cNvPr>
          <p:cNvSpPr/>
          <p:nvPr/>
        </p:nvSpPr>
        <p:spPr>
          <a:xfrm>
            <a:off x="930731" y="3612937"/>
            <a:ext cx="1353508" cy="6838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 (wheels)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FA0EE6-2F21-0D18-1E6B-1ED6AE63F4B8}"/>
              </a:ext>
            </a:extLst>
          </p:cNvPr>
          <p:cNvSpPr/>
          <p:nvPr/>
        </p:nvSpPr>
        <p:spPr>
          <a:xfrm>
            <a:off x="7768870" y="4171003"/>
            <a:ext cx="1415845" cy="45490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4X1 switch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C692762-4086-A4B7-F41B-BB96F68239A0}"/>
              </a:ext>
            </a:extLst>
          </p:cNvPr>
          <p:cNvSpPr/>
          <p:nvPr/>
        </p:nvSpPr>
        <p:spPr>
          <a:xfrm>
            <a:off x="2234744" y="2479802"/>
            <a:ext cx="1443182" cy="8036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(entry &amp; exit)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F3C44-5C40-E36A-D80F-C9970FAECB8D}"/>
              </a:ext>
            </a:extLst>
          </p:cNvPr>
          <p:cNvSpPr txBox="1"/>
          <p:nvPr/>
        </p:nvSpPr>
        <p:spPr>
          <a:xfrm>
            <a:off x="4807105" y="1035385"/>
            <a:ext cx="25777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MODULE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E95D7D-FEEC-BDD0-D207-B7A010825EEF}"/>
              </a:ext>
            </a:extLst>
          </p:cNvPr>
          <p:cNvCxnSpPr>
            <a:endCxn id="18" idx="3"/>
          </p:cNvCxnSpPr>
          <p:nvPr/>
        </p:nvCxnSpPr>
        <p:spPr>
          <a:xfrm flipH="1">
            <a:off x="3661833" y="4890915"/>
            <a:ext cx="6784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05B0B7-C489-4B43-A322-1906180B93FF}"/>
              </a:ext>
            </a:extLst>
          </p:cNvPr>
          <p:cNvCxnSpPr>
            <a:endCxn id="8" idx="3"/>
          </p:cNvCxnSpPr>
          <p:nvPr/>
        </p:nvCxnSpPr>
        <p:spPr>
          <a:xfrm flipH="1">
            <a:off x="3691594" y="3949698"/>
            <a:ext cx="620399" cy="45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7B7CF1-BF0F-01E6-37B2-4AB9DB4DFA7E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2284239" y="3954244"/>
            <a:ext cx="384803" cy="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33DE94-A10E-3F7A-405D-02789745EFC0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677926" y="2881620"/>
            <a:ext cx="610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25515DF-7296-9343-0F9A-F60DE1A23AFF}"/>
              </a:ext>
            </a:extLst>
          </p:cNvPr>
          <p:cNvCxnSpPr>
            <a:stCxn id="21" idx="3"/>
          </p:cNvCxnSpPr>
          <p:nvPr/>
        </p:nvCxnSpPr>
        <p:spPr>
          <a:xfrm>
            <a:off x="3646471" y="1927914"/>
            <a:ext cx="6671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730334-8DE0-5B0E-CB1F-D8C779AE3C3D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920762" y="3193635"/>
            <a:ext cx="8547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21937-5EF9-E138-B9D4-9FFF60EC9AA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6952788" y="4398455"/>
            <a:ext cx="8160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60316A3-E9B4-0B61-5A2D-4CC47AF49A50}"/>
              </a:ext>
            </a:extLst>
          </p:cNvPr>
          <p:cNvSpPr/>
          <p:nvPr/>
        </p:nvSpPr>
        <p:spPr>
          <a:xfrm>
            <a:off x="7775542" y="2621093"/>
            <a:ext cx="1308038" cy="114508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L293D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174782-7023-8B74-47BB-4BA94C2F7AD7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9083580" y="3193635"/>
            <a:ext cx="7781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D15805D-AA45-405C-A9E3-A0681274DC74}"/>
              </a:ext>
            </a:extLst>
          </p:cNvPr>
          <p:cNvSpPr/>
          <p:nvPr/>
        </p:nvSpPr>
        <p:spPr>
          <a:xfrm>
            <a:off x="9861759" y="2851719"/>
            <a:ext cx="1353508" cy="68383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Motor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(doors)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04CA8F-D1AA-F77D-9ED7-86D7ACB39C5A}"/>
              </a:ext>
            </a:extLst>
          </p:cNvPr>
          <p:cNvCxnSpPr/>
          <p:nvPr/>
        </p:nvCxnSpPr>
        <p:spPr>
          <a:xfrm flipH="1" flipV="1">
            <a:off x="6931325" y="1876283"/>
            <a:ext cx="698511" cy="14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FC82A7-E164-2902-DB34-44298A72CBDB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9035431" y="1870551"/>
            <a:ext cx="826328" cy="5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E5C-B830-3966-1B58-65C5FE15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299" y="334845"/>
            <a:ext cx="9720072" cy="93878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 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B9B6F-59A9-5F76-167A-838F66960B69}"/>
              </a:ext>
            </a:extLst>
          </p:cNvPr>
          <p:cNvSpPr txBox="1"/>
          <p:nvPr/>
        </p:nvSpPr>
        <p:spPr>
          <a:xfrm>
            <a:off x="5062415" y="1272187"/>
            <a:ext cx="2676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 STOP MODULE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28F05-6F9D-61AB-D8DF-0BEEE01A3355}"/>
              </a:ext>
            </a:extLst>
          </p:cNvPr>
          <p:cNvSpPr/>
          <p:nvPr/>
        </p:nvSpPr>
        <p:spPr>
          <a:xfrm>
            <a:off x="5062415" y="2281711"/>
            <a:ext cx="2635045" cy="2567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endParaRPr lang="en-IN" sz="2800" dirty="0"/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625264-1BC1-8DAE-8DFB-5DA17204CB92}"/>
              </a:ext>
            </a:extLst>
          </p:cNvPr>
          <p:cNvSpPr/>
          <p:nvPr/>
        </p:nvSpPr>
        <p:spPr>
          <a:xfrm>
            <a:off x="2793592" y="3623209"/>
            <a:ext cx="1670936" cy="865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Zigbee module 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18E2119B-275E-4F5F-74FB-69C9E7A0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088" y="5252720"/>
            <a:ext cx="3649662" cy="558824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AFF4D-0E4A-71AA-5A8F-A568B660DC3C}"/>
              </a:ext>
            </a:extLst>
          </p:cNvPr>
          <p:cNvSpPr/>
          <p:nvPr/>
        </p:nvSpPr>
        <p:spPr>
          <a:xfrm rot="5400000">
            <a:off x="6140915" y="4752473"/>
            <a:ext cx="404007" cy="596488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69CCDF-61FB-4B17-B32F-926E165D2DCE}"/>
              </a:ext>
            </a:extLst>
          </p:cNvPr>
          <p:cNvSpPr/>
          <p:nvPr/>
        </p:nvSpPr>
        <p:spPr>
          <a:xfrm>
            <a:off x="2788395" y="2554735"/>
            <a:ext cx="1420758" cy="59608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85659A-4AD9-4A8B-90BA-02368601FA1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09153" y="2852775"/>
            <a:ext cx="853262" cy="67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AA8F78-248F-7248-3D86-C8979B54FEF8}"/>
              </a:ext>
            </a:extLst>
          </p:cNvPr>
          <p:cNvCxnSpPr>
            <a:cxnSpLocks/>
          </p:cNvCxnSpPr>
          <p:nvPr/>
        </p:nvCxnSpPr>
        <p:spPr>
          <a:xfrm>
            <a:off x="4449609" y="3989499"/>
            <a:ext cx="6128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790" y="0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METHODOLOGY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475" y="1174820"/>
            <a:ext cx="10478962" cy="5194701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Passengers entering and departing when the stop button is pressed.</a:t>
            </a:r>
          </a:p>
          <a:p>
            <a:pPr marL="342900" lvl="0" indent="-342900" algn="just">
              <a:lnSpc>
                <a:spcPct val="115000"/>
              </a:lnSpc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sensors are placed near the doors to increment and decrement the occupancies, entry door is opens only if there is occupancy.</a:t>
            </a:r>
          </a:p>
          <a:p>
            <a:pPr marL="342900" lvl="0" indent="-342900" algn="just">
              <a:lnSpc>
                <a:spcPct val="115000"/>
              </a:lnSpc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 scanner placed near the entry door takes the entry count of passengers and the scanner at the exit door deducts the amount from the card.</a:t>
            </a:r>
          </a:p>
          <a:p>
            <a:pPr marL="342900" lvl="0" indent="-342900" algn="just">
              <a:lnSpc>
                <a:spcPct val="115000"/>
              </a:lnSpc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door opens only when the same RFID card scanned at the entry is scanned during exit.</a:t>
            </a:r>
          </a:p>
          <a:p>
            <a:pPr marL="342900" lvl="0" indent="-342900" algn="just">
              <a:lnSpc>
                <a:spcPct val="115000"/>
              </a:lnSpc>
              <a:buSzPct val="100000"/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updated at the lcd screen of bus stop if the bus is within the ZigBee range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A5A6-4A82-4CE7-9F36-17766A26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2443487" cy="63975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E3D8A84-4FFC-57F1-B951-7394F9EC289D}"/>
              </a:ext>
            </a:extLst>
          </p:cNvPr>
          <p:cNvSpPr/>
          <p:nvPr/>
        </p:nvSpPr>
        <p:spPr>
          <a:xfrm>
            <a:off x="5131325" y="192201"/>
            <a:ext cx="1743075" cy="554037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237C02-1B0E-0E3D-F4A2-E719C7DADF80}"/>
              </a:ext>
            </a:extLst>
          </p:cNvPr>
          <p:cNvSpPr txBox="1"/>
          <p:nvPr/>
        </p:nvSpPr>
        <p:spPr>
          <a:xfrm>
            <a:off x="5686155" y="264431"/>
            <a:ext cx="931069" cy="369332"/>
          </a:xfrm>
          <a:prstGeom prst="rect">
            <a:avLst/>
          </a:prstGeom>
          <a:solidFill>
            <a:srgbClr val="00CC00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Start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25B94FF8-B57C-E21E-EC17-7D81C1879A66}"/>
              </a:ext>
            </a:extLst>
          </p:cNvPr>
          <p:cNvSpPr/>
          <p:nvPr/>
        </p:nvSpPr>
        <p:spPr>
          <a:xfrm>
            <a:off x="4587943" y="1467655"/>
            <a:ext cx="2828050" cy="892662"/>
          </a:xfrm>
          <a:prstGeom prst="diamond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stop buttons are pressed?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6F64EC4-DE3B-3EFC-B615-1C982D6FF808}"/>
              </a:ext>
            </a:extLst>
          </p:cNvPr>
          <p:cNvSpPr/>
          <p:nvPr/>
        </p:nvSpPr>
        <p:spPr>
          <a:xfrm>
            <a:off x="4491798" y="2595340"/>
            <a:ext cx="2992616" cy="371475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 comes to halt position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58" name="Diamond 57">
            <a:extLst>
              <a:ext uri="{FF2B5EF4-FFF2-40B4-BE49-F238E27FC236}">
                <a16:creationId xmlns:a16="http://schemas.microsoft.com/office/drawing/2014/main" id="{0139A659-E609-5969-0B9D-4856E7606168}"/>
              </a:ext>
            </a:extLst>
          </p:cNvPr>
          <p:cNvSpPr/>
          <p:nvPr/>
        </p:nvSpPr>
        <p:spPr>
          <a:xfrm>
            <a:off x="4646663" y="3139620"/>
            <a:ext cx="2663484" cy="771229"/>
          </a:xfrm>
          <a:prstGeom prst="diamond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there is  availability?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75EDCF-EB63-52F6-62AC-41AE942BECE3}"/>
              </a:ext>
            </a:extLst>
          </p:cNvPr>
          <p:cNvSpPr/>
          <p:nvPr/>
        </p:nvSpPr>
        <p:spPr>
          <a:xfrm>
            <a:off x="4482097" y="4112372"/>
            <a:ext cx="2992616" cy="343448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Entry door opens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08954E1-07F0-9902-18ED-FC2D0F471AAD}"/>
              </a:ext>
            </a:extLst>
          </p:cNvPr>
          <p:cNvSpPr/>
          <p:nvPr/>
        </p:nvSpPr>
        <p:spPr>
          <a:xfrm>
            <a:off x="3532902" y="4697961"/>
            <a:ext cx="4891005" cy="610751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IR sensor at entry senses the passenger entering ‘scan the card’ is displayed on LCD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CC088A-CE98-D678-B603-51F277086A15}"/>
              </a:ext>
            </a:extLst>
          </p:cNvPr>
          <p:cNvSpPr/>
          <p:nvPr/>
        </p:nvSpPr>
        <p:spPr>
          <a:xfrm>
            <a:off x="5767407" y="6403021"/>
            <a:ext cx="441397" cy="371475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94DC7AA-65A7-EC1A-8621-6D5B45271E22}"/>
              </a:ext>
            </a:extLst>
          </p:cNvPr>
          <p:cNvCxnSpPr>
            <a:cxnSpLocks/>
            <a:stCxn id="52" idx="4"/>
            <a:endCxn id="40" idx="0"/>
          </p:cNvCxnSpPr>
          <p:nvPr/>
        </p:nvCxnSpPr>
        <p:spPr>
          <a:xfrm flipH="1">
            <a:off x="6001074" y="746238"/>
            <a:ext cx="1789" cy="180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5F12F27-445C-BB4B-1441-C0304CFB702C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5988106" y="2360317"/>
            <a:ext cx="13862" cy="235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6DC96E8-2883-90B0-8B7E-D1BCC596D5B7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>
            <a:off x="5978405" y="3910849"/>
            <a:ext cx="0" cy="2015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455D655-219C-A03F-4A63-5D2F50B8B60E}"/>
              </a:ext>
            </a:extLst>
          </p:cNvPr>
          <p:cNvCxnSpPr>
            <a:cxnSpLocks/>
            <a:stCxn id="59" idx="2"/>
            <a:endCxn id="61" idx="0"/>
          </p:cNvCxnSpPr>
          <p:nvPr/>
        </p:nvCxnSpPr>
        <p:spPr>
          <a:xfrm>
            <a:off x="5978405" y="4455820"/>
            <a:ext cx="0" cy="242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32F8ECE-3CFF-46B8-DC46-019419C9BAA4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5978405" y="2966815"/>
            <a:ext cx="9701" cy="172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A06E65-8A55-80C1-6F00-FCADFBC881BC}"/>
              </a:ext>
            </a:extLst>
          </p:cNvPr>
          <p:cNvCxnSpPr>
            <a:cxnSpLocks/>
            <a:stCxn id="58" idx="3"/>
            <a:endCxn id="165" idx="1"/>
          </p:cNvCxnSpPr>
          <p:nvPr/>
        </p:nvCxnSpPr>
        <p:spPr>
          <a:xfrm>
            <a:off x="7310147" y="3525235"/>
            <a:ext cx="709466" cy="121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514E13-0FC4-2C94-8160-FD286A91EB94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>
          <a:xfrm>
            <a:off x="5988106" y="6230169"/>
            <a:ext cx="0" cy="172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E29AC05-978F-BE1E-82E0-0774DF5ED078}"/>
              </a:ext>
            </a:extLst>
          </p:cNvPr>
          <p:cNvSpPr txBox="1"/>
          <p:nvPr/>
        </p:nvSpPr>
        <p:spPr>
          <a:xfrm>
            <a:off x="6554975" y="2213412"/>
            <a:ext cx="50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CF223AC-6A9C-DFB0-A52C-A9228A6A46AE}"/>
              </a:ext>
            </a:extLst>
          </p:cNvPr>
          <p:cNvSpPr txBox="1"/>
          <p:nvPr/>
        </p:nvSpPr>
        <p:spPr>
          <a:xfrm>
            <a:off x="7428762" y="1488183"/>
            <a:ext cx="542509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038E75D-35DD-F4C0-1837-07BACCCF9320}"/>
              </a:ext>
            </a:extLst>
          </p:cNvPr>
          <p:cNvSpPr txBox="1"/>
          <p:nvPr/>
        </p:nvSpPr>
        <p:spPr>
          <a:xfrm>
            <a:off x="6610379" y="3737070"/>
            <a:ext cx="528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</a:t>
            </a:r>
            <a:r>
              <a:rPr lang="en-US" dirty="0"/>
              <a:t> 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13DFA0-280B-2160-975A-308E8FEA8AC5}"/>
              </a:ext>
            </a:extLst>
          </p:cNvPr>
          <p:cNvSpPr txBox="1"/>
          <p:nvPr/>
        </p:nvSpPr>
        <p:spPr>
          <a:xfrm>
            <a:off x="7438971" y="3195209"/>
            <a:ext cx="6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5966A5-B637-4CE9-A449-D52B4F81A781}"/>
              </a:ext>
            </a:extLst>
          </p:cNvPr>
          <p:cNvSpPr/>
          <p:nvPr/>
        </p:nvSpPr>
        <p:spPr>
          <a:xfrm>
            <a:off x="4583342" y="926832"/>
            <a:ext cx="2835463" cy="371475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Bus is moving 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71E28A-364B-4BF0-BE3D-90F32EF90865}"/>
              </a:ext>
            </a:extLst>
          </p:cNvPr>
          <p:cNvCxnSpPr>
            <a:cxnSpLocks/>
            <a:stCxn id="40" idx="2"/>
            <a:endCxn id="54" idx="0"/>
          </p:cNvCxnSpPr>
          <p:nvPr/>
        </p:nvCxnSpPr>
        <p:spPr>
          <a:xfrm>
            <a:off x="6001074" y="1298307"/>
            <a:ext cx="894" cy="169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5F97E81-1B31-4378-A7A7-2F8E5BE92441}"/>
              </a:ext>
            </a:extLst>
          </p:cNvPr>
          <p:cNvSpPr/>
          <p:nvPr/>
        </p:nvSpPr>
        <p:spPr>
          <a:xfrm>
            <a:off x="8019613" y="3163931"/>
            <a:ext cx="1831707" cy="746918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Entry door remains closed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98B3B6D-0671-471B-BC5C-4FE7549FEC11}"/>
              </a:ext>
            </a:extLst>
          </p:cNvPr>
          <p:cNvCxnSpPr>
            <a:cxnSpLocks/>
            <a:stCxn id="61" idx="2"/>
            <a:endCxn id="98" idx="0"/>
          </p:cNvCxnSpPr>
          <p:nvPr/>
        </p:nvCxnSpPr>
        <p:spPr>
          <a:xfrm>
            <a:off x="5978405" y="5308712"/>
            <a:ext cx="9701" cy="172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E73618-FEA9-49C6-9EB2-0072D16C1BB0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7418805" y="1112570"/>
            <a:ext cx="262341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CE43DC-C05D-4906-99CE-10A83496522F}"/>
              </a:ext>
            </a:extLst>
          </p:cNvPr>
          <p:cNvCxnSpPr>
            <a:cxnSpLocks/>
          </p:cNvCxnSpPr>
          <p:nvPr/>
        </p:nvCxnSpPr>
        <p:spPr>
          <a:xfrm>
            <a:off x="10054985" y="1112569"/>
            <a:ext cx="16832" cy="82522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58604-2FAA-4273-A4A1-430789D617D4}"/>
              </a:ext>
            </a:extLst>
          </p:cNvPr>
          <p:cNvCxnSpPr>
            <a:cxnSpLocks/>
            <a:endCxn id="54" idx="3"/>
          </p:cNvCxnSpPr>
          <p:nvPr/>
        </p:nvCxnSpPr>
        <p:spPr>
          <a:xfrm flipH="1">
            <a:off x="7415993" y="1911350"/>
            <a:ext cx="2655826" cy="263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C9A8AF4-9D10-48AF-B106-1D43A5EFBC18}"/>
              </a:ext>
            </a:extLst>
          </p:cNvPr>
          <p:cNvCxnSpPr>
            <a:cxnSpLocks/>
            <a:stCxn id="165" idx="3"/>
            <a:endCxn id="70" idx="2"/>
          </p:cNvCxnSpPr>
          <p:nvPr/>
        </p:nvCxnSpPr>
        <p:spPr>
          <a:xfrm>
            <a:off x="9851320" y="3537390"/>
            <a:ext cx="5574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544DBDB8-36F3-4F95-B034-747AD5B20231}"/>
              </a:ext>
            </a:extLst>
          </p:cNvPr>
          <p:cNvSpPr/>
          <p:nvPr/>
        </p:nvSpPr>
        <p:spPr>
          <a:xfrm>
            <a:off x="10408728" y="3351652"/>
            <a:ext cx="441397" cy="371475"/>
          </a:xfrm>
          <a:prstGeom prst="ellipse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18E4A7A7-926E-4DA7-A7FE-366068DFD20B}"/>
              </a:ext>
            </a:extLst>
          </p:cNvPr>
          <p:cNvSpPr/>
          <p:nvPr/>
        </p:nvSpPr>
        <p:spPr>
          <a:xfrm>
            <a:off x="4701675" y="5481563"/>
            <a:ext cx="2572862" cy="748606"/>
          </a:xfrm>
          <a:prstGeom prst="diamond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 RFID tag is read?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905A232-8F32-45DF-85EB-54FA04A64243}"/>
              </a:ext>
            </a:extLst>
          </p:cNvPr>
          <p:cNvSpPr/>
          <p:nvPr/>
        </p:nvSpPr>
        <p:spPr>
          <a:xfrm>
            <a:off x="8150170" y="5484818"/>
            <a:ext cx="1570592" cy="752475"/>
          </a:xfrm>
          <a:prstGeom prst="rect">
            <a:avLst/>
          </a:prstGeom>
          <a:solidFill>
            <a:srgbClr val="00CC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Availability count remains same </a:t>
            </a:r>
            <a:endParaRPr lang="en-IN" sz="1600" dirty="0">
              <a:solidFill>
                <a:schemeClr val="tx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B1534A9-8F94-40BA-B256-3B747BCB4C86}"/>
              </a:ext>
            </a:extLst>
          </p:cNvPr>
          <p:cNvCxnSpPr>
            <a:cxnSpLocks/>
            <a:stCxn id="98" idx="3"/>
            <a:endCxn id="128" idx="1"/>
          </p:cNvCxnSpPr>
          <p:nvPr/>
        </p:nvCxnSpPr>
        <p:spPr>
          <a:xfrm>
            <a:off x="7274537" y="5855866"/>
            <a:ext cx="875633" cy="51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042D86-D549-41B8-B4DC-16C952E7FC75}"/>
              </a:ext>
            </a:extLst>
          </p:cNvPr>
          <p:cNvSpPr txBox="1"/>
          <p:nvPr/>
        </p:nvSpPr>
        <p:spPr>
          <a:xfrm>
            <a:off x="6383673" y="6146279"/>
            <a:ext cx="490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7D6B2D-939E-4476-9E69-EBCC0DA25CAA}"/>
              </a:ext>
            </a:extLst>
          </p:cNvPr>
          <p:cNvSpPr txBox="1"/>
          <p:nvPr/>
        </p:nvSpPr>
        <p:spPr>
          <a:xfrm>
            <a:off x="7455955" y="5486534"/>
            <a:ext cx="60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47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4612</TotalTime>
  <Words>1702</Words>
  <Application>Microsoft Office PowerPoint</Application>
  <PresentationFormat>Widescreen</PresentationFormat>
  <Paragraphs>304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PowerPoint Presentation</vt:lpstr>
      <vt:lpstr>INTRODUCTION</vt:lpstr>
      <vt:lpstr>LITERATURE SURVEY</vt:lpstr>
      <vt:lpstr>PROBLEM IDENTIFICATION</vt:lpstr>
      <vt:lpstr>OBJECTIVES</vt:lpstr>
      <vt:lpstr> BLOCK DIAGRAM</vt:lpstr>
      <vt:lpstr>    BLOCK DIAGRAM</vt:lpstr>
      <vt:lpstr>METHODOLOGY</vt:lpstr>
      <vt:lpstr>FLOWCHART</vt:lpstr>
      <vt:lpstr>PowerPoint Presentation</vt:lpstr>
      <vt:lpstr>COMPONENTS</vt:lpstr>
      <vt:lpstr>DEMONSTRATION OF PROJECT </vt:lpstr>
      <vt:lpstr>STATUS OF COMPONENTS PURCHASED </vt:lpstr>
      <vt:lpstr>      PROJECT EXECUTION PLAN</vt:lpstr>
      <vt:lpstr>PROJECT ENVIRONMENT SETUP</vt:lpstr>
      <vt:lpstr>COMPARISON OF PROJECT WORK</vt:lpstr>
      <vt:lpstr>TOOLS LEARNT</vt:lpstr>
      <vt:lpstr>WEEKLY REPORT-WEEK 1</vt:lpstr>
      <vt:lpstr>WEEKLY REPORT-WEEK 2</vt:lpstr>
      <vt:lpstr>WEEKLY REPORT-WEEK 3</vt:lpstr>
      <vt:lpstr>WEEKLY REPORT-WEEK 4</vt:lpstr>
      <vt:lpstr>WEEKLY REPORT-WEEK 5</vt:lpstr>
      <vt:lpstr>WEEKLY REPORT-WEEK 6</vt:lpstr>
      <vt:lpstr>WEEKLY REPORT-WEEK 7</vt:lpstr>
      <vt:lpstr>WEEKLY REPORT-WEEK 8</vt:lpstr>
      <vt:lpstr>WEEKLY REPORT-WEEK 9</vt:lpstr>
      <vt:lpstr>WEEKLY REPORT-WEEK 10</vt:lpstr>
      <vt:lpstr>PowerPoint Presentation</vt:lpstr>
      <vt:lpstr>PowerPoint Presentation</vt:lpstr>
      <vt:lpstr>APPLICATIONS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PHASE- 0</dc:title>
  <dc:creator>Sumana Narayan</dc:creator>
  <cp:lastModifiedBy>Shweta Kunichi</cp:lastModifiedBy>
  <cp:revision>189</cp:revision>
  <dcterms:created xsi:type="dcterms:W3CDTF">2023-09-29T10:49:00Z</dcterms:created>
  <dcterms:modified xsi:type="dcterms:W3CDTF">2024-05-14T12:32:41Z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F1F7F7F5C90C4F478C208781A6984183_13</vt:lpwstr>
  </property>
  <property fmtid="{D5CDD505-2E9C-101B-9397-08002B2CF9AE}" pid="3" name="KSOProductBuildVer">
    <vt:lpwstr>1033-12.2.0.13215</vt:lpwstr>
  </property>
</Properties>
</file>