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25257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89644-4B7D-40F1-9CAF-507BAA4E6D83}"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82746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3854482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462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141452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1982475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42977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3169309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360388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192422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350047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889644-4B7D-40F1-9CAF-507BAA4E6D83}"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100805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889644-4B7D-40F1-9CAF-507BAA4E6D83}"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409624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231367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10922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889644-4B7D-40F1-9CAF-507BAA4E6D83}" type="datetimeFigureOut">
              <a:rPr lang="en-IN" smtClean="0"/>
              <a:t>04-12-2022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234006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89644-4B7D-40F1-9CAF-507BAA4E6D83}"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BDFDF3-ACB0-41AA-94DD-8036AA78ED5A}" type="slidenum">
              <a:rPr lang="en-IN" smtClean="0"/>
              <a:t>‹#›</a:t>
            </a:fld>
            <a:endParaRPr lang="en-IN"/>
          </a:p>
        </p:txBody>
      </p:sp>
    </p:spTree>
    <p:extLst>
      <p:ext uri="{BB962C8B-B14F-4D97-AF65-F5344CB8AC3E}">
        <p14:creationId xmlns:p14="http://schemas.microsoft.com/office/powerpoint/2010/main" val="79583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889644-4B7D-40F1-9CAF-507BAA4E6D83}" type="datetimeFigureOut">
              <a:rPr lang="en-IN" smtClean="0"/>
              <a:t>04-12-2022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BDFDF3-ACB0-41AA-94DD-8036AA78ED5A}" type="slidenum">
              <a:rPr lang="en-IN" smtClean="0"/>
              <a:t>‹#›</a:t>
            </a:fld>
            <a:endParaRPr lang="en-IN"/>
          </a:p>
        </p:txBody>
      </p:sp>
    </p:spTree>
    <p:extLst>
      <p:ext uri="{BB962C8B-B14F-4D97-AF65-F5344CB8AC3E}">
        <p14:creationId xmlns:p14="http://schemas.microsoft.com/office/powerpoint/2010/main" val="315406765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B3B8-2BC7-F769-0C13-824044C8AFFB}"/>
              </a:ext>
            </a:extLst>
          </p:cNvPr>
          <p:cNvSpPr>
            <a:spLocks noGrp="1"/>
          </p:cNvSpPr>
          <p:nvPr>
            <p:ph type="ctrTitle"/>
          </p:nvPr>
        </p:nvSpPr>
        <p:spPr/>
        <p:txBody>
          <a:bodyPr/>
          <a:lstStyle/>
          <a:p>
            <a:r>
              <a:rPr lang="en-IN" b="0" i="0" dirty="0">
                <a:effectLst/>
                <a:latin typeface="Arial" panose="020B0604020202020204" pitchFamily="34" charset="0"/>
              </a:rPr>
              <a:t>ABC Wireless Inc-Churn</a:t>
            </a:r>
            <a:endParaRPr lang="en-IN" dirty="0"/>
          </a:p>
        </p:txBody>
      </p:sp>
      <p:sp>
        <p:nvSpPr>
          <p:cNvPr id="3" name="Subtitle 2">
            <a:extLst>
              <a:ext uri="{FF2B5EF4-FFF2-40B4-BE49-F238E27FC236}">
                <a16:creationId xmlns:a16="http://schemas.microsoft.com/office/drawing/2014/main" id="{BE184DBD-7C43-6F34-D0DF-E93E63EFC151}"/>
              </a:ext>
            </a:extLst>
          </p:cNvPr>
          <p:cNvSpPr>
            <a:spLocks noGrp="1"/>
          </p:cNvSpPr>
          <p:nvPr>
            <p:ph type="subTitle" idx="1"/>
          </p:nvPr>
        </p:nvSpPr>
        <p:spPr/>
        <p:txBody>
          <a:bodyPr/>
          <a:lstStyle/>
          <a:p>
            <a:r>
              <a:rPr lang="en-IN" dirty="0"/>
              <a:t>Group-5</a:t>
            </a:r>
          </a:p>
        </p:txBody>
      </p:sp>
    </p:spTree>
    <p:extLst>
      <p:ext uri="{BB962C8B-B14F-4D97-AF65-F5344CB8AC3E}">
        <p14:creationId xmlns:p14="http://schemas.microsoft.com/office/powerpoint/2010/main" val="3999191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C3C5-D22E-8C0A-4578-36D6B8756F96}"/>
              </a:ext>
            </a:extLst>
          </p:cNvPr>
          <p:cNvSpPr>
            <a:spLocks noGrp="1"/>
          </p:cNvSpPr>
          <p:nvPr>
            <p:ph type="title"/>
          </p:nvPr>
        </p:nvSpPr>
        <p:spPr/>
        <p:txBody>
          <a:bodyPr/>
          <a:lstStyle/>
          <a:p>
            <a:r>
              <a:rPr lang="en-IN" dirty="0"/>
              <a:t>Churn per State</a:t>
            </a:r>
          </a:p>
        </p:txBody>
      </p:sp>
      <p:pic>
        <p:nvPicPr>
          <p:cNvPr id="4" name="Content Placeholder 3">
            <a:extLst>
              <a:ext uri="{FF2B5EF4-FFF2-40B4-BE49-F238E27FC236}">
                <a16:creationId xmlns:a16="http://schemas.microsoft.com/office/drawing/2014/main" id="{E6FA8212-7DDA-3FF7-F20B-7F3068D548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5796" y="1152983"/>
            <a:ext cx="6413560" cy="4652466"/>
          </a:xfrm>
          <a:prstGeom prst="rect">
            <a:avLst/>
          </a:prstGeom>
          <a:noFill/>
          <a:ln>
            <a:noFill/>
          </a:ln>
        </p:spPr>
      </p:pic>
      <p:sp>
        <p:nvSpPr>
          <p:cNvPr id="6" name="TextBox 5">
            <a:extLst>
              <a:ext uri="{FF2B5EF4-FFF2-40B4-BE49-F238E27FC236}">
                <a16:creationId xmlns:a16="http://schemas.microsoft.com/office/drawing/2014/main" id="{9B4D7728-2132-47FB-C609-435CA7E98181}"/>
              </a:ext>
            </a:extLst>
          </p:cNvPr>
          <p:cNvSpPr txBox="1"/>
          <p:nvPr/>
        </p:nvSpPr>
        <p:spPr>
          <a:xfrm>
            <a:off x="646110" y="6136382"/>
            <a:ext cx="9804175" cy="369332"/>
          </a:xfrm>
          <a:prstGeom prst="rect">
            <a:avLst/>
          </a:prstGeom>
          <a:noFill/>
        </p:spPr>
        <p:txBody>
          <a:bodyPr wrap="square" rtlCol="0">
            <a:spAutoFit/>
          </a:bodyPr>
          <a:lstStyle/>
          <a:p>
            <a:r>
              <a:rPr lang="en-US" dirty="0"/>
              <a:t> The States of Maryland, New Jersey, Michigan, and Texas have high churn rates.</a:t>
            </a:r>
            <a:endParaRPr lang="en-IN" dirty="0"/>
          </a:p>
        </p:txBody>
      </p:sp>
    </p:spTree>
    <p:extLst>
      <p:ext uri="{BB962C8B-B14F-4D97-AF65-F5344CB8AC3E}">
        <p14:creationId xmlns:p14="http://schemas.microsoft.com/office/powerpoint/2010/main" val="315627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5DF6-4011-637E-117B-6C2620AA412C}"/>
              </a:ext>
            </a:extLst>
          </p:cNvPr>
          <p:cNvSpPr>
            <a:spLocks noGrp="1"/>
          </p:cNvSpPr>
          <p:nvPr>
            <p:ph type="title"/>
          </p:nvPr>
        </p:nvSpPr>
        <p:spPr/>
        <p:txBody>
          <a:bodyPr/>
          <a:lstStyle/>
          <a:p>
            <a:r>
              <a:rPr lang="en-US" dirty="0"/>
              <a:t>Correlation between the variables when churn is yes</a:t>
            </a:r>
            <a:endParaRPr lang="en-IN" dirty="0"/>
          </a:p>
        </p:txBody>
      </p:sp>
      <p:pic>
        <p:nvPicPr>
          <p:cNvPr id="8" name="Content Placeholder 7">
            <a:extLst>
              <a:ext uri="{FF2B5EF4-FFF2-40B4-BE49-F238E27FC236}">
                <a16:creationId xmlns:a16="http://schemas.microsoft.com/office/drawing/2014/main" id="{E1C03907-F4B4-63AF-3524-705BAA4DA4BF}"/>
              </a:ext>
            </a:extLst>
          </p:cNvPr>
          <p:cNvPicPr>
            <a:picLocks noGrp="1" noChangeAspect="1"/>
          </p:cNvPicPr>
          <p:nvPr>
            <p:ph idx="1"/>
          </p:nvPr>
        </p:nvPicPr>
        <p:blipFill>
          <a:blip r:embed="rId2"/>
          <a:stretch>
            <a:fillRect/>
          </a:stretch>
        </p:blipFill>
        <p:spPr>
          <a:xfrm>
            <a:off x="2940139" y="2493025"/>
            <a:ext cx="5273497" cy="3314987"/>
          </a:xfrm>
        </p:spPr>
      </p:pic>
    </p:spTree>
    <p:extLst>
      <p:ext uri="{BB962C8B-B14F-4D97-AF65-F5344CB8AC3E}">
        <p14:creationId xmlns:p14="http://schemas.microsoft.com/office/powerpoint/2010/main" val="236526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710F-076E-58AC-434C-3740CCF77DB4}"/>
              </a:ext>
            </a:extLst>
          </p:cNvPr>
          <p:cNvSpPr>
            <a:spLocks noGrp="1"/>
          </p:cNvSpPr>
          <p:nvPr>
            <p:ph type="title"/>
          </p:nvPr>
        </p:nvSpPr>
        <p:spPr/>
        <p:txBody>
          <a:bodyPr/>
          <a:lstStyle/>
          <a:p>
            <a:r>
              <a:rPr lang="en-IN" dirty="0"/>
              <a:t>Predictive modelling</a:t>
            </a:r>
          </a:p>
        </p:txBody>
      </p:sp>
      <p:sp>
        <p:nvSpPr>
          <p:cNvPr id="3" name="Content Placeholder 2">
            <a:extLst>
              <a:ext uri="{FF2B5EF4-FFF2-40B4-BE49-F238E27FC236}">
                <a16:creationId xmlns:a16="http://schemas.microsoft.com/office/drawing/2014/main" id="{0F1DF7A3-C73D-50FF-AEC6-63297F8D9C1E}"/>
              </a:ext>
            </a:extLst>
          </p:cNvPr>
          <p:cNvSpPr>
            <a:spLocks noGrp="1"/>
          </p:cNvSpPr>
          <p:nvPr>
            <p:ph idx="1"/>
          </p:nvPr>
        </p:nvSpPr>
        <p:spPr/>
        <p:txBody>
          <a:bodyPr>
            <a:normAutofit/>
          </a:bodyPr>
          <a:lstStyle/>
          <a:p>
            <a:r>
              <a:rPr lang="en-US" dirty="0"/>
              <a:t>Predictive Modeling can be done based on Regression and Decision Tree Models.</a:t>
            </a:r>
          </a:p>
          <a:p>
            <a:r>
              <a:rPr lang="en-US" dirty="0"/>
              <a:t>Regression modeling can be done in two ways:</a:t>
            </a:r>
          </a:p>
          <a:p>
            <a:pPr marL="0" indent="0">
              <a:buNone/>
            </a:pPr>
            <a:r>
              <a:rPr lang="en-US" dirty="0"/>
              <a:t>   1. Linear Regression</a:t>
            </a:r>
          </a:p>
          <a:p>
            <a:pPr marL="0" indent="0">
              <a:buNone/>
            </a:pPr>
            <a:r>
              <a:rPr lang="en-US" dirty="0"/>
              <a:t>   2. Logistic Regression</a:t>
            </a:r>
          </a:p>
          <a:p>
            <a:r>
              <a:rPr lang="en-US" dirty="0"/>
              <a:t>For the present project on ABC Wireless Inc Logistic regression is more appropriate compared to linear regression as the dependent variable is categorical.</a:t>
            </a:r>
          </a:p>
          <a:p>
            <a:endParaRPr lang="en-IN" dirty="0"/>
          </a:p>
        </p:txBody>
      </p:sp>
    </p:spTree>
    <p:extLst>
      <p:ext uri="{BB962C8B-B14F-4D97-AF65-F5344CB8AC3E}">
        <p14:creationId xmlns:p14="http://schemas.microsoft.com/office/powerpoint/2010/main" val="194191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DDFD-F1C4-08AA-E23C-8C9C1C2CF6F9}"/>
              </a:ext>
            </a:extLst>
          </p:cNvPr>
          <p:cNvSpPr>
            <a:spLocks noGrp="1"/>
          </p:cNvSpPr>
          <p:nvPr>
            <p:ph type="title"/>
          </p:nvPr>
        </p:nvSpPr>
        <p:spPr>
          <a:xfrm>
            <a:off x="646111" y="452718"/>
            <a:ext cx="10662591" cy="1198800"/>
          </a:xfrm>
        </p:spPr>
        <p:txBody>
          <a:bodyPr/>
          <a:lstStyle/>
          <a:p>
            <a:r>
              <a:rPr lang="en-IN" dirty="0"/>
              <a:t>Comparing Both the models performance</a:t>
            </a:r>
          </a:p>
        </p:txBody>
      </p:sp>
      <p:sp>
        <p:nvSpPr>
          <p:cNvPr id="3" name="Content Placeholder 2">
            <a:extLst>
              <a:ext uri="{FF2B5EF4-FFF2-40B4-BE49-F238E27FC236}">
                <a16:creationId xmlns:a16="http://schemas.microsoft.com/office/drawing/2014/main" id="{33B8DA94-FB3B-B545-8B51-0ED205CE85C1}"/>
              </a:ext>
            </a:extLst>
          </p:cNvPr>
          <p:cNvSpPr>
            <a:spLocks noGrp="1"/>
          </p:cNvSpPr>
          <p:nvPr>
            <p:ph sz="half" idx="1"/>
          </p:nvPr>
        </p:nvSpPr>
        <p:spPr>
          <a:xfrm>
            <a:off x="1103312" y="2547257"/>
            <a:ext cx="4396339" cy="3709081"/>
          </a:xfrm>
        </p:spPr>
        <p:txBody>
          <a:bodyPr/>
          <a:lstStyle/>
          <a:p>
            <a:pPr marL="0" indent="0">
              <a:buNone/>
            </a:pPr>
            <a:r>
              <a:rPr lang="en-IN" dirty="0"/>
              <a:t>Logistic Regression Model</a:t>
            </a:r>
          </a:p>
          <a:p>
            <a:pPr marL="0" indent="0">
              <a:buNone/>
            </a:pPr>
            <a:endParaRPr lang="en-IN" dirty="0"/>
          </a:p>
          <a:p>
            <a:pPr marL="0" indent="0">
              <a:buNone/>
            </a:pPr>
            <a:r>
              <a:rPr lang="en-IN" dirty="0"/>
              <a:t>1.  Accuracy: 87.58%</a:t>
            </a:r>
          </a:p>
          <a:p>
            <a:pPr marL="0" indent="0">
              <a:buNone/>
            </a:pPr>
            <a:r>
              <a:rPr lang="en-IN" dirty="0"/>
              <a:t>2.  Sensitivity: 98.13% </a:t>
            </a:r>
          </a:p>
          <a:p>
            <a:pPr marL="0" indent="0">
              <a:buNone/>
            </a:pPr>
            <a:r>
              <a:rPr lang="en-IN" dirty="0"/>
              <a:t>3.  Specificity: 25%</a:t>
            </a:r>
          </a:p>
          <a:p>
            <a:pPr marL="0" indent="0">
              <a:buNone/>
            </a:pPr>
            <a:endParaRPr lang="en-IN" dirty="0"/>
          </a:p>
        </p:txBody>
      </p:sp>
      <p:sp>
        <p:nvSpPr>
          <p:cNvPr id="4" name="Content Placeholder 3">
            <a:extLst>
              <a:ext uri="{FF2B5EF4-FFF2-40B4-BE49-F238E27FC236}">
                <a16:creationId xmlns:a16="http://schemas.microsoft.com/office/drawing/2014/main" id="{8F870952-697F-36EF-ADB0-D6B565E5D813}"/>
              </a:ext>
            </a:extLst>
          </p:cNvPr>
          <p:cNvSpPr>
            <a:spLocks noGrp="1"/>
          </p:cNvSpPr>
          <p:nvPr>
            <p:ph sz="half" idx="2"/>
          </p:nvPr>
        </p:nvSpPr>
        <p:spPr>
          <a:xfrm>
            <a:off x="5654493" y="2547256"/>
            <a:ext cx="4396341" cy="3709081"/>
          </a:xfrm>
        </p:spPr>
        <p:txBody>
          <a:bodyPr/>
          <a:lstStyle/>
          <a:p>
            <a:pPr marL="0" indent="0">
              <a:buNone/>
            </a:pPr>
            <a:r>
              <a:rPr lang="en-IN" dirty="0"/>
              <a:t>Decision Tree Model</a:t>
            </a:r>
          </a:p>
          <a:p>
            <a:pPr marL="0" indent="0">
              <a:buNone/>
            </a:pPr>
            <a:endParaRPr lang="en-IN" dirty="0"/>
          </a:p>
          <a:p>
            <a:pPr marL="0" indent="0">
              <a:buNone/>
            </a:pPr>
            <a:r>
              <a:rPr lang="en-IN" dirty="0"/>
              <a:t>1. Accuracy: 91.58%</a:t>
            </a:r>
          </a:p>
          <a:p>
            <a:pPr marL="0" indent="0">
              <a:buNone/>
            </a:pPr>
            <a:r>
              <a:rPr lang="en-IN" dirty="0"/>
              <a:t>2. Sensitivity: 96.49% </a:t>
            </a:r>
          </a:p>
          <a:p>
            <a:pPr marL="0" indent="0">
              <a:buNone/>
            </a:pPr>
            <a:r>
              <a:rPr lang="en-IN" dirty="0"/>
              <a:t>3. Specificity: 62.5%</a:t>
            </a:r>
          </a:p>
          <a:p>
            <a:pPr marL="0" indent="0">
              <a:buNone/>
            </a:pPr>
            <a:endParaRPr lang="en-IN" dirty="0"/>
          </a:p>
        </p:txBody>
      </p:sp>
    </p:spTree>
    <p:extLst>
      <p:ext uri="{BB962C8B-B14F-4D97-AF65-F5344CB8AC3E}">
        <p14:creationId xmlns:p14="http://schemas.microsoft.com/office/powerpoint/2010/main" val="280558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710F-076E-58AC-434C-3740CCF77DB4}"/>
              </a:ext>
            </a:extLst>
          </p:cNvPr>
          <p:cNvSpPr>
            <a:spLocks noGrp="1"/>
          </p:cNvSpPr>
          <p:nvPr>
            <p:ph type="title"/>
          </p:nvPr>
        </p:nvSpPr>
        <p:spPr/>
        <p:txBody>
          <a:bodyPr/>
          <a:lstStyle/>
          <a:p>
            <a:r>
              <a:rPr lang="en-IN" dirty="0"/>
              <a:t>Final predictions of Decision Tree Model</a:t>
            </a:r>
          </a:p>
        </p:txBody>
      </p:sp>
      <p:pic>
        <p:nvPicPr>
          <p:cNvPr id="4" name="Content Placeholder 3">
            <a:extLst>
              <a:ext uri="{FF2B5EF4-FFF2-40B4-BE49-F238E27FC236}">
                <a16:creationId xmlns:a16="http://schemas.microsoft.com/office/drawing/2014/main" id="{878D9B85-A1A6-A230-5D17-52A17A96273B}"/>
              </a:ext>
            </a:extLst>
          </p:cNvPr>
          <p:cNvPicPr>
            <a:picLocks noGrp="1" noChangeAspect="1"/>
          </p:cNvPicPr>
          <p:nvPr>
            <p:ph idx="1"/>
          </p:nvPr>
        </p:nvPicPr>
        <p:blipFill>
          <a:blip r:embed="rId2"/>
          <a:stretch>
            <a:fillRect/>
          </a:stretch>
        </p:blipFill>
        <p:spPr>
          <a:xfrm>
            <a:off x="3266303" y="2303271"/>
            <a:ext cx="4621169" cy="3694496"/>
          </a:xfrm>
          <a:prstGeom prst="rect">
            <a:avLst/>
          </a:prstGeom>
        </p:spPr>
      </p:pic>
    </p:spTree>
    <p:extLst>
      <p:ext uri="{BB962C8B-B14F-4D97-AF65-F5344CB8AC3E}">
        <p14:creationId xmlns:p14="http://schemas.microsoft.com/office/powerpoint/2010/main" val="2528156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710F-076E-58AC-434C-3740CCF77DB4}"/>
              </a:ext>
            </a:extLst>
          </p:cNvPr>
          <p:cNvSpPr>
            <a:spLocks noGrp="1"/>
          </p:cNvSpPr>
          <p:nvPr>
            <p:ph type="title"/>
          </p:nvPr>
        </p:nvSpPr>
        <p:spPr/>
        <p:txBody>
          <a:bodyPr/>
          <a:lstStyle/>
          <a:p>
            <a:r>
              <a:rPr lang="en-US" dirty="0"/>
              <a:t>Suggestions and Recommendations:</a:t>
            </a:r>
            <a:br>
              <a:rPr lang="en-US" dirty="0"/>
            </a:br>
            <a:endParaRPr lang="en-IN" dirty="0"/>
          </a:p>
        </p:txBody>
      </p:sp>
      <p:sp>
        <p:nvSpPr>
          <p:cNvPr id="3" name="Content Placeholder 2">
            <a:extLst>
              <a:ext uri="{FF2B5EF4-FFF2-40B4-BE49-F238E27FC236}">
                <a16:creationId xmlns:a16="http://schemas.microsoft.com/office/drawing/2014/main" id="{0F1DF7A3-C73D-50FF-AEC6-63297F8D9C1E}"/>
              </a:ext>
            </a:extLst>
          </p:cNvPr>
          <p:cNvSpPr>
            <a:spLocks noGrp="1"/>
          </p:cNvSpPr>
          <p:nvPr>
            <p:ph idx="1"/>
          </p:nvPr>
        </p:nvSpPr>
        <p:spPr/>
        <p:txBody>
          <a:bodyPr>
            <a:normAutofit fontScale="92500" lnSpcReduction="20000"/>
          </a:bodyPr>
          <a:lstStyle/>
          <a:p>
            <a:r>
              <a:rPr lang="en-US" dirty="0"/>
              <a:t>ABC Wireless Inc should try to target those 149 customers as they is a high chance to churn. The Company needs to do strategic marketing to those customers to improve their brand loyalty of those customers.</a:t>
            </a:r>
          </a:p>
          <a:p>
            <a:endParaRPr lang="en-US" dirty="0"/>
          </a:p>
          <a:p>
            <a:r>
              <a:rPr lang="en-US" dirty="0"/>
              <a:t>Overall company needs to take the following steps in order to reduce the churn rate:</a:t>
            </a:r>
          </a:p>
          <a:p>
            <a:pPr marL="0" indent="0">
              <a:buNone/>
            </a:pPr>
            <a:r>
              <a:rPr lang="en-US" dirty="0"/>
              <a:t>1. Try to reduce the Total day charge.</a:t>
            </a:r>
          </a:p>
          <a:p>
            <a:pPr marL="0" indent="0">
              <a:buNone/>
            </a:pPr>
            <a:r>
              <a:rPr lang="en-US" dirty="0"/>
              <a:t>2. Company needs to improve customer satisfaction as low customer satisfaction leads to customer service calls and it is directly related to churn.</a:t>
            </a:r>
          </a:p>
          <a:p>
            <a:pPr marL="0" indent="0">
              <a:buNone/>
            </a:pPr>
            <a:r>
              <a:rPr lang="en-US" dirty="0"/>
              <a:t>3. Company needs to provide better deals for customers with an international plan.</a:t>
            </a:r>
          </a:p>
          <a:p>
            <a:pPr marL="0" indent="0">
              <a:buNone/>
            </a:pPr>
            <a:r>
              <a:rPr lang="en-US" dirty="0"/>
              <a:t>4. Company needs to come up with better marketing strategies for Maryland, New Jersey, Michigan, and Texas States.</a:t>
            </a:r>
          </a:p>
          <a:p>
            <a:pPr marL="0" indent="0">
              <a:buNone/>
            </a:pPr>
            <a:endParaRPr lang="en-IN" dirty="0"/>
          </a:p>
        </p:txBody>
      </p:sp>
    </p:spTree>
    <p:extLst>
      <p:ext uri="{BB962C8B-B14F-4D97-AF65-F5344CB8AC3E}">
        <p14:creationId xmlns:p14="http://schemas.microsoft.com/office/powerpoint/2010/main" val="42577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710F-076E-58AC-434C-3740CCF77DB4}"/>
              </a:ext>
            </a:extLst>
          </p:cNvPr>
          <p:cNvSpPr>
            <a:spLocks noGrp="1"/>
          </p:cNvSpPr>
          <p:nvPr>
            <p:ph type="title"/>
          </p:nvPr>
        </p:nvSpPr>
        <p:spPr>
          <a:xfrm>
            <a:off x="4191743" y="2598758"/>
            <a:ext cx="3403375" cy="1400530"/>
          </a:xfrm>
        </p:spPr>
        <p:txBody>
          <a:bodyPr/>
          <a:lstStyle/>
          <a:p>
            <a:r>
              <a:rPr lang="en-IN" dirty="0"/>
              <a:t>THANKYOU</a:t>
            </a:r>
          </a:p>
        </p:txBody>
      </p:sp>
    </p:spTree>
    <p:extLst>
      <p:ext uri="{BB962C8B-B14F-4D97-AF65-F5344CB8AC3E}">
        <p14:creationId xmlns:p14="http://schemas.microsoft.com/office/powerpoint/2010/main" val="212074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A966-1353-6A82-A001-A490E12F6230}"/>
              </a:ext>
            </a:extLst>
          </p:cNvPr>
          <p:cNvSpPr>
            <a:spLocks noGrp="1"/>
          </p:cNvSpPr>
          <p:nvPr>
            <p:ph type="title"/>
          </p:nvPr>
        </p:nvSpPr>
        <p:spPr/>
        <p:txBody>
          <a:bodyPr/>
          <a:lstStyle/>
          <a:p>
            <a:r>
              <a:rPr lang="en-IN" dirty="0"/>
              <a:t>Problem Summary</a:t>
            </a:r>
          </a:p>
        </p:txBody>
      </p:sp>
      <p:sp>
        <p:nvSpPr>
          <p:cNvPr id="3" name="Content Placeholder 2">
            <a:extLst>
              <a:ext uri="{FF2B5EF4-FFF2-40B4-BE49-F238E27FC236}">
                <a16:creationId xmlns:a16="http://schemas.microsoft.com/office/drawing/2014/main" id="{A0F92961-75E6-C1A9-111A-2231BFBA895B}"/>
              </a:ext>
            </a:extLst>
          </p:cNvPr>
          <p:cNvSpPr>
            <a:spLocks noGrp="1"/>
          </p:cNvSpPr>
          <p:nvPr>
            <p:ph idx="1"/>
          </p:nvPr>
        </p:nvSpPr>
        <p:spPr>
          <a:xfrm>
            <a:off x="1103312" y="2052918"/>
            <a:ext cx="8946541" cy="204322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Customers in the telecom industry move from one carrier to other for various reasons.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When a customer leaves, the company not only loses the future revenue from that customer but also the resources spend to acquire that customer</a:t>
            </a:r>
            <a:r>
              <a:rPr lang="en-US" sz="1800" dirty="0">
                <a:latin typeface="Calibri" panose="020F0502020204030204" pitchFamily="34" charset="0"/>
                <a:ea typeface="Calibri" panose="020F0502020204030204" pitchFamily="34" charset="0"/>
                <a:cs typeface="Times New Roman" panose="02020603050405020304" pitchFamily="18" charset="0"/>
              </a:rPr>
              <a:t>.</a:t>
            </a:r>
          </a:p>
          <a:p>
            <a:r>
              <a:rPr lang="en-US" sz="1800" dirty="0">
                <a:latin typeface="Calibri" panose="020F0502020204030204" pitchFamily="34" charset="0"/>
                <a:ea typeface="Calibri" panose="020F0502020204030204" pitchFamily="34" charset="0"/>
                <a:cs typeface="Times New Roman" panose="02020603050405020304" pitchFamily="18" charset="0"/>
              </a:rPr>
              <a:t>This makes </a:t>
            </a:r>
            <a:r>
              <a:rPr lang="en-US" sz="1800" dirty="0">
                <a:effectLst/>
                <a:latin typeface="Calibri" panose="020F0502020204030204" pitchFamily="34" charset="0"/>
                <a:ea typeface="Calibri" panose="020F0502020204030204" pitchFamily="34" charset="0"/>
                <a:cs typeface="Times New Roman" panose="02020603050405020304" pitchFamily="18" charset="0"/>
              </a:rPr>
              <a:t>Churn </a:t>
            </a:r>
            <a:r>
              <a:rPr lang="en-US" sz="1800" dirty="0">
                <a:latin typeface="Calibri" panose="020F0502020204030204" pitchFamily="34" charset="0"/>
                <a:ea typeface="Calibri" panose="020F0502020204030204" pitchFamily="34" charset="0"/>
                <a:cs typeface="Times New Roman" panose="02020603050405020304" pitchFamily="18" charset="0"/>
              </a:rPr>
              <a:t>one of 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major problems in the telecom industry.</a:t>
            </a:r>
          </a:p>
          <a:p>
            <a:endParaRPr lang="en-IN" dirty="0"/>
          </a:p>
        </p:txBody>
      </p:sp>
    </p:spTree>
    <p:extLst>
      <p:ext uri="{BB962C8B-B14F-4D97-AF65-F5344CB8AC3E}">
        <p14:creationId xmlns:p14="http://schemas.microsoft.com/office/powerpoint/2010/main" val="272964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4CC3-5E23-ECA6-0251-3D7866C4FDD9}"/>
              </a:ext>
            </a:extLst>
          </p:cNvPr>
          <p:cNvSpPr>
            <a:spLocks noGrp="1"/>
          </p:cNvSpPr>
          <p:nvPr>
            <p:ph type="title"/>
          </p:nvPr>
        </p:nvSpPr>
        <p:spPr/>
        <p:txBody>
          <a:bodyPr/>
          <a:lstStyle/>
          <a:p>
            <a:r>
              <a:rPr lang="en-IN" dirty="0"/>
              <a:t>Strategies used by companies to stop Churn</a:t>
            </a:r>
          </a:p>
        </p:txBody>
      </p:sp>
      <p:sp>
        <p:nvSpPr>
          <p:cNvPr id="3" name="Content Placeholder 2">
            <a:extLst>
              <a:ext uri="{FF2B5EF4-FFF2-40B4-BE49-F238E27FC236}">
                <a16:creationId xmlns:a16="http://schemas.microsoft.com/office/drawing/2014/main" id="{33265517-C4EA-58CF-1D72-FEC481CFD526}"/>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U</a:t>
            </a:r>
            <a:r>
              <a:rPr lang="en-US" sz="1800" dirty="0">
                <a:effectLst/>
                <a:latin typeface="Calibri" panose="020F0502020204030204" pitchFamily="34" charset="0"/>
                <a:ea typeface="Calibri" panose="020F0502020204030204" pitchFamily="34" charset="0"/>
                <a:cs typeface="Times New Roman" panose="02020603050405020304" pitchFamily="18" charset="0"/>
              </a:rPr>
              <a:t>ntargeted approach: the company does mass advertising to increase brand loyalty and thus retain customers.</a:t>
            </a:r>
          </a:p>
          <a:p>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argeted approach: companies try to identify customers who are most likely to churn. Once they are identified companies then try to stop them from moving to other carriers by strategic marketing and by providing better deals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Project Goal: The goal of the project is to build a model that can predict customers who are likely to churn using historical data of ACB Wireless Inc.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656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09C0-BA2F-C973-2211-2D1900F6A939}"/>
              </a:ext>
            </a:extLst>
          </p:cNvPr>
          <p:cNvSpPr>
            <a:spLocks noGrp="1"/>
          </p:cNvSpPr>
          <p:nvPr>
            <p:ph type="title"/>
          </p:nvPr>
        </p:nvSpPr>
        <p:spPr/>
        <p:txBody>
          <a:bodyPr/>
          <a:lstStyle/>
          <a:p>
            <a:r>
              <a:rPr lang="en-IN" dirty="0"/>
              <a:t>Overview of the data</a:t>
            </a:r>
          </a:p>
        </p:txBody>
      </p:sp>
      <p:sp>
        <p:nvSpPr>
          <p:cNvPr id="3" name="Content Placeholder 2">
            <a:extLst>
              <a:ext uri="{FF2B5EF4-FFF2-40B4-BE49-F238E27FC236}">
                <a16:creationId xmlns:a16="http://schemas.microsoft.com/office/drawing/2014/main" id="{436F1B04-EE6B-39E8-138A-C6AADCEF4268}"/>
              </a:ext>
            </a:extLst>
          </p:cNvPr>
          <p:cNvSpPr>
            <a:spLocks noGrp="1"/>
          </p:cNvSpPr>
          <p:nvPr>
            <p:ph idx="1"/>
          </p:nvPr>
        </p:nvSpPr>
        <p:spPr/>
        <p:txBody>
          <a:bodyPr/>
          <a:lstStyle/>
          <a:p>
            <a:r>
              <a:rPr lang="en-IN" dirty="0"/>
              <a:t> </a:t>
            </a:r>
            <a:r>
              <a:rPr lang="en-IN" b="0" i="0" dirty="0">
                <a:effectLst/>
                <a:latin typeface="Arial" panose="020B0604020202020204" pitchFamily="34" charset="0"/>
              </a:rPr>
              <a:t>ABC Wireless Inc has provided data of 3333 customers</a:t>
            </a:r>
          </a:p>
          <a:p>
            <a:r>
              <a:rPr lang="en-IN" dirty="0">
                <a:latin typeface="Arial" panose="020B0604020202020204" pitchFamily="34" charset="0"/>
              </a:rPr>
              <a:t>Data has 19 predictors of churn.</a:t>
            </a:r>
          </a:p>
          <a:p>
            <a:r>
              <a:rPr lang="en-IN" dirty="0">
                <a:latin typeface="Arial" panose="020B0604020202020204" pitchFamily="34" charset="0"/>
              </a:rPr>
              <a:t>We need to build a predictive model using this data.</a:t>
            </a:r>
          </a:p>
          <a:p>
            <a:endParaRPr lang="en-IN" dirty="0">
              <a:latin typeface="Arial" panose="020B0604020202020204" pitchFamily="34" charset="0"/>
            </a:endParaRPr>
          </a:p>
          <a:p>
            <a:endParaRPr lang="en-IN"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59394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EDFB-A805-D13D-D278-806D4871186A}"/>
              </a:ext>
            </a:extLst>
          </p:cNvPr>
          <p:cNvSpPr>
            <a:spLocks noGrp="1"/>
          </p:cNvSpPr>
          <p:nvPr>
            <p:ph type="title"/>
          </p:nvPr>
        </p:nvSpPr>
        <p:spPr/>
        <p:txBody>
          <a:bodyPr/>
          <a:lstStyle/>
          <a:p>
            <a:r>
              <a:rPr lang="en-US" dirty="0"/>
              <a:t>Dispersion and Skewness of the data</a:t>
            </a:r>
            <a:endParaRPr lang="en-IN" dirty="0"/>
          </a:p>
        </p:txBody>
      </p:sp>
      <p:pic>
        <p:nvPicPr>
          <p:cNvPr id="4" name="Content Placeholder 3">
            <a:extLst>
              <a:ext uri="{FF2B5EF4-FFF2-40B4-BE49-F238E27FC236}">
                <a16:creationId xmlns:a16="http://schemas.microsoft.com/office/drawing/2014/main" id="{78EE8027-0CC9-F769-A31F-56B70305042D}"/>
              </a:ext>
            </a:extLst>
          </p:cNvPr>
          <p:cNvPicPr>
            <a:picLocks noGrp="1" noChangeAspect="1"/>
          </p:cNvPicPr>
          <p:nvPr>
            <p:ph idx="1"/>
          </p:nvPr>
        </p:nvPicPr>
        <p:blipFill>
          <a:blip r:embed="rId2"/>
          <a:stretch>
            <a:fillRect/>
          </a:stretch>
        </p:blipFill>
        <p:spPr>
          <a:xfrm>
            <a:off x="2513209" y="1253331"/>
            <a:ext cx="6777484" cy="4351338"/>
          </a:xfrm>
          <a:prstGeom prst="rect">
            <a:avLst/>
          </a:prstGeom>
        </p:spPr>
      </p:pic>
      <p:sp>
        <p:nvSpPr>
          <p:cNvPr id="6" name="Title 1">
            <a:extLst>
              <a:ext uri="{FF2B5EF4-FFF2-40B4-BE49-F238E27FC236}">
                <a16:creationId xmlns:a16="http://schemas.microsoft.com/office/drawing/2014/main" id="{7A1DEF4C-C88D-9EB0-47F9-D7359C7C7416}"/>
              </a:ext>
            </a:extLst>
          </p:cNvPr>
          <p:cNvSpPr txBox="1">
            <a:spLocks/>
          </p:cNvSpPr>
          <p:nvPr/>
        </p:nvSpPr>
        <p:spPr>
          <a:xfrm>
            <a:off x="779850" y="5604668"/>
            <a:ext cx="9404723" cy="10382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Most of the data is symmetrically distributed. The number of customer service calls has an irregular skewness. Total day minutes and Total evening minutes have a significant amount of outliers.</a:t>
            </a:r>
            <a:endParaRPr lang="en-IN" sz="1800" dirty="0"/>
          </a:p>
        </p:txBody>
      </p:sp>
    </p:spTree>
    <p:extLst>
      <p:ext uri="{BB962C8B-B14F-4D97-AF65-F5344CB8AC3E}">
        <p14:creationId xmlns:p14="http://schemas.microsoft.com/office/powerpoint/2010/main" val="238470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5823-76CD-66BA-A662-9785F041BE5A}"/>
              </a:ext>
            </a:extLst>
          </p:cNvPr>
          <p:cNvSpPr>
            <a:spLocks noGrp="1"/>
          </p:cNvSpPr>
          <p:nvPr>
            <p:ph type="title"/>
          </p:nvPr>
        </p:nvSpPr>
        <p:spPr/>
        <p:txBody>
          <a:bodyPr/>
          <a:lstStyle/>
          <a:p>
            <a:r>
              <a:rPr lang="en-IN" dirty="0"/>
              <a:t>Churn in the data</a:t>
            </a:r>
          </a:p>
        </p:txBody>
      </p:sp>
      <p:pic>
        <p:nvPicPr>
          <p:cNvPr id="4" name="Content Placeholder 3">
            <a:extLst>
              <a:ext uri="{FF2B5EF4-FFF2-40B4-BE49-F238E27FC236}">
                <a16:creationId xmlns:a16="http://schemas.microsoft.com/office/drawing/2014/main" id="{E2F00E27-149A-9FD5-1DA0-F2E53DEB9287}"/>
              </a:ext>
            </a:extLst>
          </p:cNvPr>
          <p:cNvPicPr>
            <a:picLocks noGrp="1" noChangeAspect="1"/>
          </p:cNvPicPr>
          <p:nvPr>
            <p:ph idx="1"/>
          </p:nvPr>
        </p:nvPicPr>
        <p:blipFill>
          <a:blip r:embed="rId2"/>
          <a:stretch>
            <a:fillRect/>
          </a:stretch>
        </p:blipFill>
        <p:spPr>
          <a:xfrm>
            <a:off x="3266303" y="2303271"/>
            <a:ext cx="4621169" cy="3694496"/>
          </a:xfrm>
          <a:prstGeom prst="rect">
            <a:avLst/>
          </a:prstGeom>
        </p:spPr>
      </p:pic>
    </p:spTree>
    <p:extLst>
      <p:ext uri="{BB962C8B-B14F-4D97-AF65-F5344CB8AC3E}">
        <p14:creationId xmlns:p14="http://schemas.microsoft.com/office/powerpoint/2010/main" val="100001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0EDB-36CD-1514-7E19-CD4AF04149A6}"/>
              </a:ext>
            </a:extLst>
          </p:cNvPr>
          <p:cNvSpPr>
            <a:spLocks noGrp="1"/>
          </p:cNvSpPr>
          <p:nvPr>
            <p:ph type="title"/>
          </p:nvPr>
        </p:nvSpPr>
        <p:spPr/>
        <p:txBody>
          <a:bodyPr/>
          <a:lstStyle/>
          <a:p>
            <a:r>
              <a:rPr lang="en-US" dirty="0"/>
              <a:t>Churn against total day charges</a:t>
            </a:r>
            <a:endParaRPr lang="en-IN" dirty="0"/>
          </a:p>
        </p:txBody>
      </p:sp>
      <p:pic>
        <p:nvPicPr>
          <p:cNvPr id="4" name="Content Placeholder 3">
            <a:extLst>
              <a:ext uri="{FF2B5EF4-FFF2-40B4-BE49-F238E27FC236}">
                <a16:creationId xmlns:a16="http://schemas.microsoft.com/office/drawing/2014/main" id="{A4E86B00-7FB6-C637-A4EB-C6CB754B28D6}"/>
              </a:ext>
            </a:extLst>
          </p:cNvPr>
          <p:cNvPicPr>
            <a:picLocks noGrp="1" noChangeAspect="1"/>
          </p:cNvPicPr>
          <p:nvPr>
            <p:ph idx="1"/>
          </p:nvPr>
        </p:nvPicPr>
        <p:blipFill>
          <a:blip r:embed="rId2"/>
          <a:stretch>
            <a:fillRect/>
          </a:stretch>
        </p:blipFill>
        <p:spPr>
          <a:xfrm>
            <a:off x="3200989" y="1310257"/>
            <a:ext cx="4621169" cy="3694496"/>
          </a:xfrm>
          <a:prstGeom prst="rect">
            <a:avLst/>
          </a:prstGeom>
        </p:spPr>
      </p:pic>
      <p:sp>
        <p:nvSpPr>
          <p:cNvPr id="6" name="TextBox 5">
            <a:extLst>
              <a:ext uri="{FF2B5EF4-FFF2-40B4-BE49-F238E27FC236}">
                <a16:creationId xmlns:a16="http://schemas.microsoft.com/office/drawing/2014/main" id="{9BE08CDE-C66F-FC9D-6CD2-9D025BDB423E}"/>
              </a:ext>
            </a:extLst>
          </p:cNvPr>
          <p:cNvSpPr txBox="1"/>
          <p:nvPr/>
        </p:nvSpPr>
        <p:spPr>
          <a:xfrm>
            <a:off x="1278294" y="5547743"/>
            <a:ext cx="9274628" cy="1754326"/>
          </a:xfrm>
          <a:prstGeom prst="rect">
            <a:avLst/>
          </a:prstGeom>
          <a:noFill/>
        </p:spPr>
        <p:txBody>
          <a:bodyPr wrap="square" rtlCol="0">
            <a:spAutoFit/>
          </a:bodyPr>
          <a:lstStyle/>
          <a:p>
            <a:r>
              <a:rPr lang="en-US" dirty="0"/>
              <a:t>The midpoint of the box plot in the case of churn is yes is slightly higher than that of no churn. This means that the customers who are paying a total day charge of more than 30 are more likely to churn.</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71549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63D6-DE1F-9607-7705-18DF9E6B052B}"/>
              </a:ext>
            </a:extLst>
          </p:cNvPr>
          <p:cNvSpPr>
            <a:spLocks noGrp="1"/>
          </p:cNvSpPr>
          <p:nvPr>
            <p:ph type="title"/>
          </p:nvPr>
        </p:nvSpPr>
        <p:spPr/>
        <p:txBody>
          <a:bodyPr/>
          <a:lstStyle/>
          <a:p>
            <a:r>
              <a:rPr lang="en-US" dirty="0"/>
              <a:t>Churn rate based on Customer service calls</a:t>
            </a:r>
            <a:endParaRPr lang="en-IN" dirty="0"/>
          </a:p>
        </p:txBody>
      </p:sp>
      <p:pic>
        <p:nvPicPr>
          <p:cNvPr id="4" name="Content Placeholder 3">
            <a:extLst>
              <a:ext uri="{FF2B5EF4-FFF2-40B4-BE49-F238E27FC236}">
                <a16:creationId xmlns:a16="http://schemas.microsoft.com/office/drawing/2014/main" id="{A0E84763-92BA-3CC7-984B-4058019C6C65}"/>
              </a:ext>
            </a:extLst>
          </p:cNvPr>
          <p:cNvPicPr>
            <a:picLocks noGrp="1" noChangeAspect="1"/>
          </p:cNvPicPr>
          <p:nvPr>
            <p:ph idx="1"/>
          </p:nvPr>
        </p:nvPicPr>
        <p:blipFill>
          <a:blip r:embed="rId2"/>
          <a:stretch>
            <a:fillRect/>
          </a:stretch>
        </p:blipFill>
        <p:spPr>
          <a:xfrm>
            <a:off x="4190033" y="1581752"/>
            <a:ext cx="4621169" cy="3694496"/>
          </a:xfrm>
          <a:prstGeom prst="rect">
            <a:avLst/>
          </a:prstGeom>
        </p:spPr>
      </p:pic>
      <p:sp>
        <p:nvSpPr>
          <p:cNvPr id="5" name="TextBox 4">
            <a:extLst>
              <a:ext uri="{FF2B5EF4-FFF2-40B4-BE49-F238E27FC236}">
                <a16:creationId xmlns:a16="http://schemas.microsoft.com/office/drawing/2014/main" id="{76AA5503-33DA-7279-1937-0082A9E82343}"/>
              </a:ext>
            </a:extLst>
          </p:cNvPr>
          <p:cNvSpPr txBox="1"/>
          <p:nvPr/>
        </p:nvSpPr>
        <p:spPr>
          <a:xfrm>
            <a:off x="1231640" y="5509726"/>
            <a:ext cx="10506269" cy="646331"/>
          </a:xfrm>
          <a:prstGeom prst="rect">
            <a:avLst/>
          </a:prstGeom>
          <a:noFill/>
        </p:spPr>
        <p:txBody>
          <a:bodyPr wrap="square" rtlCol="0">
            <a:spAutoFit/>
          </a:bodyPr>
          <a:lstStyle/>
          <a:p>
            <a:r>
              <a:rPr lang="en-US" dirty="0"/>
              <a:t>Customers who have called customer service more than 2-3 times are more likely to churn. About 76% of customers who called customer service more than once have churned.</a:t>
            </a:r>
            <a:endParaRPr lang="en-IN" dirty="0"/>
          </a:p>
        </p:txBody>
      </p:sp>
    </p:spTree>
    <p:extLst>
      <p:ext uri="{BB962C8B-B14F-4D97-AF65-F5344CB8AC3E}">
        <p14:creationId xmlns:p14="http://schemas.microsoft.com/office/powerpoint/2010/main" val="187058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0620-10CC-76AE-223C-01B97F416675}"/>
              </a:ext>
            </a:extLst>
          </p:cNvPr>
          <p:cNvSpPr>
            <a:spLocks noGrp="1"/>
          </p:cNvSpPr>
          <p:nvPr>
            <p:ph type="title"/>
          </p:nvPr>
        </p:nvSpPr>
        <p:spPr/>
        <p:txBody>
          <a:bodyPr/>
          <a:lstStyle/>
          <a:p>
            <a:r>
              <a:rPr lang="en-US" dirty="0"/>
              <a:t>Relation between Churn rate and international plan</a:t>
            </a:r>
            <a:endParaRPr lang="en-IN" dirty="0"/>
          </a:p>
        </p:txBody>
      </p:sp>
      <p:pic>
        <p:nvPicPr>
          <p:cNvPr id="4" name="Content Placeholder 3">
            <a:extLst>
              <a:ext uri="{FF2B5EF4-FFF2-40B4-BE49-F238E27FC236}">
                <a16:creationId xmlns:a16="http://schemas.microsoft.com/office/drawing/2014/main" id="{F7636308-BA35-286E-8A84-9DAC286093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8004" y="1804150"/>
            <a:ext cx="6093703" cy="4111457"/>
          </a:xfrm>
          <a:prstGeom prst="rect">
            <a:avLst/>
          </a:prstGeom>
          <a:noFill/>
          <a:ln>
            <a:noFill/>
          </a:ln>
        </p:spPr>
      </p:pic>
      <p:sp>
        <p:nvSpPr>
          <p:cNvPr id="5" name="TextBox 4">
            <a:extLst>
              <a:ext uri="{FF2B5EF4-FFF2-40B4-BE49-F238E27FC236}">
                <a16:creationId xmlns:a16="http://schemas.microsoft.com/office/drawing/2014/main" id="{CDC980A3-F954-F82A-C016-7F483E540202}"/>
              </a:ext>
            </a:extLst>
          </p:cNvPr>
          <p:cNvSpPr txBox="1"/>
          <p:nvPr/>
        </p:nvSpPr>
        <p:spPr>
          <a:xfrm>
            <a:off x="2258785" y="6035950"/>
            <a:ext cx="7674429" cy="369332"/>
          </a:xfrm>
          <a:prstGeom prst="rect">
            <a:avLst/>
          </a:prstGeom>
          <a:noFill/>
        </p:spPr>
        <p:txBody>
          <a:bodyPr wrap="square" rtlCol="0">
            <a:spAutoFit/>
          </a:bodyPr>
          <a:lstStyle/>
          <a:p>
            <a:r>
              <a:rPr lang="en-US" dirty="0"/>
              <a:t>42% of customers with the international plan are likely to churn</a:t>
            </a:r>
            <a:endParaRPr lang="en-IN" dirty="0"/>
          </a:p>
        </p:txBody>
      </p:sp>
    </p:spTree>
    <p:extLst>
      <p:ext uri="{BB962C8B-B14F-4D97-AF65-F5344CB8AC3E}">
        <p14:creationId xmlns:p14="http://schemas.microsoft.com/office/powerpoint/2010/main" val="3803377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620</TotalTime>
  <Words>606</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ABC Wireless Inc-Churn</vt:lpstr>
      <vt:lpstr>Problem Summary</vt:lpstr>
      <vt:lpstr>Strategies used by companies to stop Churn</vt:lpstr>
      <vt:lpstr>Overview of the data</vt:lpstr>
      <vt:lpstr>Dispersion and Skewness of the data</vt:lpstr>
      <vt:lpstr>Churn in the data</vt:lpstr>
      <vt:lpstr>Churn against total day charges</vt:lpstr>
      <vt:lpstr>Churn rate based on Customer service calls</vt:lpstr>
      <vt:lpstr>Relation between Churn rate and international plan</vt:lpstr>
      <vt:lpstr>Churn per State</vt:lpstr>
      <vt:lpstr>Correlation between the variables when churn is yes</vt:lpstr>
      <vt:lpstr>Predictive modelling</vt:lpstr>
      <vt:lpstr>Comparing Both the models performance</vt:lpstr>
      <vt:lpstr>Final predictions of Decision Tree Model</vt:lpstr>
      <vt:lpstr>Suggestions and Recommendations: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Wireless Inc-Churn</dc:title>
  <dc:creator>siddartha gutha</dc:creator>
  <cp:lastModifiedBy>siddartha gutha</cp:lastModifiedBy>
  <cp:revision>5</cp:revision>
  <dcterms:created xsi:type="dcterms:W3CDTF">2022-12-05T05:52:22Z</dcterms:created>
  <dcterms:modified xsi:type="dcterms:W3CDTF">2022-12-05T16:13:17Z</dcterms:modified>
</cp:coreProperties>
</file>