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81" r:id="rId4"/>
    <p:sldId id="283" r:id="rId5"/>
    <p:sldId id="284" r:id="rId6"/>
    <p:sldId id="285" r:id="rId7"/>
    <p:sldId id="282" r:id="rId8"/>
    <p:sldId id="286" r:id="rId9"/>
    <p:sldId id="289" r:id="rId10"/>
    <p:sldId id="291" r:id="rId11"/>
    <p:sldId id="28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3F9E25-8C48-B0AE-07D1-F01218F36A0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57964-A784-819C-3C83-2F2B49581B7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42BBDC-D889-420D-BF87-F01E02C543D5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4/18/2024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73ACA-3C82-0F8C-CE16-A8EA8B077CE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89439-2562-993D-EA99-9F62D582853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EFCE08-A40F-46CD-984D-F629CF506213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264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66C291-0DEC-7E1E-5B6D-5C123851EBF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C204D-F0FE-A729-8134-CA58DC7726E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87DC034-B3EB-4729-A831-2AABCD8CD899}" type="datetime1">
              <a:rPr lang="en-US"/>
              <a:pPr lvl="0"/>
              <a:t>4/18/2024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E27989-4364-EE28-00DE-6863897D0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FA10565-5B93-3F0D-CDBD-8931ADE00CC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BE4C0-6C1A-6536-258A-5FA9E9E507C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E1FF6-86CD-0F22-D86A-70ECAF1141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FBED634-BF72-4C7B-95BF-DF2F5AC02F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3B49E-4439-5D3A-088E-C7D181631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CBA1D-E6E7-BE53-7A20-EA68A5A992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F0E43-9797-0153-C8E8-45D67BB7B94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D7E145-6432-48CC-9EB1-A5C930FAC7F3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3B49E-4439-5D3A-088E-C7D181631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CBA1D-E6E7-BE53-7A20-EA68A5A992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F0E43-9797-0153-C8E8-45D67BB7B94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D7E145-6432-48CC-9EB1-A5C930FAC7F3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22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C12E0ED-ADD6-A992-7B73-68A53E7B4061}"/>
              </a:ext>
            </a:extLst>
          </p:cNvPr>
          <p:cNvSpPr/>
          <p:nvPr/>
        </p:nvSpPr>
        <p:spPr>
          <a:xfrm>
            <a:off x="254953" y="262780"/>
            <a:ext cx="11682100" cy="6332430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685F2-9C73-6086-561F-F8A36234F1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874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9110A26-534D-F59B-8563-A1C8D2F3E79C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A9A3CDE7-64EA-CF00-81B3-208FC554C6C1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5B332AA-9ED6-2976-172C-0B6D8A9BFD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7120" cy="640080"/>
          </a:xfrm>
        </p:spPr>
        <p:txBody>
          <a:bodyPr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8D5556-8B16-BB69-4486-4D7A0947FA64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78B3A24-0BB4-460E-319A-11F2C18D79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4/15/2024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023426-009F-E77E-AF54-653BBA1484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DF59E44-829F-5848-8DC3-33FDEF76D0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371926" y="6203947"/>
            <a:ext cx="32765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4E9AD37-290F-4BF4-B936-CF11DFEB29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490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918742A-12E0-741B-494D-675F6306973F}"/>
              </a:ext>
            </a:extLst>
          </p:cNvPr>
          <p:cNvSpPr/>
          <p:nvPr/>
        </p:nvSpPr>
        <p:spPr>
          <a:xfrm>
            <a:off x="254953" y="262780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9C7DE89-F276-7107-ACC9-97A0FAD4D103}"/>
              </a:ext>
            </a:extLst>
          </p:cNvPr>
          <p:cNvSpPr/>
          <p:nvPr/>
        </p:nvSpPr>
        <p:spPr>
          <a:xfrm>
            <a:off x="254953" y="262780"/>
            <a:ext cx="11682100" cy="2072643"/>
          </a:xfrm>
          <a:prstGeom prst="rect">
            <a:avLst/>
          </a:prstGeom>
          <a:solidFill>
            <a:srgbClr val="D247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BBBB7A-61DA-EAF0-6E70-9948A0F27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3F5E36C-DAC3-37B2-B66E-ED95F1A4574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9496" y="2560320"/>
            <a:ext cx="9445752" cy="3977639"/>
          </a:xfrm>
        </p:spPr>
        <p:txBody>
          <a:bodyPr/>
          <a:lstStyle>
            <a:lvl1pPr>
              <a:defRPr sz="2400">
                <a:solidFill>
                  <a:srgbClr val="404040"/>
                </a:solidFill>
                <a:latin typeface="Segoe UI Light"/>
              </a:defRPr>
            </a:lvl1pPr>
            <a:lvl2pPr marL="0" indent="0">
              <a:buNone/>
              <a:defRPr>
                <a:solidFill>
                  <a:srgbClr val="404040"/>
                </a:solidFill>
              </a:defRPr>
            </a:lvl2pPr>
            <a:lvl3pPr marL="0" indent="0">
              <a:buNone/>
              <a:defRPr>
                <a:solidFill>
                  <a:srgbClr val="404040"/>
                </a:solidFill>
              </a:defRPr>
            </a:lvl3pPr>
            <a:lvl4pPr marL="0" indent="0">
              <a:buNone/>
              <a:defRPr>
                <a:solidFill>
                  <a:srgbClr val="404040"/>
                </a:solidFill>
              </a:defRPr>
            </a:lvl4pPr>
            <a:lvl5pPr marL="0" indent="0">
              <a:buNone/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6771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FD0031F-A567-D931-EA27-9D474E20EF56}"/>
              </a:ext>
            </a:extLst>
          </p:cNvPr>
          <p:cNvSpPr/>
          <p:nvPr/>
        </p:nvSpPr>
        <p:spPr>
          <a:xfrm>
            <a:off x="256032" y="265176"/>
            <a:ext cx="11683051" cy="6332430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CD6EE47-1423-DB7A-6799-4BF42C5CB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B0F06E1-CD5F-A367-568D-FBE5DD36D2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D9B551-0565-288C-698E-B12E3613090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9496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r>
              <a:rPr lang="en-US"/>
              <a:t>4/15/2024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958786-D537-908F-C630-06DFA024D6C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648196" y="6203947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F2CBD-3762-8529-7AF4-A5C2042FFAF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375904" y="6203947"/>
            <a:ext cx="3276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defRPr>
            </a:lvl1pPr>
          </a:lstStyle>
          <a:p>
            <a:pPr lvl="0"/>
            <a:fld id="{A755CFCB-FD8C-4B69-9E35-FC60B21472FB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89BA3F-1A4B-663D-0C56-F191CEEC4E2A}"/>
              </a:ext>
            </a:extLst>
          </p:cNvPr>
          <p:cNvCxnSpPr/>
          <p:nvPr/>
        </p:nvCxnSpPr>
        <p:spPr>
          <a:xfrm>
            <a:off x="604436" y="1196391"/>
            <a:ext cx="10983133" cy="0"/>
          </a:xfrm>
          <a:prstGeom prst="straightConnector1">
            <a:avLst/>
          </a:prstGeom>
          <a:noFill/>
          <a:ln w="25402" cap="flat">
            <a:solidFill>
              <a:srgbClr val="D2472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Segoe UI Light"/>
        </a:defRPr>
      </a:lvl1pPr>
    </p:titleStyle>
    <p:bodyStyle>
      <a:lvl1pPr marL="0" marR="0" lvl="0" indent="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None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1pPr>
      <a:lvl2pPr marL="228600" marR="0" lvl="1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685800" marR="0" lvl="2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1143000" marR="0" lvl="3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600200" marR="0" lvl="4" indent="-228600" algn="l" defTabSz="914400" rtl="0" fontAlgn="auto" hangingPunct="1">
        <a:lnSpc>
          <a:spcPct val="150000"/>
        </a:lnSpc>
        <a:spcBef>
          <a:spcPts val="1000"/>
        </a:spcBef>
        <a:spcAft>
          <a:spcPts val="120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1396-392E-A994-5A95-7D2DEE1362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03888"/>
            <a:ext cx="10515600" cy="2387598"/>
          </a:xfrm>
        </p:spPr>
        <p:txBody>
          <a:bodyPr anchor="ctr" anchorCtr="1"/>
          <a:lstStyle/>
          <a:p>
            <a:pPr lvl="0" algn="ctr"/>
            <a:r>
              <a:rPr lang="en-US" sz="4400" b="1">
                <a:cs typeface="Times New Roman" pitchFamily="18"/>
              </a:rPr>
              <a:t>On-line Reinforcement Learning Obstacle </a:t>
            </a:r>
            <a:br>
              <a:rPr lang="en-US" sz="4400" b="1">
                <a:cs typeface="Times New Roman" pitchFamily="18"/>
              </a:rPr>
            </a:br>
            <a:r>
              <a:rPr lang="en-US" sz="4400" b="1">
                <a:cs typeface="Times New Roman" pitchFamily="18"/>
              </a:rPr>
              <a:t>avoidance with Evolutionary Algorithm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78F5A05-B2A9-AE45-BD40-96F93A4B8A4D}"/>
              </a:ext>
            </a:extLst>
          </p:cNvPr>
          <p:cNvSpPr txBox="1"/>
          <p:nvPr/>
        </p:nvSpPr>
        <p:spPr>
          <a:xfrm>
            <a:off x="1018220" y="3266346"/>
            <a:ext cx="5303913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1" i="0" u="none" strike="noStrike" kern="1200" cap="none" spc="0" baseline="0" dirty="0">
                <a:solidFill>
                  <a:srgbClr val="000000"/>
                </a:solidFill>
                <a:uFillTx/>
                <a:latin typeface="Segoe UI Light"/>
                <a:cs typeface="Times New Roman" pitchFamily="18"/>
              </a:rPr>
              <a:t>Project Activity of </a:t>
            </a:r>
            <a:r>
              <a:rPr lang="it-IT" sz="2400" b="1" i="0" u="none" strike="noStrike" kern="1200" cap="none" spc="0" baseline="0" dirty="0" err="1">
                <a:solidFill>
                  <a:srgbClr val="000000"/>
                </a:solidFill>
                <a:uFillTx/>
                <a:latin typeface="Segoe UI Light"/>
                <a:cs typeface="Times New Roman" pitchFamily="18"/>
              </a:rPr>
              <a:t>Artificial</a:t>
            </a:r>
            <a:r>
              <a:rPr lang="it-IT" sz="2400" b="1" i="0" u="none" strike="noStrike" kern="1200" cap="none" spc="0" baseline="0" dirty="0">
                <a:solidFill>
                  <a:srgbClr val="000000"/>
                </a:solidFill>
                <a:uFillTx/>
                <a:latin typeface="Segoe UI Light"/>
                <a:cs typeface="Times New Roman" pitchFamily="18"/>
              </a:rPr>
              <a:t> Intelligence  Master Computer Engineering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1" i="0" u="none" strike="noStrike" kern="1200" cap="none" spc="0" baseline="0" dirty="0">
                <a:solidFill>
                  <a:srgbClr val="000000"/>
                </a:solidFill>
                <a:uFillTx/>
                <a:latin typeface="Segoe UI Light"/>
                <a:cs typeface="Times New Roman" pitchFamily="18"/>
              </a:rPr>
              <a:t>University of Bologna</a:t>
            </a:r>
            <a:endParaRPr lang="en-US" sz="2400" b="1" i="0" u="none" strike="noStrike" kern="1200" cap="none" spc="0" baseline="0" dirty="0">
              <a:solidFill>
                <a:srgbClr val="000000"/>
              </a:solidFill>
              <a:uFillTx/>
              <a:latin typeface="Segoe UI Light"/>
              <a:cs typeface="Times New Roman" pitchFamily="18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1A7C9D1-A145-6AB0-897C-41A936087576}"/>
              </a:ext>
            </a:extLst>
          </p:cNvPr>
          <p:cNvSpPr txBox="1"/>
          <p:nvPr/>
        </p:nvSpPr>
        <p:spPr>
          <a:xfrm>
            <a:off x="8259098" y="3866512"/>
            <a:ext cx="2819396" cy="1938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1" i="0" u="none" strike="noStrike" kern="1200" cap="none" spc="0" baseline="0">
                <a:solidFill>
                  <a:srgbClr val="000000"/>
                </a:solidFill>
                <a:uFillTx/>
                <a:latin typeface="Segoe UI Light"/>
                <a:cs typeface="Times New Roman" pitchFamily="18"/>
              </a:rPr>
              <a:t>Student: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Segoe UI Light"/>
                <a:cs typeface="Times New Roman" pitchFamily="18"/>
              </a:rPr>
              <a:t> Krystian Koss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1" i="0" u="none" strike="noStrike" kern="1200" cap="none" spc="0" baseline="0">
                <a:solidFill>
                  <a:srgbClr val="000000"/>
                </a:solidFill>
                <a:uFillTx/>
                <a:latin typeface="Segoe UI Light"/>
                <a:cs typeface="Times New Roman" pitchFamily="18"/>
              </a:rPr>
              <a:t>Professors: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Segoe UI Light"/>
                <a:cs typeface="Times New Roman" pitchFamily="18"/>
              </a:rPr>
              <a:t> Prof. Andrea Roli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Segoe UI Light"/>
                <a:cs typeface="Times New Roman" pitchFamily="18"/>
              </a:rPr>
              <a:t> Prof. Paola Mello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 Light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45371D5-C899-B8C0-A226-7A35F2FAD7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t-IT" sz="3600" b="1" dirty="0" err="1">
                <a:cs typeface="Times New Roman" pitchFamily="18"/>
              </a:rPr>
              <a:t>Possible</a:t>
            </a:r>
            <a:r>
              <a:rPr lang="it-IT" sz="3600" b="1" dirty="0">
                <a:cs typeface="Times New Roman" pitchFamily="18"/>
              </a:rPr>
              <a:t> </a:t>
            </a:r>
            <a:r>
              <a:rPr lang="it-IT" sz="3600" b="1" dirty="0" err="1">
                <a:cs typeface="Times New Roman" pitchFamily="18"/>
              </a:rPr>
              <a:t>solutions</a:t>
            </a:r>
            <a:endParaRPr lang="en-US" sz="3600" b="1" dirty="0">
              <a:cs typeface="Times New Roman" pitchFamily="18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806B8A7-D406-90C9-6E62-507DEB2D1352}"/>
              </a:ext>
            </a:extLst>
          </p:cNvPr>
          <p:cNvSpPr txBox="1"/>
          <p:nvPr/>
        </p:nvSpPr>
        <p:spPr>
          <a:xfrm>
            <a:off x="8371926" y="6203947"/>
            <a:ext cx="32765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574818-C098-4A50-92E5-4888E57812A7}" type="slidenum">
              <a:rPr lang="en-US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rPr>
              <a:t>10</a:t>
            </a:fld>
            <a:endParaRPr lang="en-US" sz="1200" b="0" i="0" u="none" strike="noStrike" kern="1200" cap="none" spc="0" baseline="0" dirty="0">
              <a:solidFill>
                <a:srgbClr val="595959"/>
              </a:solidFill>
              <a:uFillTx/>
              <a:latin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B17C-7416-B4DD-5F35-299EEA0328DA}"/>
              </a:ext>
            </a:extLst>
          </p:cNvPr>
          <p:cNvSpPr txBox="1"/>
          <p:nvPr/>
        </p:nvSpPr>
        <p:spPr>
          <a:xfrm>
            <a:off x="701238" y="1623214"/>
            <a:ext cx="1064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Three solutions identified: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dimensionality of search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gradient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Bayesian optimization</a:t>
            </a:r>
            <a:endParaRPr lang="en-US" u="sng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5D21FF7-9BEE-676E-94FE-8D9024B27349}"/>
              </a:ext>
            </a:extLst>
          </p:cNvPr>
          <p:cNvSpPr/>
          <p:nvPr/>
        </p:nvSpPr>
        <p:spPr>
          <a:xfrm rot="10800000" flipH="1">
            <a:off x="3401960" y="2233684"/>
            <a:ext cx="245807" cy="442452"/>
          </a:xfrm>
          <a:prstGeom prst="rightBrace">
            <a:avLst>
              <a:gd name="adj1" fmla="val 4500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59977-9E6E-84C6-3AAD-CD511F8448C4}"/>
              </a:ext>
            </a:extLst>
          </p:cNvPr>
          <p:cNvSpPr txBox="1"/>
          <p:nvPr/>
        </p:nvSpPr>
        <p:spPr>
          <a:xfrm>
            <a:off x="3647767" y="2301021"/>
            <a:ext cx="2998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require</a:t>
            </a:r>
            <a:r>
              <a:rPr lang="it-IT" sz="1400" dirty="0"/>
              <a:t> precise data</a:t>
            </a:r>
            <a:endParaRPr lang="en-US" sz="1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731FDB-A70A-BEDA-865C-718ED7F7FF91}"/>
              </a:ext>
            </a:extLst>
          </p:cNvPr>
          <p:cNvSpPr/>
          <p:nvPr/>
        </p:nvSpPr>
        <p:spPr>
          <a:xfrm>
            <a:off x="5830529" y="2363265"/>
            <a:ext cx="527791" cy="2160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989D0-9AC3-8EE9-A882-AFD7F50CEB5A}"/>
              </a:ext>
            </a:extLst>
          </p:cNvPr>
          <p:cNvSpPr txBox="1"/>
          <p:nvPr/>
        </p:nvSpPr>
        <p:spPr>
          <a:xfrm>
            <a:off x="6450481" y="2317394"/>
            <a:ext cx="443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get</a:t>
            </a:r>
            <a:r>
              <a:rPr lang="it-IT" sz="1400" dirty="0"/>
              <a:t> max </a:t>
            </a:r>
            <a:r>
              <a:rPr lang="it-IT" sz="1400" dirty="0" err="1"/>
              <a:t>potential</a:t>
            </a:r>
            <a:r>
              <a:rPr lang="it-IT" sz="1400" dirty="0"/>
              <a:t> from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methods</a:t>
            </a:r>
            <a:endParaRPr lang="en-US" sz="1400" dirty="0"/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6EF4D262-3733-697F-F545-F158444E0851}"/>
              </a:ext>
            </a:extLst>
          </p:cNvPr>
          <p:cNvSpPr/>
          <p:nvPr/>
        </p:nvSpPr>
        <p:spPr>
          <a:xfrm rot="5400000" flipV="1">
            <a:off x="-168270" y="2736565"/>
            <a:ext cx="1592826" cy="245804"/>
          </a:xfrm>
          <a:prstGeom prst="uturnArrow">
            <a:avLst>
              <a:gd name="adj1" fmla="val 6031"/>
              <a:gd name="adj2" fmla="val 18566"/>
              <a:gd name="adj3" fmla="val 34863"/>
              <a:gd name="adj4" fmla="val 43750"/>
              <a:gd name="adj5" fmla="val 10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F0098-9554-62E7-0569-7E8881D86F8B}"/>
              </a:ext>
            </a:extLst>
          </p:cNvPr>
          <p:cNvSpPr txBox="1"/>
          <p:nvPr/>
        </p:nvSpPr>
        <p:spPr>
          <a:xfrm>
            <a:off x="865239" y="4701057"/>
            <a:ext cx="660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improvement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077CB3-F5ED-06CE-25D0-F9A8AC48E827}"/>
              </a:ext>
            </a:extLst>
          </p:cNvPr>
          <p:cNvSpPr txBox="1"/>
          <p:nvPr/>
        </p:nvSpPr>
        <p:spPr>
          <a:xfrm>
            <a:off x="2645197" y="3357024"/>
            <a:ext cx="622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[ 0 ; 0,25 ; 0,50 ; 0,75 ; 1 ]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281B1-AA8A-DD6B-509F-3786E9490D6F}"/>
              </a:ext>
            </a:extLst>
          </p:cNvPr>
          <p:cNvSpPr txBox="1"/>
          <p:nvPr/>
        </p:nvSpPr>
        <p:spPr>
          <a:xfrm>
            <a:off x="865239" y="3429000"/>
            <a:ext cx="211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First </a:t>
            </a:r>
            <a:r>
              <a:rPr lang="it-IT" dirty="0" err="1"/>
              <a:t>half</a:t>
            </a:r>
            <a:r>
              <a:rPr lang="it-IT" dirty="0"/>
              <a:t> </a:t>
            </a:r>
            <a:r>
              <a:rPr lang="it-IT" dirty="0" err="1"/>
              <a:t>epochs</a:t>
            </a:r>
            <a:r>
              <a:rPr lang="it-IT" dirty="0"/>
              <a:t>: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52F341-F72B-5982-D393-97C79F7D08D1}"/>
              </a:ext>
            </a:extLst>
          </p:cNvPr>
          <p:cNvSpPr txBox="1"/>
          <p:nvPr/>
        </p:nvSpPr>
        <p:spPr>
          <a:xfrm>
            <a:off x="6013546" y="3290500"/>
            <a:ext cx="531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in the second </a:t>
            </a:r>
            <a:r>
              <a:rPr lang="it-IT" dirty="0" err="1"/>
              <a:t>half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reintroduce the </a:t>
            </a:r>
            <a:r>
              <a:rPr lang="it-IT" dirty="0" err="1"/>
              <a:t>original</a:t>
            </a:r>
            <a:r>
              <a:rPr lang="it-IT" dirty="0"/>
              <a:t> size with small </a:t>
            </a:r>
            <a:r>
              <a:rPr lang="it-IT" dirty="0" err="1"/>
              <a:t>mutations</a:t>
            </a:r>
            <a:r>
              <a:rPr lang="it-IT" dirty="0"/>
              <a:t> (delta max = 0,15)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5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45371D5-C899-B8C0-A226-7A35F2FAD7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t-IT" sz="3600" b="1" dirty="0" err="1">
                <a:cs typeface="Times New Roman" pitchFamily="18"/>
              </a:rPr>
              <a:t>Conclusions</a:t>
            </a:r>
            <a:endParaRPr lang="en-US" sz="3600" b="1" dirty="0">
              <a:cs typeface="Times New Roman" pitchFamily="18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806B8A7-D406-90C9-6E62-507DEB2D1352}"/>
              </a:ext>
            </a:extLst>
          </p:cNvPr>
          <p:cNvSpPr txBox="1"/>
          <p:nvPr/>
        </p:nvSpPr>
        <p:spPr>
          <a:xfrm>
            <a:off x="8371926" y="6203947"/>
            <a:ext cx="32765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574818-C098-4A50-92E5-4888E57812A7}" type="slidenum">
              <a:rPr lang="en-US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rPr>
              <a:t>11</a:t>
            </a:fld>
            <a:endParaRPr lang="en-US" sz="1200" b="0" i="0" u="none" strike="noStrike" kern="1200" cap="none" spc="0" baseline="0" dirty="0">
              <a:solidFill>
                <a:srgbClr val="595959"/>
              </a:solidFill>
              <a:uFillTx/>
              <a:latin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BDF45-BDEE-ED2F-AF6A-06C493BF22BE}"/>
              </a:ext>
            </a:extLst>
          </p:cNvPr>
          <p:cNvSpPr txBox="1"/>
          <p:nvPr/>
        </p:nvSpPr>
        <p:spPr>
          <a:xfrm>
            <a:off x="698139" y="4560404"/>
            <a:ext cx="1079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Future developments:</a:t>
            </a:r>
          </a:p>
          <a:p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Would be interesting to </a:t>
            </a:r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find out </a:t>
            </a:r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 it is better to have less data with different score functions or a lot of data with a single score function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D0D3E-7B67-E153-C02A-A1EA9B1310F8}"/>
              </a:ext>
            </a:extLst>
          </p:cNvPr>
          <p:cNvSpPr txBox="1"/>
          <p:nvPr/>
        </p:nvSpPr>
        <p:spPr>
          <a:xfrm>
            <a:off x="698139" y="1808866"/>
            <a:ext cx="105597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Infeasibility of using on-line Reinforcement Learning with Evolutionary Algorithms for obstacle avoidance with little information about the environment and with inaccuracies of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can’t use the crossover, which represents the most important operator of Genetics </a:t>
            </a:r>
            <a:r>
              <a:rPr lang="en-US" dirty="0" err="1"/>
              <a:t>Alghorithms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cannot completely trust our sensors we cannot make strong assumptions about the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hybrid solution should be perfect: in simulation you learn basic actions intuition, then on-line you finetune the parameters with the real-world rules</a:t>
            </a:r>
          </a:p>
        </p:txBody>
      </p:sp>
    </p:spTree>
    <p:extLst>
      <p:ext uri="{BB962C8B-B14F-4D97-AF65-F5344CB8AC3E}">
        <p14:creationId xmlns:p14="http://schemas.microsoft.com/office/powerpoint/2010/main" val="379234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1396-392E-A994-5A95-7D2DEE1362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4048" y="2226210"/>
            <a:ext cx="7470055" cy="2001660"/>
          </a:xfrm>
        </p:spPr>
        <p:txBody>
          <a:bodyPr anchor="ctr" anchorCtr="1">
            <a:normAutofit/>
          </a:bodyPr>
          <a:lstStyle/>
          <a:p>
            <a:pPr lvl="0" algn="ctr"/>
            <a:r>
              <a:rPr lang="en-US" sz="4400" b="1" dirty="0">
                <a:cs typeface="Times New Roman" pitchFamily="18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28259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45371D5-C899-B8C0-A226-7A35F2FAD7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b="1" dirty="0">
                <a:cs typeface="Times New Roman" pitchFamily="18"/>
              </a:rPr>
              <a:t>Experiment preparations</a:t>
            </a:r>
          </a:p>
        </p:txBody>
      </p:sp>
      <p:pic>
        <p:nvPicPr>
          <p:cNvPr id="3" name="Picture 3" descr="A model of a tank on a mat&#10;&#10;Description automatically generated">
            <a:extLst>
              <a:ext uri="{FF2B5EF4-FFF2-40B4-BE49-F238E27FC236}">
                <a16:creationId xmlns:a16="http://schemas.microsoft.com/office/drawing/2014/main" id="{996AB596-506B-6CED-9134-895E3E5D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4" t="17212" r="13334" b="15662"/>
          <a:stretch>
            <a:fillRect/>
          </a:stretch>
        </p:blipFill>
        <p:spPr>
          <a:xfrm>
            <a:off x="6836188" y="1313445"/>
            <a:ext cx="3535664" cy="2423763"/>
          </a:xfrm>
          <a:prstGeom prst="rect">
            <a:avLst/>
          </a:prstGeom>
          <a:noFill/>
          <a:ln cap="flat">
            <a:noFill/>
          </a:ln>
          <a:effectLst>
            <a:outerShdw dist="38103" algn="tl">
              <a:srgbClr val="000000"/>
            </a:outerShdw>
          </a:effectLst>
        </p:spPr>
      </p:pic>
      <p:pic>
        <p:nvPicPr>
          <p:cNvPr id="4" name="Picture 4" descr="A machine with wires and wires&#10;&#10;Description automatically generated">
            <a:extLst>
              <a:ext uri="{FF2B5EF4-FFF2-40B4-BE49-F238E27FC236}">
                <a16:creationId xmlns:a16="http://schemas.microsoft.com/office/drawing/2014/main" id="{C152B491-1C3E-290D-A490-FBA18480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20" t="4244" r="17886" b="4242"/>
          <a:stretch>
            <a:fillRect/>
          </a:stretch>
        </p:blipFill>
        <p:spPr>
          <a:xfrm rot="5400013">
            <a:off x="7496787" y="3272223"/>
            <a:ext cx="2271122" cy="3592311"/>
          </a:xfrm>
          <a:prstGeom prst="rect">
            <a:avLst/>
          </a:prstGeom>
          <a:noFill/>
          <a:ln cap="flat">
            <a:noFill/>
          </a:ln>
          <a:effectLst>
            <a:outerShdw dist="38103" algn="tl">
              <a:srgbClr val="000000"/>
            </a:outerShdw>
          </a:effectLst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806B8A7-D406-90C9-6E62-507DEB2D1352}"/>
              </a:ext>
            </a:extLst>
          </p:cNvPr>
          <p:cNvSpPr txBox="1"/>
          <p:nvPr/>
        </p:nvSpPr>
        <p:spPr>
          <a:xfrm>
            <a:off x="8371926" y="6203947"/>
            <a:ext cx="32765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574818-C098-4A50-92E5-4888E57812A7}" type="slidenum">
              <a:rPr lang="en-US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rPr>
              <a:t>2</a:t>
            </a:fld>
            <a:endParaRPr lang="en-US" sz="1200" b="0" i="0" u="none" strike="noStrike" kern="1200" cap="none" spc="0" baseline="0" dirty="0">
              <a:solidFill>
                <a:srgbClr val="595959"/>
              </a:solidFill>
              <a:uFillTx/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AF3D8-36DA-0975-F89B-DEEA16324837}"/>
              </a:ext>
            </a:extLst>
          </p:cNvPr>
          <p:cNvSpPr txBox="1"/>
          <p:nvPr/>
        </p:nvSpPr>
        <p:spPr>
          <a:xfrm>
            <a:off x="1248697" y="1514167"/>
            <a:ext cx="48473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Main</a:t>
            </a:r>
            <a:r>
              <a:rPr lang="it-IT" b="1" dirty="0"/>
              <a:t> </a:t>
            </a:r>
            <a:r>
              <a:rPr lang="it-IT" b="1" dirty="0" err="1"/>
              <a:t>components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 front </a:t>
            </a:r>
            <a:r>
              <a:rPr lang="it-IT" dirty="0" err="1"/>
              <a:t>ultrasonic</a:t>
            </a:r>
            <a:r>
              <a:rPr lang="it-IT" dirty="0"/>
              <a:t> </a:t>
            </a:r>
            <a:r>
              <a:rPr lang="it-IT" dirty="0" err="1"/>
              <a:t>sensors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 back </a:t>
            </a:r>
            <a:r>
              <a:rPr lang="it-IT" dirty="0" err="1"/>
              <a:t>ultrasonic</a:t>
            </a:r>
            <a:r>
              <a:rPr lang="it-IT" dirty="0"/>
              <a:t> </a:t>
            </a:r>
            <a:r>
              <a:rPr lang="it-IT" dirty="0" err="1"/>
              <a:t>sensors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 </a:t>
            </a:r>
            <a:r>
              <a:rPr lang="it-IT" dirty="0" err="1"/>
              <a:t>motors</a:t>
            </a:r>
            <a:r>
              <a:rPr lang="it-IT" dirty="0"/>
              <a:t> </a:t>
            </a:r>
            <a:r>
              <a:rPr lang="it-IT" dirty="0" err="1"/>
              <a:t>enabled</a:t>
            </a:r>
            <a:r>
              <a:rPr lang="it-IT" dirty="0"/>
              <a:t> to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directions</a:t>
            </a:r>
            <a:endParaRPr lang="it-IT" dirty="0"/>
          </a:p>
          <a:p>
            <a:endParaRPr lang="it-IT" dirty="0"/>
          </a:p>
          <a:p>
            <a:r>
              <a:rPr lang="it-IT" b="1" dirty="0" err="1"/>
              <a:t>Internal</a:t>
            </a:r>
            <a:r>
              <a:rPr lang="it-IT" b="1" dirty="0"/>
              <a:t> working </a:t>
            </a:r>
            <a:r>
              <a:rPr lang="it-IT" b="1" dirty="0" err="1"/>
              <a:t>values</a:t>
            </a:r>
            <a:r>
              <a:rPr lang="it-IT" b="1" dirty="0"/>
              <a:t>:</a:t>
            </a:r>
            <a:endParaRPr lang="en-US" b="1" dirty="0"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sensors measure distances in terms of centimeters from 1 to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Motors work with values in the range 120 (still) to 255 (max speed) must be sent.</a:t>
            </a:r>
          </a:p>
          <a:p>
            <a:endParaRPr lang="en-US" b="1" dirty="0"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b="1" dirty="0" err="1"/>
              <a:t>Battery</a:t>
            </a:r>
            <a:r>
              <a:rPr lang="it-IT" b="1" dirty="0"/>
              <a:t> </a:t>
            </a:r>
            <a:r>
              <a:rPr lang="en-US" b="1" dirty="0"/>
              <a:t>lifetime</a:t>
            </a:r>
            <a:r>
              <a:rPr lang="it-IT" b="1" dirty="0"/>
              <a:t>: </a:t>
            </a:r>
            <a:r>
              <a:rPr lang="it-IT" dirty="0"/>
              <a:t>1 hour 30 minutes</a:t>
            </a:r>
          </a:p>
          <a:p>
            <a:endParaRPr lang="en-US" b="1" dirty="0"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a typeface="Aptos" panose="020B0004020202020204" pitchFamily="34" charset="0"/>
                <a:cs typeface="Times New Roman" panose="02020603050405020304" pitchFamily="18" charset="0"/>
              </a:rPr>
              <a:t>Goal:</a:t>
            </a:r>
            <a:r>
              <a:rPr lang="en-US" sz="18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avoid obstacles while it keeps going         at a minim constant speed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45371D5-C899-B8C0-A226-7A35F2FAD7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t-IT" sz="3600" b="1" dirty="0">
                <a:cs typeface="Times New Roman" pitchFamily="18"/>
              </a:rPr>
              <a:t>B</a:t>
            </a:r>
            <a:r>
              <a:rPr lang="en-US" sz="3600" b="1" dirty="0" err="1">
                <a:cs typeface="Times New Roman" pitchFamily="18"/>
              </a:rPr>
              <a:t>raitenberg</a:t>
            </a:r>
            <a:r>
              <a:rPr lang="en-US" sz="3600" b="1" dirty="0">
                <a:cs typeface="Times New Roman" pitchFamily="18"/>
              </a:rPr>
              <a:t> architecture 1/2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806B8A7-D406-90C9-6E62-507DEB2D1352}"/>
              </a:ext>
            </a:extLst>
          </p:cNvPr>
          <p:cNvSpPr txBox="1"/>
          <p:nvPr/>
        </p:nvSpPr>
        <p:spPr>
          <a:xfrm>
            <a:off x="8371926" y="6203947"/>
            <a:ext cx="32765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574818-C098-4A50-92E5-4888E57812A7}" type="slidenum">
              <a:rPr lang="en-US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rPr>
              <a:t>3</a:t>
            </a:fld>
            <a:endParaRPr lang="en-US" sz="1200" b="0" i="0" u="none" strike="noStrike" kern="1200" cap="none" spc="0" baseline="0" dirty="0">
              <a:solidFill>
                <a:srgbClr val="595959"/>
              </a:solidFill>
              <a:uFillTx/>
              <a:latin typeface="Segoe U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BAF3D8-36DA-0975-F89B-DEEA16324837}"/>
                  </a:ext>
                </a:extLst>
              </p:cNvPr>
              <p:cNvSpPr txBox="1"/>
              <p:nvPr/>
            </p:nvSpPr>
            <p:spPr>
              <a:xfrm>
                <a:off x="1140542" y="1533831"/>
                <a:ext cx="495545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Parameter</a:t>
                </a:r>
                <a:r>
                  <a:rPr lang="it-IT" b="1" dirty="0" err="1"/>
                  <a:t>s</a:t>
                </a:r>
                <a:r>
                  <a:rPr lang="it-IT" b="1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i="1" dirty="0"/>
                  <a:t>a</a:t>
                </a:r>
                <a:r>
                  <a:rPr lang="it-IT" dirty="0"/>
                  <a:t> and </a:t>
                </a:r>
                <a:r>
                  <a:rPr lang="it-IT" i="1" dirty="0"/>
                  <a:t>d </a:t>
                </a:r>
                <a:r>
                  <a:rPr lang="it-IT" dirty="0"/>
                  <a:t>control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/>
                  <a:t>motor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i="1" dirty="0"/>
                  <a:t>b </a:t>
                </a:r>
                <a:r>
                  <a:rPr lang="it-IT" dirty="0"/>
                  <a:t>and </a:t>
                </a:r>
                <a:r>
                  <a:rPr lang="it-IT" i="1" dirty="0"/>
                  <a:t>c </a:t>
                </a:r>
                <a:r>
                  <a:rPr lang="it-IT" dirty="0"/>
                  <a:t>control the </a:t>
                </a:r>
                <a:r>
                  <a:rPr lang="it-IT" dirty="0" err="1"/>
                  <a:t>right</a:t>
                </a:r>
                <a:r>
                  <a:rPr lang="it-IT" dirty="0"/>
                  <a:t> </a:t>
                </a:r>
                <a:r>
                  <a:rPr lang="it-IT" dirty="0" err="1"/>
                  <a:t>motor</a:t>
                </a:r>
                <a:r>
                  <a:rPr lang="it-IT" i="1" dirty="0"/>
                  <a:t> </a:t>
                </a:r>
              </a:p>
              <a:p>
                <a:endParaRPr lang="it-IT" dirty="0"/>
              </a:p>
              <a:p>
                <a:r>
                  <a:rPr lang="it-IT" b="1" dirty="0" err="1"/>
                  <a:t>Boolean</a:t>
                </a:r>
                <a:r>
                  <a:rPr lang="it-IT" b="1" dirty="0"/>
                  <a:t> test: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ea typeface="Aptos" panose="020B0004020202020204" pitchFamily="34" charset="0"/>
                    <a:cs typeface="Times New Roman" panose="02020603050405020304" pitchFamily="18" charset="0"/>
                  </a:rPr>
                  <a:t>each</a:t>
                </a:r>
                <a:r>
                  <a:rPr lang="it-IT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ea typeface="Aptos" panose="020B0004020202020204" pitchFamily="34" charset="0"/>
                    <a:cs typeface="Times New Roman" panose="02020603050405020304" pitchFamily="18" charset="0"/>
                  </a:rPr>
                  <a:t>parameter</a:t>
                </a:r>
                <a:r>
                  <a:rPr lang="it-IT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 can be 0 or 1</a:t>
                </a:r>
                <a:endParaRPr lang="en-US" dirty="0"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16 total possible combinations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b="1" dirty="0">
                  <a:latin typeface="Georgia" panose="02040502050405020303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Georgia" panose="02040502050405020303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b="1" dirty="0"/>
                  <a:t>Float test: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cs typeface="Times New Roman" panose="02020603050405020304" pitchFamily="18" charset="0"/>
                  </a:rPr>
                  <a:t>each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cs typeface="Times New Roman" panose="02020603050405020304" pitchFamily="18" charset="0"/>
                  </a:rPr>
                  <a:t>parameter</a:t>
                </a:r>
                <a:r>
                  <a:rPr lang="it-IT" dirty="0">
                    <a:cs typeface="Times New Roman" panose="02020603050405020304" pitchFamily="18" charset="0"/>
                  </a:rPr>
                  <a:t> in the range [0..1] with </a:t>
                </a:r>
                <a:r>
                  <a:rPr lang="it-IT" dirty="0" err="1">
                    <a:cs typeface="Times New Roman" panose="02020603050405020304" pitchFamily="18" charset="0"/>
                  </a:rPr>
                  <a:t>granularity</a:t>
                </a:r>
                <a:r>
                  <a:rPr lang="it-IT" dirty="0">
                    <a:cs typeface="Times New Roman" panose="02020603050405020304" pitchFamily="18" charset="0"/>
                  </a:rPr>
                  <a:t> of 0,01</a:t>
                </a:r>
                <a:endParaRPr lang="en-US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Times New Roman" panose="02020603050405020304" pitchFamily="18" charset="0"/>
                  </a:rPr>
                  <a:t>104.060.401 total possible combinations</a:t>
                </a:r>
              </a:p>
              <a:p>
                <a:r>
                  <a:rPr lang="en-US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101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=104.060.401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BAF3D8-36DA-0975-F89B-DEEA16324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42" y="1533831"/>
                <a:ext cx="4955458" cy="3970318"/>
              </a:xfrm>
              <a:prstGeom prst="rect">
                <a:avLst/>
              </a:prstGeom>
              <a:blipFill>
                <a:blip r:embed="rId2"/>
                <a:stretch>
                  <a:fillRect l="-984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machine&#10;&#10;Description automatically generated">
            <a:extLst>
              <a:ext uri="{FF2B5EF4-FFF2-40B4-BE49-F238E27FC236}">
                <a16:creationId xmlns:a16="http://schemas.microsoft.com/office/drawing/2014/main" id="{31B04FE0-52EA-C4FB-B0B5-867DF16F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90477" y="1732495"/>
            <a:ext cx="3904027" cy="406574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10899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45371D5-C899-B8C0-A226-7A35F2FAD7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t-IT" sz="3600" b="1" dirty="0">
                <a:cs typeface="Times New Roman" pitchFamily="18"/>
              </a:rPr>
              <a:t>B</a:t>
            </a:r>
            <a:r>
              <a:rPr lang="en-US" sz="3600" b="1" dirty="0" err="1">
                <a:cs typeface="Times New Roman" pitchFamily="18"/>
              </a:rPr>
              <a:t>raitenberg</a:t>
            </a:r>
            <a:r>
              <a:rPr lang="en-US" sz="3600" b="1" dirty="0">
                <a:cs typeface="Times New Roman" pitchFamily="18"/>
              </a:rPr>
              <a:t> architecture 2/2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806B8A7-D406-90C9-6E62-507DEB2D1352}"/>
              </a:ext>
            </a:extLst>
          </p:cNvPr>
          <p:cNvSpPr txBox="1"/>
          <p:nvPr/>
        </p:nvSpPr>
        <p:spPr>
          <a:xfrm>
            <a:off x="8371926" y="6203947"/>
            <a:ext cx="32765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574818-C098-4A50-92E5-4888E57812A7}" type="slidenum">
              <a:rPr lang="en-US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rPr>
              <a:t>4</a:t>
            </a:fld>
            <a:endParaRPr lang="en-US" sz="1200" b="0" i="0" u="none" strike="noStrike" kern="1200" cap="none" spc="0" baseline="0" dirty="0">
              <a:solidFill>
                <a:srgbClr val="595959"/>
              </a:solidFill>
              <a:uFillTx/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AF3D8-36DA-0975-F89B-DEEA16324837}"/>
              </a:ext>
            </a:extLst>
          </p:cNvPr>
          <p:cNvSpPr txBox="1"/>
          <p:nvPr/>
        </p:nvSpPr>
        <p:spPr>
          <a:xfrm>
            <a:off x="737420" y="2290916"/>
            <a:ext cx="58710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Double </a:t>
            </a:r>
            <a:r>
              <a:rPr lang="it-IT" b="1" dirty="0" err="1"/>
              <a:t>Braitenberg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walls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collisions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architectures</a:t>
            </a:r>
            <a:endParaRPr lang="it-IT" i="1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b="1" dirty="0"/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AFC5E4DE-A727-FFFB-A7E6-EEF7623A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90477" y="1656314"/>
            <a:ext cx="3827345" cy="444631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948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45371D5-C899-B8C0-A226-7A35F2FAD7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t-IT" sz="3600" b="1" dirty="0">
                <a:cs typeface="Times New Roman" pitchFamily="18"/>
              </a:rPr>
              <a:t>B</a:t>
            </a:r>
            <a:r>
              <a:rPr lang="en-US" sz="3600" b="1" dirty="0" err="1">
                <a:cs typeface="Times New Roman" pitchFamily="18"/>
              </a:rPr>
              <a:t>ehavior</a:t>
            </a:r>
            <a:r>
              <a:rPr lang="en-US" sz="3600" b="1" dirty="0">
                <a:cs typeface="Times New Roman" pitchFamily="18"/>
              </a:rPr>
              <a:t> &amp; score function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806B8A7-D406-90C9-6E62-507DEB2D1352}"/>
              </a:ext>
            </a:extLst>
          </p:cNvPr>
          <p:cNvSpPr txBox="1"/>
          <p:nvPr/>
        </p:nvSpPr>
        <p:spPr>
          <a:xfrm>
            <a:off x="8371926" y="6203947"/>
            <a:ext cx="32765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574818-C098-4A50-92E5-4888E57812A7}" type="slidenum">
              <a:rPr lang="en-US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rPr>
              <a:t>5</a:t>
            </a:fld>
            <a:endParaRPr lang="en-US" sz="1200" b="0" i="0" u="none" strike="noStrike" kern="1200" cap="none" spc="0" baseline="0" dirty="0">
              <a:solidFill>
                <a:srgbClr val="595959"/>
              </a:solidFill>
              <a:uFillTx/>
              <a:latin typeface="Segoe U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FA1FB2-3085-D913-4264-992DC4FB8326}"/>
                  </a:ext>
                </a:extLst>
              </p:cNvPr>
              <p:cNvSpPr txBox="1"/>
              <p:nvPr/>
            </p:nvSpPr>
            <p:spPr>
              <a:xfrm>
                <a:off x="1574177" y="1626055"/>
                <a:ext cx="3117092" cy="76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FA1FB2-3085-D913-4264-992DC4FB8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177" y="1626055"/>
                <a:ext cx="3117092" cy="768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F88AB37-CD66-06D0-FF99-837B14B6AB7B}"/>
              </a:ext>
            </a:extLst>
          </p:cNvPr>
          <p:cNvSpPr txBox="1"/>
          <p:nvPr/>
        </p:nvSpPr>
        <p:spPr>
          <a:xfrm>
            <a:off x="692821" y="255091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V1=v0 + f(distance sensor1)×a + f(distance sensor2)×d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E9AAD-007F-8649-78A7-F743E138A74F}"/>
              </a:ext>
            </a:extLst>
          </p:cNvPr>
          <p:cNvSpPr txBox="1"/>
          <p:nvPr/>
        </p:nvSpPr>
        <p:spPr>
          <a:xfrm>
            <a:off x="692821" y="2971370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V2=v0 + f(distance sensor1)×b + f(distance sensor2)×c</a:t>
            </a:r>
          </a:p>
          <a:p>
            <a:endParaRPr lang="en-US" dirty="0"/>
          </a:p>
          <a:p>
            <a:r>
              <a:rPr lang="en-US" i="1" dirty="0"/>
              <a:t>Where:</a:t>
            </a:r>
          </a:p>
          <a:p>
            <a:r>
              <a:rPr lang="en-US" dirty="0"/>
              <a:t>  V0 = 130 is the constant angular speed</a:t>
            </a:r>
          </a:p>
          <a:p>
            <a:r>
              <a:rPr lang="en-US" dirty="0"/>
              <a:t>  V1 is the left motor speed</a:t>
            </a:r>
          </a:p>
          <a:p>
            <a:r>
              <a:rPr lang="en-US" dirty="0"/>
              <a:t>  V2 is the right motor speed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EF1627-5D43-9CB8-D95D-0008E5D7F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32" y="1329591"/>
            <a:ext cx="2872656" cy="52235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B597A5-00C4-9A5F-6E13-0DF3E56BBB3C}"/>
              </a:ext>
            </a:extLst>
          </p:cNvPr>
          <p:cNvSpPr txBox="1"/>
          <p:nvPr/>
        </p:nvSpPr>
        <p:spPr>
          <a:xfrm>
            <a:off x="692821" y="4909930"/>
            <a:ext cx="353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Score </a:t>
            </a:r>
            <a:r>
              <a:rPr lang="it-IT" b="1" dirty="0" err="1"/>
              <a:t>function</a:t>
            </a:r>
            <a:r>
              <a:rPr lang="it-IT" b="1" dirty="0"/>
              <a:t>:</a:t>
            </a:r>
          </a:p>
          <a:p>
            <a:r>
              <a:rPr lang="it-IT" dirty="0"/>
              <a:t>  -1 for </a:t>
            </a:r>
            <a:r>
              <a:rPr lang="it-IT" dirty="0" err="1"/>
              <a:t>each</a:t>
            </a:r>
            <a:r>
              <a:rPr lang="it-IT" dirty="0"/>
              <a:t> ‘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’</a:t>
            </a:r>
          </a:p>
          <a:p>
            <a:r>
              <a:rPr lang="it-IT" dirty="0"/>
              <a:t>  +2 for </a:t>
            </a:r>
            <a:r>
              <a:rPr lang="it-IT" dirty="0" err="1"/>
              <a:t>each</a:t>
            </a:r>
            <a:r>
              <a:rPr lang="it-IT" dirty="0"/>
              <a:t> ‘</a:t>
            </a:r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collision</a:t>
            </a:r>
            <a:r>
              <a:rPr lang="it-IT" dirty="0"/>
              <a:t>’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4E707B-E79E-19C4-86F1-9B3D93FF5B02}"/>
              </a:ext>
            </a:extLst>
          </p:cNvPr>
          <p:cNvSpPr txBox="1"/>
          <p:nvPr/>
        </p:nvSpPr>
        <p:spPr>
          <a:xfrm>
            <a:off x="616621" y="1316870"/>
            <a:ext cx="322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Behavior</a:t>
            </a:r>
            <a:r>
              <a:rPr lang="it-IT" b="1" dirty="0"/>
              <a:t> </a:t>
            </a:r>
            <a:r>
              <a:rPr lang="it-IT" b="1" dirty="0" err="1"/>
              <a:t>function</a:t>
            </a:r>
            <a:r>
              <a:rPr lang="it-IT" b="1" dirty="0"/>
              <a:t>:</a:t>
            </a:r>
            <a:endParaRPr lang="en-US" b="1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8598EA39-DABB-3EF1-78BA-4CD58F2F8EC8}"/>
              </a:ext>
            </a:extLst>
          </p:cNvPr>
          <p:cNvSpPr/>
          <p:nvPr/>
        </p:nvSpPr>
        <p:spPr>
          <a:xfrm>
            <a:off x="692820" y="2499739"/>
            <a:ext cx="5532777" cy="853061"/>
          </a:xfrm>
          <a:prstGeom prst="frame">
            <a:avLst>
              <a:gd name="adj1" fmla="val 46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9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45371D5-C899-B8C0-A226-7A35F2FAD7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t-IT" sz="3600" b="1" dirty="0" err="1">
                <a:cs typeface="Times New Roman" pitchFamily="18"/>
              </a:rPr>
              <a:t>Evolutionary</a:t>
            </a:r>
            <a:r>
              <a:rPr lang="it-IT" sz="3600" b="1" dirty="0">
                <a:cs typeface="Times New Roman" pitchFamily="18"/>
              </a:rPr>
              <a:t> </a:t>
            </a:r>
            <a:r>
              <a:rPr lang="it-IT" sz="3600" b="1" dirty="0" err="1">
                <a:cs typeface="Times New Roman" pitchFamily="18"/>
              </a:rPr>
              <a:t>Algorithm</a:t>
            </a:r>
            <a:endParaRPr lang="en-US" sz="3600" b="1" dirty="0">
              <a:cs typeface="Times New Roman" pitchFamily="18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806B8A7-D406-90C9-6E62-507DEB2D1352}"/>
              </a:ext>
            </a:extLst>
          </p:cNvPr>
          <p:cNvSpPr txBox="1"/>
          <p:nvPr/>
        </p:nvSpPr>
        <p:spPr>
          <a:xfrm>
            <a:off x="8371926" y="6203947"/>
            <a:ext cx="32765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574818-C098-4A50-92E5-4888E57812A7}" type="slidenum">
              <a:rPr lang="en-US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rPr>
              <a:t>6</a:t>
            </a:fld>
            <a:endParaRPr lang="en-US" sz="1200" b="0" i="0" u="none" strike="noStrike" kern="1200" cap="none" spc="0" baseline="0" dirty="0">
              <a:solidFill>
                <a:srgbClr val="595959"/>
              </a:solidFill>
              <a:uFillTx/>
              <a:latin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44D73-C047-B111-63CC-ADB3B17806B5}"/>
              </a:ext>
            </a:extLst>
          </p:cNvPr>
          <p:cNvSpPr txBox="1"/>
          <p:nvPr/>
        </p:nvSpPr>
        <p:spPr>
          <a:xfrm>
            <a:off x="315568" y="1509520"/>
            <a:ext cx="9143172" cy="469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initialize random individual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score = </a:t>
            </a: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start_epoch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(individual)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best_score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score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best_individual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individual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individual = </a:t>
            </a: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apply_random_mutation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best_individual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3716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u="sng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loop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(totalEpochs-1) times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score = </a:t>
            </a: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start_epoch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(individual)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u="sng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(actual score better than </a:t>
            </a: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best_score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3716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best_score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score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best_individual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individual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individual = </a:t>
            </a: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apply_random_mutation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best_individual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3716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100"/>
              </a:spcAft>
            </a:pPr>
            <a:r>
              <a:rPr lang="en-US" sz="1800" kern="15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best_individual</a:t>
            </a:r>
            <a:r>
              <a:rPr lang="en-US" sz="1800" kern="15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represents the final genes</a:t>
            </a:r>
            <a:endParaRPr lang="en-US" sz="2000" kern="15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45371D5-C899-B8C0-A226-7A35F2FAD7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t-IT" sz="3600" b="1" dirty="0">
                <a:cs typeface="Times New Roman" pitchFamily="18"/>
              </a:rPr>
              <a:t>Test A</a:t>
            </a:r>
            <a:r>
              <a:rPr lang="en-US" sz="3600" b="1" dirty="0" err="1">
                <a:cs typeface="Times New Roman" pitchFamily="18"/>
              </a:rPr>
              <a:t>rena</a:t>
            </a:r>
            <a:endParaRPr lang="en-US" sz="3600" b="1" dirty="0">
              <a:cs typeface="Times New Roman" pitchFamily="18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806B8A7-D406-90C9-6E62-507DEB2D1352}"/>
              </a:ext>
            </a:extLst>
          </p:cNvPr>
          <p:cNvSpPr txBox="1"/>
          <p:nvPr/>
        </p:nvSpPr>
        <p:spPr>
          <a:xfrm>
            <a:off x="8371926" y="6203947"/>
            <a:ext cx="32765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574818-C098-4A50-92E5-4888E57812A7}" type="slidenum">
              <a:rPr lang="en-US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rPr>
              <a:t>7</a:t>
            </a:fld>
            <a:endParaRPr lang="en-US" sz="1200" b="0" i="0" u="none" strike="noStrike" kern="1200" cap="none" spc="0" baseline="0" dirty="0">
              <a:solidFill>
                <a:srgbClr val="595959"/>
              </a:solidFill>
              <a:uFillTx/>
              <a:latin typeface="Segoe UI"/>
            </a:endParaRPr>
          </a:p>
        </p:txBody>
      </p:sp>
      <p:pic>
        <p:nvPicPr>
          <p:cNvPr id="7" name="Picture 6" descr="A group of bottles on a tile floor&#10;&#10;Description automatically generated">
            <a:extLst>
              <a:ext uri="{FF2B5EF4-FFF2-40B4-BE49-F238E27FC236}">
                <a16:creationId xmlns:a16="http://schemas.microsoft.com/office/drawing/2014/main" id="{6E662FDE-71E6-128A-A6F2-69880EA5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1461" y="1596306"/>
            <a:ext cx="5920489" cy="4440700"/>
          </a:xfrm>
          <a:prstGeom prst="rect">
            <a:avLst/>
          </a:prstGeom>
          <a:noFill/>
          <a:ln>
            <a:noFill/>
            <a:prstDash/>
          </a:ln>
          <a:effectLst>
            <a:outerShdw dist="38103" algn="tl">
              <a:srgbClr val="000000"/>
            </a:outerShdw>
          </a:effectLst>
        </p:spPr>
      </p:pic>
      <p:pic>
        <p:nvPicPr>
          <p:cNvPr id="8" name="Picture 7" descr="A row of pictures on the wall&#10;&#10;Description automatically generated">
            <a:extLst>
              <a:ext uri="{FF2B5EF4-FFF2-40B4-BE49-F238E27FC236}">
                <a16:creationId xmlns:a16="http://schemas.microsoft.com/office/drawing/2014/main" id="{D7CDDCEE-7B75-BF3F-40D2-5B0B8367E1A3}"/>
              </a:ext>
            </a:extLst>
          </p:cNvPr>
          <p:cNvPicPr/>
          <p:nvPr/>
        </p:nvPicPr>
        <p:blipFill rotWithShape="1">
          <a:blip r:embed="rId3"/>
          <a:srcRect l="37622" t="27944" r="46617" b="53580"/>
          <a:stretch/>
        </p:blipFill>
        <p:spPr>
          <a:xfrm>
            <a:off x="7540085" y="2509743"/>
            <a:ext cx="3413051" cy="2898000"/>
          </a:xfrm>
          <a:prstGeom prst="rect">
            <a:avLst/>
          </a:prstGeom>
          <a:noFill/>
          <a:ln>
            <a:noFill/>
            <a:prstDash/>
          </a:ln>
          <a:effectLst>
            <a:outerShdw dist="38103" algn="tl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665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45371D5-C899-B8C0-A226-7A35F2FAD7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t-IT" sz="3600" b="1" dirty="0" err="1">
                <a:cs typeface="Times New Roman" pitchFamily="18"/>
              </a:rPr>
              <a:t>Boolean</a:t>
            </a:r>
            <a:r>
              <a:rPr lang="it-IT" sz="3600" b="1" dirty="0">
                <a:cs typeface="Times New Roman" pitchFamily="18"/>
              </a:rPr>
              <a:t> test</a:t>
            </a:r>
            <a:endParaRPr lang="en-US" sz="3600" b="1" dirty="0">
              <a:cs typeface="Times New Roman" pitchFamily="18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806B8A7-D406-90C9-6E62-507DEB2D1352}"/>
              </a:ext>
            </a:extLst>
          </p:cNvPr>
          <p:cNvSpPr txBox="1"/>
          <p:nvPr/>
        </p:nvSpPr>
        <p:spPr>
          <a:xfrm>
            <a:off x="8371926" y="6203947"/>
            <a:ext cx="32765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574818-C098-4A50-92E5-4888E57812A7}" type="slidenum">
              <a:rPr lang="en-US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rPr>
              <a:t>8</a:t>
            </a:fld>
            <a:endParaRPr lang="en-US" sz="1200" b="0" i="0" u="none" strike="noStrike" kern="1200" cap="none" spc="0" baseline="0" dirty="0">
              <a:solidFill>
                <a:srgbClr val="595959"/>
              </a:solidFill>
              <a:uFillTx/>
              <a:latin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B17C-7416-B4DD-5F35-299EEA0328DA}"/>
              </a:ext>
            </a:extLst>
          </p:cNvPr>
          <p:cNvSpPr txBox="1"/>
          <p:nvPr/>
        </p:nvSpPr>
        <p:spPr>
          <a:xfrm>
            <a:off x="701238" y="1590259"/>
            <a:ext cx="10640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Settings:</a:t>
            </a:r>
          </a:p>
          <a:p>
            <a:r>
              <a:rPr lang="en-US" dirty="0"/>
              <a:t>  30 epochs 30 seconds each</a:t>
            </a:r>
          </a:p>
          <a:p>
            <a:endParaRPr lang="en-US" dirty="0"/>
          </a:p>
          <a:p>
            <a:r>
              <a:rPr lang="en-US" b="1" dirty="0"/>
              <a:t>Result:</a:t>
            </a:r>
          </a:p>
          <a:p>
            <a:r>
              <a:rPr lang="en-US" dirty="0"/>
              <a:t>  Learned the right combination after 16-20 epochs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Good result?</a:t>
            </a:r>
          </a:p>
          <a:p>
            <a:r>
              <a:rPr lang="en-US" dirty="0"/>
              <a:t>  Reasonable. The total possible combinations are 16, but here the robot can gain two different scores with the same combination in two different epochs, trying inevitably same combinations multiple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B03BA-13DC-B1FF-B3FD-2D22A55C4B7A}"/>
              </a:ext>
            </a:extLst>
          </p:cNvPr>
          <p:cNvSpPr txBox="1"/>
          <p:nvPr/>
        </p:nvSpPr>
        <p:spPr>
          <a:xfrm>
            <a:off x="850325" y="5043965"/>
            <a:ext cx="10491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Problem:</a:t>
            </a:r>
          </a:p>
          <a:p>
            <a:r>
              <a:rPr lang="en-US" sz="1800" u="sng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Working on not precise data</a:t>
            </a:r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u="sng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not being able to directly compare two scores of two different epochs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390039-804B-1C84-0B4A-573848690FF0}"/>
              </a:ext>
            </a:extLst>
          </p:cNvPr>
          <p:cNvSpPr/>
          <p:nvPr/>
        </p:nvSpPr>
        <p:spPr>
          <a:xfrm>
            <a:off x="701238" y="5043964"/>
            <a:ext cx="10491349" cy="859879"/>
          </a:xfrm>
          <a:prstGeom prst="frame">
            <a:avLst>
              <a:gd name="adj1" fmla="val 438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DDA2FE6-4F30-9FCD-6356-B9C1632FAEB6}"/>
              </a:ext>
            </a:extLst>
          </p:cNvPr>
          <p:cNvSpPr/>
          <p:nvPr/>
        </p:nvSpPr>
        <p:spPr>
          <a:xfrm>
            <a:off x="1202635" y="3150703"/>
            <a:ext cx="417444" cy="35780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9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45371D5-C899-B8C0-A226-7A35F2FAD7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t-IT" sz="3600" b="1" dirty="0">
                <a:cs typeface="Times New Roman" pitchFamily="18"/>
              </a:rPr>
              <a:t>Float test</a:t>
            </a:r>
            <a:endParaRPr lang="en-US" sz="3600" b="1" dirty="0">
              <a:cs typeface="Times New Roman" pitchFamily="18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806B8A7-D406-90C9-6E62-507DEB2D1352}"/>
              </a:ext>
            </a:extLst>
          </p:cNvPr>
          <p:cNvSpPr txBox="1"/>
          <p:nvPr/>
        </p:nvSpPr>
        <p:spPr>
          <a:xfrm>
            <a:off x="8371926" y="6203947"/>
            <a:ext cx="32765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574818-C098-4A50-92E5-4888E57812A7}" type="slidenum">
              <a:rPr lang="en-US" b="0" i="0" u="none" strike="noStrike" kern="1200" cap="none" spc="0" baseline="0">
                <a:solidFill>
                  <a:srgbClr val="595959"/>
                </a:solidFill>
                <a:uFillTx/>
                <a:latin typeface="Segoe UI"/>
              </a:rPr>
              <a:t>9</a:t>
            </a:fld>
            <a:endParaRPr lang="en-US" sz="1200" b="0" i="0" u="none" strike="noStrike" kern="1200" cap="none" spc="0" baseline="0" dirty="0">
              <a:solidFill>
                <a:srgbClr val="595959"/>
              </a:solidFill>
              <a:uFillTx/>
              <a:latin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B17C-7416-B4DD-5F35-299EEA0328DA}"/>
              </a:ext>
            </a:extLst>
          </p:cNvPr>
          <p:cNvSpPr txBox="1"/>
          <p:nvPr/>
        </p:nvSpPr>
        <p:spPr>
          <a:xfrm>
            <a:off x="701238" y="1590259"/>
            <a:ext cx="10640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Settings:</a:t>
            </a:r>
          </a:p>
          <a:p>
            <a:r>
              <a:rPr lang="en-US" dirty="0"/>
              <a:t>  60 epochs 60 seconds each</a:t>
            </a:r>
          </a:p>
          <a:p>
            <a:endParaRPr lang="en-US" dirty="0"/>
          </a:p>
          <a:p>
            <a:r>
              <a:rPr lang="en-US" b="1" dirty="0"/>
              <a:t>Result:</a:t>
            </a:r>
          </a:p>
          <a:p>
            <a:r>
              <a:rPr lang="en-US" dirty="0"/>
              <a:t>  No Learning at 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Good result?</a:t>
            </a:r>
          </a:p>
          <a:p>
            <a:r>
              <a:rPr lang="en-US" dirty="0"/>
              <a:t>  No, but there is little we can do: </a:t>
            </a:r>
            <a:r>
              <a:rPr lang="en-US" u="sng" dirty="0"/>
              <a:t>we don’t have the concept of ‘slight improvement’.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B03BA-13DC-B1FF-B3FD-2D22A55C4B7A}"/>
              </a:ext>
            </a:extLst>
          </p:cNvPr>
          <p:cNvSpPr txBox="1"/>
          <p:nvPr/>
        </p:nvSpPr>
        <p:spPr>
          <a:xfrm>
            <a:off x="850325" y="5043965"/>
            <a:ext cx="10491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Problem:</a:t>
            </a:r>
          </a:p>
          <a:p>
            <a:r>
              <a:rPr lang="en-US" sz="1800" u="sng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Working on not precise data</a:t>
            </a:r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u="sng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not being able to directly compare two scores of two different epochs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390039-804B-1C84-0B4A-573848690FF0}"/>
              </a:ext>
            </a:extLst>
          </p:cNvPr>
          <p:cNvSpPr/>
          <p:nvPr/>
        </p:nvSpPr>
        <p:spPr>
          <a:xfrm>
            <a:off x="701238" y="5043964"/>
            <a:ext cx="10491349" cy="859879"/>
          </a:xfrm>
          <a:prstGeom prst="frame">
            <a:avLst>
              <a:gd name="adj1" fmla="val 438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DDA2FE6-4F30-9FCD-6356-B9C1632FAEB6}"/>
              </a:ext>
            </a:extLst>
          </p:cNvPr>
          <p:cNvSpPr/>
          <p:nvPr/>
        </p:nvSpPr>
        <p:spPr>
          <a:xfrm>
            <a:off x="1202635" y="3150703"/>
            <a:ext cx="417444" cy="35780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705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Welcome%20to%20PowerPoint</Template>
  <TotalTime>380</TotalTime>
  <Words>718</Words>
  <Application>Microsoft Office PowerPoint</Application>
  <PresentationFormat>Widescreen</PresentationFormat>
  <Paragraphs>130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Cascadia Code</vt:lpstr>
      <vt:lpstr>Georgia</vt:lpstr>
      <vt:lpstr>Segoe UI</vt:lpstr>
      <vt:lpstr>Segoe UI Light</vt:lpstr>
      <vt:lpstr>Times New Roman</vt:lpstr>
      <vt:lpstr>Custom</vt:lpstr>
      <vt:lpstr>On-line Reinforcement Learning Obstacle  avoidance with Evolutionary Algorithm</vt:lpstr>
      <vt:lpstr>Experiment preparations</vt:lpstr>
      <vt:lpstr>Braitenberg architecture 1/2</vt:lpstr>
      <vt:lpstr>Braitenberg architecture 2/2</vt:lpstr>
      <vt:lpstr>Behavior &amp; score function</vt:lpstr>
      <vt:lpstr>Evolutionary Algorithm</vt:lpstr>
      <vt:lpstr>Test Arena</vt:lpstr>
      <vt:lpstr>Boolean test</vt:lpstr>
      <vt:lpstr>Float test</vt:lpstr>
      <vt:lpstr>Possible solutions</vt:lpstr>
      <vt:lpstr>Conclusions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On-line Reinforcement Learning Obstacle  avoidance with Evolutionary Algorithm</dc:title>
  <dc:creator>Krystian Koss</dc:creator>
  <cp:lastModifiedBy>Krystian Koss - krystian.koss@studio.unibo.it</cp:lastModifiedBy>
  <cp:revision>16</cp:revision>
  <dcterms:created xsi:type="dcterms:W3CDTF">2024-04-15T12:23:03Z</dcterms:created>
  <dcterms:modified xsi:type="dcterms:W3CDTF">2024-04-18T16:12:37Z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