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1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C77F8-40CC-99A3-3E8E-FDAACF26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3F736-E0F9-5526-2D44-FB7AD15C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de-DE" dirty="0"/>
              <a:t>Präsentation über IoT und 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16E1C6-F425-78BE-2078-99F63537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de-DE" dirty="0"/>
              <a:t>Damon Spinder, Kevin Krauss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30221-F4EE-0ECA-E181-CAFFC96F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107987"/>
            <a:ext cx="11551920" cy="15327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Implementation eines C# Clients zum senden und empfangen von MQTT-Nachrichten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527A-B0D5-E17A-3063-AA05698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59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19AC9-221C-48B2-F081-2F11B630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Genauerer Einblick in das MQTT-Protokoll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5F177-D998-FEA4-669C-3BE9F19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58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8BA7-7401-E1AC-D761-AFE01F3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Datenübertragungssicherheit per Zertifikat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9AB7C-49B3-E55A-866A-88000976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64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6491-56BC-7496-8234-401992A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13658"/>
            <a:ext cx="10890929" cy="109728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91D74-2F95-5215-537A-BA361BDE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403385"/>
            <a:ext cx="10890928" cy="5040957"/>
          </a:xfrm>
        </p:spPr>
        <p:txBody>
          <a:bodyPr>
            <a:normAutofit/>
          </a:bodyPr>
          <a:lstStyle/>
          <a:p>
            <a:r>
              <a:rPr lang="de-DE" dirty="0"/>
              <a:t>Die verschiedenen Komponenten einer IoT-Anwendung</a:t>
            </a:r>
          </a:p>
          <a:p>
            <a:pPr lvl="1"/>
            <a:r>
              <a:rPr lang="de-DE" dirty="0"/>
              <a:t>IoT-Geräte</a:t>
            </a:r>
          </a:p>
          <a:p>
            <a:pPr lvl="1"/>
            <a:r>
              <a:rPr lang="de-DE" dirty="0"/>
              <a:t>Gateway / Hub</a:t>
            </a:r>
          </a:p>
          <a:p>
            <a:pPr lvl="1"/>
            <a:r>
              <a:rPr lang="de-DE" dirty="0"/>
              <a:t>Kommunikationsprinzipien </a:t>
            </a:r>
          </a:p>
          <a:p>
            <a:pPr lvl="1"/>
            <a:r>
              <a:rPr lang="de-DE" dirty="0"/>
              <a:t>Kommunikationsprotokolle</a:t>
            </a:r>
          </a:p>
          <a:p>
            <a:pPr lvl="1"/>
            <a:r>
              <a:rPr lang="de-DE" dirty="0"/>
              <a:t>Broker</a:t>
            </a:r>
          </a:p>
          <a:p>
            <a:pPr lvl="1"/>
            <a:r>
              <a:rPr lang="de-DE" dirty="0"/>
              <a:t>Backend / Cloud-Plattform</a:t>
            </a:r>
          </a:p>
          <a:p>
            <a:r>
              <a:rPr lang="de-DE" dirty="0"/>
              <a:t>Vorstellung einer IoT-Anwendung</a:t>
            </a:r>
          </a:p>
          <a:p>
            <a:r>
              <a:rPr lang="de-DE" dirty="0"/>
              <a:t>Implementation eines C# Clients zum senden und empfangen von MQTT-Nachrichten</a:t>
            </a:r>
          </a:p>
          <a:p>
            <a:r>
              <a:rPr lang="de-DE" dirty="0"/>
              <a:t>Genauerer Einblick in das MQTT-Protokoll</a:t>
            </a:r>
          </a:p>
          <a:p>
            <a:r>
              <a:rPr lang="de-DE" dirty="0"/>
              <a:t>Datenübertragungssicherheit per Zertifikat</a:t>
            </a:r>
          </a:p>
        </p:txBody>
      </p:sp>
    </p:spTree>
    <p:extLst>
      <p:ext uri="{BB962C8B-B14F-4D97-AF65-F5344CB8AC3E}">
        <p14:creationId xmlns:p14="http://schemas.microsoft.com/office/powerpoint/2010/main" val="26701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CEE4-D338-794F-DAF0-EC3E27AC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Die Komponenten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6ACC0-649B-DA0F-08D1-A424CE29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58538"/>
            <a:ext cx="10890928" cy="356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IoT-Anwendungen bestehen aus einigen verschiedenen Komponenten</a:t>
            </a:r>
          </a:p>
          <a:p>
            <a:r>
              <a:rPr lang="de-DE" sz="2400" dirty="0"/>
              <a:t>IoT-Geräte (Devices)</a:t>
            </a:r>
          </a:p>
          <a:p>
            <a:r>
              <a:rPr lang="de-DE" sz="2400" dirty="0"/>
              <a:t>Gateway</a:t>
            </a:r>
          </a:p>
          <a:p>
            <a:r>
              <a:rPr lang="de-DE" sz="2400" dirty="0"/>
              <a:t>Kommunikationsprinzipien / Kommunikationsprotokolle</a:t>
            </a:r>
          </a:p>
          <a:p>
            <a:r>
              <a:rPr lang="de-DE" sz="2400" dirty="0"/>
              <a:t>Broker</a:t>
            </a:r>
          </a:p>
          <a:p>
            <a:r>
              <a:rPr lang="de-DE" sz="2400" dirty="0"/>
              <a:t>Backend / Cloud-Plattform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653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47A5E-E9A3-B0DF-B4A2-79EF73B3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IoT-Geräte (Devices)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9F412-EEDF-3B16-85CB-417A07FD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196558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Physische Geräte (Sensoren und Aktoren)</a:t>
            </a:r>
          </a:p>
          <a:p>
            <a:r>
              <a:rPr lang="de-DE" sz="2400" dirty="0"/>
              <a:t>Beispiele:</a:t>
            </a:r>
            <a:br>
              <a:rPr lang="de-DE" sz="2400" dirty="0"/>
            </a:br>
            <a:r>
              <a:rPr lang="de-DE" sz="2400" dirty="0"/>
              <a:t>	Temperatursensoren</a:t>
            </a:r>
          </a:p>
          <a:p>
            <a:pPr marL="765810" lvl="3" indent="0">
              <a:buNone/>
            </a:pPr>
            <a:r>
              <a:rPr lang="de-DE" sz="1800" dirty="0"/>
              <a:t>	</a:t>
            </a:r>
            <a:r>
              <a:rPr lang="de-DE" sz="2400" dirty="0"/>
              <a:t>Bewegungssensoren</a:t>
            </a:r>
          </a:p>
          <a:p>
            <a:pPr marL="765810" lvl="3" indent="0">
              <a:buNone/>
            </a:pPr>
            <a:r>
              <a:rPr lang="de-DE" sz="2400" dirty="0"/>
              <a:t>	Kameras</a:t>
            </a:r>
          </a:p>
          <a:p>
            <a:pPr marL="765810" lvl="3" indent="0">
              <a:buNone/>
            </a:pPr>
            <a:r>
              <a:rPr lang="de-DE" sz="2400" dirty="0"/>
              <a:t>	Smart-Thermostate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5530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D1844-168B-F4D4-14F4-09C1DEDD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46316"/>
            <a:ext cx="10890929" cy="1097280"/>
          </a:xfrm>
        </p:spPr>
        <p:txBody>
          <a:bodyPr/>
          <a:lstStyle/>
          <a:p>
            <a:r>
              <a:rPr lang="de-DE" dirty="0"/>
              <a:t>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A7BA5-A5E5-D099-193F-81AC10EC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27186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Brücke zwischen Devices und dem Internet / Cloud</a:t>
            </a:r>
            <a:endParaRPr lang="de-DE" sz="2200" dirty="0"/>
          </a:p>
          <a:p>
            <a:r>
              <a:rPr lang="de-DE" sz="2200" dirty="0"/>
              <a:t>Aufgaben</a:t>
            </a:r>
          </a:p>
          <a:p>
            <a:pPr lvl="1"/>
            <a:r>
              <a:rPr lang="de-DE" sz="2200" dirty="0"/>
              <a:t>Datenaggregation</a:t>
            </a:r>
            <a:endParaRPr lang="de-DE" sz="2000" dirty="0"/>
          </a:p>
          <a:p>
            <a:pPr lvl="1"/>
            <a:r>
              <a:rPr lang="de-DE" sz="2000" dirty="0"/>
              <a:t>Protokollübersetzung</a:t>
            </a:r>
          </a:p>
          <a:p>
            <a:pPr lvl="1"/>
            <a:r>
              <a:rPr lang="de-DE" sz="2000" dirty="0"/>
              <a:t>Sicherer Transport</a:t>
            </a:r>
          </a:p>
        </p:txBody>
      </p:sp>
    </p:spTree>
    <p:extLst>
      <p:ext uri="{BB962C8B-B14F-4D97-AF65-F5344CB8AC3E}">
        <p14:creationId xmlns:p14="http://schemas.microsoft.com/office/powerpoint/2010/main" val="27569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8451-8BCB-C259-A761-0C7F969A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" y="402773"/>
            <a:ext cx="11530149" cy="1097280"/>
          </a:xfrm>
        </p:spPr>
        <p:txBody>
          <a:bodyPr>
            <a:normAutofit/>
          </a:bodyPr>
          <a:lstStyle/>
          <a:p>
            <a:r>
              <a:rPr lang="de-DE" dirty="0"/>
              <a:t>Kommunikationsprinzipien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0424A-EC56-E750-89B8-B2E20C15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4 Prinzipen der Kommunikation</a:t>
            </a:r>
          </a:p>
          <a:p>
            <a:pPr lvl="1"/>
            <a:r>
              <a:rPr lang="de-DE" sz="2200" dirty="0"/>
              <a:t>Pull Prinzip</a:t>
            </a:r>
          </a:p>
          <a:p>
            <a:pPr lvl="1"/>
            <a:r>
              <a:rPr lang="de-DE" sz="2200" dirty="0"/>
              <a:t>Push Prinzip</a:t>
            </a:r>
          </a:p>
          <a:p>
            <a:pPr lvl="1"/>
            <a:r>
              <a:rPr lang="de-DE" sz="2200" dirty="0"/>
              <a:t>Publish und </a:t>
            </a:r>
            <a:r>
              <a:rPr lang="de-DE" sz="2200" dirty="0" err="1"/>
              <a:t>Subscribe</a:t>
            </a:r>
            <a:r>
              <a:rPr lang="de-DE" sz="2200" dirty="0"/>
              <a:t> Prinzip</a:t>
            </a:r>
          </a:p>
          <a:p>
            <a:pPr lvl="1"/>
            <a:r>
              <a:rPr lang="de-DE" sz="2200" dirty="0"/>
              <a:t>Mesh Prinzip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624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D3CC7-5923-F7D7-06A5-F76E548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35430"/>
            <a:ext cx="10890929" cy="1097280"/>
          </a:xfrm>
        </p:spPr>
        <p:txBody>
          <a:bodyPr/>
          <a:lstStyle/>
          <a:p>
            <a:r>
              <a:rPr lang="de-DE" dirty="0"/>
              <a:t>Kommunikationsprotokolle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5BAFA-76B0-1DCA-C4AA-8F954AA1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272758"/>
            <a:ext cx="10890928" cy="4834128"/>
          </a:xfrm>
        </p:spPr>
        <p:txBody>
          <a:bodyPr>
            <a:normAutofit/>
          </a:bodyPr>
          <a:lstStyle/>
          <a:p>
            <a:r>
              <a:rPr lang="de-DE" sz="2400" dirty="0"/>
              <a:t>TCP/IP</a:t>
            </a:r>
          </a:p>
          <a:p>
            <a:pPr lvl="1"/>
            <a:r>
              <a:rPr lang="de-DE" sz="2400" dirty="0"/>
              <a:t>IP</a:t>
            </a:r>
          </a:p>
          <a:p>
            <a:pPr lvl="1"/>
            <a:r>
              <a:rPr lang="de-DE" sz="2400" dirty="0"/>
              <a:t>TCP/UDP</a:t>
            </a:r>
          </a:p>
          <a:p>
            <a:pPr lvl="1"/>
            <a:r>
              <a:rPr lang="de-DE" sz="2400" dirty="0"/>
              <a:t>Anwendungsebene</a:t>
            </a:r>
          </a:p>
          <a:p>
            <a:pPr lvl="1"/>
            <a:r>
              <a:rPr lang="de-DE" sz="2400" dirty="0"/>
              <a:t>Fazit</a:t>
            </a:r>
          </a:p>
          <a:p>
            <a:r>
              <a:rPr lang="de-DE" sz="2400" dirty="0"/>
              <a:t>HTTP/HTTPS</a:t>
            </a:r>
          </a:p>
          <a:p>
            <a:pPr lvl="1"/>
            <a:r>
              <a:rPr lang="de-DE" sz="2400" dirty="0"/>
              <a:t>HTTP</a:t>
            </a:r>
          </a:p>
          <a:p>
            <a:pPr lvl="1"/>
            <a:r>
              <a:rPr lang="de-DE" sz="2400" dirty="0"/>
              <a:t>HTTPS</a:t>
            </a:r>
          </a:p>
          <a:p>
            <a:pPr lvl="1"/>
            <a:r>
              <a:rPr lang="de-DE" sz="24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07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07530-9A61-A895-19D0-8030053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Backend / Cloud-Plattform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8DE21-4030-44FB-F176-F940BB7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338072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Besteht aus mehreren Komponenten</a:t>
            </a:r>
          </a:p>
          <a:p>
            <a:pPr lvl="1"/>
            <a:r>
              <a:rPr lang="de-DE" sz="2400" dirty="0"/>
              <a:t>Datenbanken</a:t>
            </a:r>
          </a:p>
          <a:p>
            <a:pPr lvl="1"/>
            <a:r>
              <a:rPr lang="de-DE" sz="2400" dirty="0"/>
              <a:t>Analysewerkzeuge</a:t>
            </a:r>
          </a:p>
          <a:p>
            <a:pPr lvl="1"/>
            <a:r>
              <a:rPr lang="de-DE" sz="2400" dirty="0"/>
              <a:t>Dashboards zur Visualisierung</a:t>
            </a:r>
          </a:p>
          <a:p>
            <a:pPr lvl="1"/>
            <a:r>
              <a:rPr lang="de-DE" sz="2400" dirty="0"/>
              <a:t>Steuerungssysteme für Geräte</a:t>
            </a:r>
          </a:p>
        </p:txBody>
      </p:sp>
    </p:spTree>
    <p:extLst>
      <p:ext uri="{BB962C8B-B14F-4D97-AF65-F5344CB8AC3E}">
        <p14:creationId xmlns:p14="http://schemas.microsoft.com/office/powerpoint/2010/main" val="823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38B4-55DC-BC8D-04E7-2311784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91887"/>
            <a:ext cx="10890929" cy="1097280"/>
          </a:xfrm>
        </p:spPr>
        <p:txBody>
          <a:bodyPr/>
          <a:lstStyle/>
          <a:p>
            <a:r>
              <a:rPr lang="de-DE" dirty="0"/>
              <a:t>Vorstellung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3B481A-DF20-2D9A-A30A-2274772E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272757"/>
            <a:ext cx="10890928" cy="356616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3996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59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Präsentation über IoT und MQTT</vt:lpstr>
      <vt:lpstr>Gliederung</vt:lpstr>
      <vt:lpstr>Die Komponenten einer IoT-Anwendung</vt:lpstr>
      <vt:lpstr>IoT-Geräte (Devices)</vt:lpstr>
      <vt:lpstr>Gateway</vt:lpstr>
      <vt:lpstr>Kommunikationsprinzipien</vt:lpstr>
      <vt:lpstr>Kommunikationsprotokolle</vt:lpstr>
      <vt:lpstr>Backend / Cloud-Plattform</vt:lpstr>
      <vt:lpstr>Vorstellung einer IoT-Anwendung</vt:lpstr>
      <vt:lpstr>Implementation eines C# Clients zum senden und empfangen von MQTT-Nachrichten </vt:lpstr>
      <vt:lpstr>Genauerer Einblick in das MQTT-Protokoll </vt:lpstr>
      <vt:lpstr>Datenübertragungssicherheit per Zertifikat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Damon Spinder</dc:creator>
  <cp:lastModifiedBy>Krauss Kevin</cp:lastModifiedBy>
  <cp:revision>1</cp:revision>
  <dcterms:created xsi:type="dcterms:W3CDTF">2025-05-05T13:01:23Z</dcterms:created>
  <dcterms:modified xsi:type="dcterms:W3CDTF">2025-05-06T06:11:20Z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2025-05-06T06:11:01Z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71fed539-53c9-4781-a988-9efc321ed85b</vt:lpwstr>
  </property>
  <property fmtid="{D5CDD505-2E9C-101B-9397-08002B2CF9AE}" pid="7" name="MSIP_Label_defa4170-0d19-0005-0004-bc88714345d2_ActionId">
    <vt:lpwstr>dc68b0b0-97ca-4423-932d-2b1e31adfd06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