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5" r:id="rId13"/>
    <p:sldId id="267" r:id="rId14"/>
    <p:sldId id="271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E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76B1A-FD58-4375-B065-FA82DFD1F6E9}" type="datetimeFigureOut">
              <a:rPr lang="de-DE" smtClean="0"/>
              <a:t>14.05.2025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CE767-8144-4215-8C15-D57E51DC9B9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7111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0CE767-8144-4215-8C15-D57E51DC9B9B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32306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3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2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311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134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0036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33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948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37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668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18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383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5/14/2025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90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8C77F8-40CC-99A3-3E8E-FDAACF2622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9688"/>
          <a:stretch/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423F736-E0F9-5526-2D44-FB7AD15C95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de-DE" dirty="0"/>
              <a:t>Präsentation über IoT und MQTT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16E1C6-F425-78BE-2078-99F635375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de-DE" dirty="0"/>
              <a:t>Damon Spinder, Kevin Krauss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8607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D19AC9-221C-48B2-F081-2F11B630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Das MQTT-Protokoll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95F177-D998-FEA4-669C-3BE9F1983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Versendet nur geringe Datenmenge </a:t>
            </a:r>
            <a:r>
              <a:rPr lang="de-DE" dirty="0">
                <a:sym typeface="Wingdings" panose="05000000000000000000" pitchFamily="2" charset="2"/>
              </a:rPr>
              <a:t> Für die meisten Geräte geeignet</a:t>
            </a:r>
          </a:p>
          <a:p>
            <a:r>
              <a:rPr lang="de-DE" dirty="0">
                <a:sym typeface="Wingdings" panose="05000000000000000000" pitchFamily="2" charset="2"/>
              </a:rPr>
              <a:t>Authentifizierung möglich</a:t>
            </a:r>
          </a:p>
          <a:p>
            <a:r>
              <a:rPr lang="de-DE" dirty="0">
                <a:sym typeface="Wingdings" panose="05000000000000000000" pitchFamily="2" charset="2"/>
              </a:rPr>
              <a:t>Verschlüsselung über SSL/TLS möglich</a:t>
            </a:r>
          </a:p>
          <a:p>
            <a:r>
              <a:rPr lang="de-DE" dirty="0">
                <a:sym typeface="Wingdings" panose="05000000000000000000" pitchFamily="2" charset="2"/>
              </a:rPr>
              <a:t>Kommunikation nach Publish/</a:t>
            </a:r>
            <a:r>
              <a:rPr lang="de-DE" dirty="0" err="1">
                <a:sym typeface="Wingdings" panose="05000000000000000000" pitchFamily="2" charset="2"/>
              </a:rPr>
              <a:t>Subscribe</a:t>
            </a:r>
            <a:r>
              <a:rPr lang="de-DE" dirty="0">
                <a:sym typeface="Wingdings" panose="05000000000000000000" pitchFamily="2" charset="2"/>
              </a:rPr>
              <a:t> Prinzip</a:t>
            </a:r>
          </a:p>
          <a:p>
            <a:r>
              <a:rPr lang="de-DE" dirty="0">
                <a:sym typeface="Wingdings" panose="05000000000000000000" pitchFamily="2" charset="2"/>
              </a:rPr>
              <a:t>Nachrichten werden zu Topics gesendet/von Topics empfangen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Hierarchisch Strukturiert</a:t>
            </a:r>
          </a:p>
          <a:p>
            <a:pPr lvl="1"/>
            <a:r>
              <a:rPr lang="de-DE" dirty="0">
                <a:sym typeface="Wingdings" panose="05000000000000000000" pitchFamily="2" charset="2"/>
              </a:rPr>
              <a:t>Beispiel:</a:t>
            </a:r>
          </a:p>
          <a:p>
            <a:pPr lvl="2"/>
            <a:r>
              <a:rPr lang="de-DE" dirty="0">
                <a:sym typeface="Wingdings" panose="05000000000000000000" pitchFamily="2" charset="2"/>
              </a:rPr>
              <a:t>Sensors/</a:t>
            </a:r>
            <a:r>
              <a:rPr lang="de-DE" dirty="0" err="1">
                <a:sym typeface="Wingdings" panose="05000000000000000000" pitchFamily="2" charset="2"/>
              </a:rPr>
              <a:t>temperature</a:t>
            </a:r>
            <a:r>
              <a:rPr lang="de-DE" dirty="0">
                <a:sym typeface="Wingdings" panose="05000000000000000000" pitchFamily="2" charset="2"/>
              </a:rPr>
              <a:t>/</a:t>
            </a:r>
            <a:r>
              <a:rPr lang="de-DE" dirty="0" err="1">
                <a:sym typeface="Wingdings" panose="05000000000000000000" pitchFamily="2" charset="2"/>
              </a:rPr>
              <a:t>livingroom</a:t>
            </a:r>
            <a:endParaRPr lang="de-DE" dirty="0">
              <a:sym typeface="Wingdings" panose="05000000000000000000" pitchFamily="2" charset="2"/>
            </a:endParaRPr>
          </a:p>
          <a:p>
            <a:pPr lvl="2"/>
            <a:r>
              <a:rPr lang="de-DE" dirty="0"/>
              <a:t>Sensors/</a:t>
            </a:r>
            <a:r>
              <a:rPr lang="de-DE" dirty="0" err="1"/>
              <a:t>temperature</a:t>
            </a:r>
            <a:r>
              <a:rPr lang="de-DE" dirty="0"/>
              <a:t>/</a:t>
            </a:r>
            <a:r>
              <a:rPr lang="de-DE" dirty="0" err="1"/>
              <a:t>kitchen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65878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90346-4F51-C3DF-C183-E9106F5C3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D7DAF4-F5C4-8029-F447-28994501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46316"/>
            <a:ext cx="10890929" cy="1097280"/>
          </a:xfrm>
        </p:spPr>
        <p:txBody>
          <a:bodyPr>
            <a:normAutofit/>
          </a:bodyPr>
          <a:lstStyle/>
          <a:p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 (QoS)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D684C6-6EB0-A09C-0F8E-481110F1C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3" y="1294529"/>
            <a:ext cx="10890928" cy="3566160"/>
          </a:xfrm>
        </p:spPr>
        <p:txBody>
          <a:bodyPr/>
          <a:lstStyle/>
          <a:p>
            <a:r>
              <a:rPr lang="de-DE" dirty="0"/>
              <a:t>Legt fest, wie oft eine Nachricht vom Broker empfangen wird.</a:t>
            </a:r>
          </a:p>
          <a:p>
            <a:r>
              <a:rPr lang="de-DE" dirty="0"/>
              <a:t>3 verschiedene Stufen</a:t>
            </a:r>
          </a:p>
          <a:p>
            <a:pPr lvl="1"/>
            <a:r>
              <a:rPr lang="de-DE" dirty="0"/>
              <a:t>At </a:t>
            </a:r>
            <a:r>
              <a:rPr lang="de-DE" dirty="0" err="1"/>
              <a:t>most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(Maximal einmal)</a:t>
            </a:r>
          </a:p>
          <a:p>
            <a:pPr lvl="1"/>
            <a:r>
              <a:rPr lang="de-DE" dirty="0"/>
              <a:t>At least </a:t>
            </a:r>
            <a:r>
              <a:rPr lang="de-DE" dirty="0" err="1"/>
              <a:t>once</a:t>
            </a:r>
            <a:r>
              <a:rPr lang="de-DE" dirty="0"/>
              <a:t> (Mindestens einmal)</a:t>
            </a:r>
          </a:p>
          <a:p>
            <a:pPr lvl="1"/>
            <a:r>
              <a:rPr lang="de-DE" dirty="0" err="1"/>
              <a:t>Exactly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(Genau einmal)</a:t>
            </a:r>
          </a:p>
        </p:txBody>
      </p:sp>
    </p:spTree>
    <p:extLst>
      <p:ext uri="{BB962C8B-B14F-4D97-AF65-F5344CB8AC3E}">
        <p14:creationId xmlns:p14="http://schemas.microsoft.com/office/powerpoint/2010/main" val="1021619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830221-F4EE-0ECA-E181-CAFFC96F5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-107987"/>
            <a:ext cx="11551920" cy="1532710"/>
          </a:xfrm>
        </p:spPr>
        <p:txBody>
          <a:bodyPr>
            <a:normAutofit fontScale="90000"/>
          </a:bodyPr>
          <a:lstStyle/>
          <a:p>
            <a:r>
              <a:rPr lang="de-DE" dirty="0"/>
              <a:t>Implementation eines C# Clients zum senden und empfangen von MQTT-Nachrichten</a:t>
            </a:r>
            <a:br>
              <a:rPr lang="de-DE" dirty="0"/>
            </a:b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D4527A-B0D5-E17A-3063-AA05698C2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4591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938BA7-7401-E1AC-D761-AFE01F3D3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Wie kann die Datenübertragung gesichert werden?</a:t>
            </a:r>
            <a:br>
              <a:rPr lang="de-DE" dirty="0"/>
            </a:br>
            <a:endParaRPr lang="de-DE" dirty="0"/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DE3B29D4-3BC9-C095-0B0A-37F51553B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Kommunikation wird über TLS/SSL verschlüsselt</a:t>
            </a:r>
          </a:p>
          <a:p>
            <a:r>
              <a:rPr lang="de-DE" dirty="0"/>
              <a:t>Server und Client sind eindeutig identifizierbar</a:t>
            </a:r>
          </a:p>
          <a:p>
            <a:r>
              <a:rPr lang="de-DE" dirty="0"/>
              <a:t>Schutz vor Man-in-</a:t>
            </a:r>
            <a:r>
              <a:rPr lang="de-DE" dirty="0" err="1"/>
              <a:t>the</a:t>
            </a:r>
            <a:r>
              <a:rPr lang="de-DE" dirty="0"/>
              <a:t>-Middle-Angriffen</a:t>
            </a:r>
          </a:p>
        </p:txBody>
      </p:sp>
    </p:spTree>
    <p:extLst>
      <p:ext uri="{BB962C8B-B14F-4D97-AF65-F5344CB8AC3E}">
        <p14:creationId xmlns:p14="http://schemas.microsoft.com/office/powerpoint/2010/main" val="4426453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163DA-C2D9-F9F3-FC40-3A7CB8B22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C9806F-8EA5-E607-AD4B-726AD6B0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/>
          </a:bodyPr>
          <a:lstStyle/>
          <a:p>
            <a:r>
              <a:rPr lang="de-DE" dirty="0"/>
              <a:t>Ein Zertifikat mit OpenSSL erstellen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505FB27E-8CC7-7F9F-376A-AB9698E66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8" y="2633472"/>
            <a:ext cx="10890930" cy="3566160"/>
          </a:xfrm>
        </p:spPr>
        <p:txBody>
          <a:bodyPr/>
          <a:lstStyle/>
          <a:p>
            <a:r>
              <a:rPr lang="de-DE" dirty="0"/>
              <a:t>Privaten Schlüssel erstellen</a:t>
            </a:r>
          </a:p>
          <a:p>
            <a:pPr lvl="1"/>
            <a:r>
              <a:rPr lang="de-DE" dirty="0" err="1"/>
              <a:t>openssl</a:t>
            </a:r>
            <a:r>
              <a:rPr lang="de-DE" dirty="0"/>
              <a:t> </a:t>
            </a:r>
            <a:r>
              <a:rPr lang="de-DE" dirty="0" err="1"/>
              <a:t>genrsa</a:t>
            </a:r>
            <a:r>
              <a:rPr lang="de-DE" dirty="0"/>
              <a:t> –out </a:t>
            </a:r>
            <a:r>
              <a:rPr lang="de-DE" dirty="0" err="1"/>
              <a:t>private.key</a:t>
            </a:r>
            <a:r>
              <a:rPr lang="de-DE" dirty="0"/>
              <a:t> 2048</a:t>
            </a:r>
          </a:p>
          <a:p>
            <a:r>
              <a:rPr lang="de-DE" dirty="0"/>
              <a:t>Zertifikatsanforderung (CSR) erstellen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req -new -key </a:t>
            </a:r>
            <a:r>
              <a:rPr lang="en-US" dirty="0" err="1"/>
              <a:t>private.key</a:t>
            </a:r>
            <a:r>
              <a:rPr lang="en-US" dirty="0"/>
              <a:t> -out </a:t>
            </a:r>
            <a:r>
              <a:rPr lang="en-US" dirty="0" err="1"/>
              <a:t>request.csr</a:t>
            </a:r>
            <a:endParaRPr lang="de-DE" dirty="0"/>
          </a:p>
          <a:p>
            <a:r>
              <a:rPr lang="de-DE" dirty="0"/>
              <a:t>Zertifikat erstellen</a:t>
            </a:r>
          </a:p>
          <a:p>
            <a:pPr lvl="1"/>
            <a:r>
              <a:rPr lang="en-US" dirty="0" err="1"/>
              <a:t>openssl</a:t>
            </a:r>
            <a:r>
              <a:rPr lang="en-US" dirty="0"/>
              <a:t> x509 -req -in </a:t>
            </a:r>
            <a:r>
              <a:rPr lang="en-US" dirty="0" err="1"/>
              <a:t>request.csr</a:t>
            </a:r>
            <a:r>
              <a:rPr lang="en-US" dirty="0"/>
              <a:t> -</a:t>
            </a:r>
            <a:r>
              <a:rPr lang="en-US" dirty="0" err="1"/>
              <a:t>signkey</a:t>
            </a:r>
            <a:r>
              <a:rPr lang="en-US" dirty="0"/>
              <a:t> </a:t>
            </a:r>
            <a:r>
              <a:rPr lang="en-US" dirty="0" err="1"/>
              <a:t>private.key</a:t>
            </a:r>
            <a:r>
              <a:rPr lang="en-US" dirty="0"/>
              <a:t> -out certificate.crt -days 365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3164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DB9D-C786-2C74-E5F1-E38F21B35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3E23B-767D-3D80-CD2F-C99BCAD85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57201"/>
            <a:ext cx="10890929" cy="1097280"/>
          </a:xfrm>
        </p:spPr>
        <p:txBody>
          <a:bodyPr>
            <a:normAutofit fontScale="90000"/>
          </a:bodyPr>
          <a:lstStyle/>
          <a:p>
            <a:r>
              <a:rPr lang="de-DE" dirty="0"/>
              <a:t>Ein Zertifikat</a:t>
            </a:r>
            <a:br>
              <a:rPr lang="de-DE" dirty="0"/>
            </a:br>
            <a:r>
              <a:rPr lang="de-DE" dirty="0"/>
              <a:t>in C# anwenden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EF77605-DFCA-58C8-C688-48CF76692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86" y="2263482"/>
            <a:ext cx="8049748" cy="337232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CBA370-A198-BBB6-B055-17B776D29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9191" y="360040"/>
            <a:ext cx="6792273" cy="279121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899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086491-56BC-7496-8234-401992AA1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13658"/>
            <a:ext cx="10890929" cy="1097280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C91D74-2F95-5215-537A-BA361BDED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0" y="1403385"/>
            <a:ext cx="10890928" cy="5040957"/>
          </a:xfrm>
        </p:spPr>
        <p:txBody>
          <a:bodyPr>
            <a:normAutofit lnSpcReduction="10000"/>
          </a:bodyPr>
          <a:lstStyle/>
          <a:p>
            <a:r>
              <a:rPr lang="de-DE" dirty="0"/>
              <a:t>Die verschiedenen Komponenten einer IoT-Anwendung</a:t>
            </a:r>
          </a:p>
          <a:p>
            <a:pPr lvl="1"/>
            <a:r>
              <a:rPr lang="de-DE" dirty="0"/>
              <a:t>IoT-Geräte</a:t>
            </a:r>
          </a:p>
          <a:p>
            <a:pPr lvl="1"/>
            <a:r>
              <a:rPr lang="de-DE" dirty="0"/>
              <a:t>Gateway / Hub</a:t>
            </a:r>
          </a:p>
          <a:p>
            <a:pPr lvl="1"/>
            <a:r>
              <a:rPr lang="de-DE" dirty="0"/>
              <a:t>Kommunikationsprinzipien </a:t>
            </a:r>
          </a:p>
          <a:p>
            <a:pPr lvl="1"/>
            <a:r>
              <a:rPr lang="de-DE" dirty="0"/>
              <a:t>Kommunikationsprotokolle</a:t>
            </a:r>
          </a:p>
          <a:p>
            <a:pPr lvl="1"/>
            <a:r>
              <a:rPr lang="de-DE" dirty="0"/>
              <a:t>Broker</a:t>
            </a:r>
          </a:p>
          <a:p>
            <a:pPr lvl="1"/>
            <a:r>
              <a:rPr lang="de-DE" dirty="0"/>
              <a:t>Backend / Cloud-Plattform</a:t>
            </a:r>
          </a:p>
          <a:p>
            <a:r>
              <a:rPr lang="de-DE" dirty="0"/>
              <a:t>Vorstellung einer IoT-Anwendung</a:t>
            </a:r>
          </a:p>
          <a:p>
            <a:r>
              <a:rPr lang="de-DE" dirty="0"/>
              <a:t>Das MQTT-Protokoll</a:t>
            </a:r>
          </a:p>
          <a:p>
            <a:pPr lvl="1"/>
            <a:r>
              <a:rPr lang="de-DE" dirty="0"/>
              <a:t>Quality </a:t>
            </a:r>
            <a:r>
              <a:rPr lang="de-DE" dirty="0" err="1"/>
              <a:t>of</a:t>
            </a:r>
            <a:r>
              <a:rPr lang="de-DE" dirty="0"/>
              <a:t> Service</a:t>
            </a:r>
          </a:p>
          <a:p>
            <a:r>
              <a:rPr lang="de-DE" dirty="0"/>
              <a:t>Senden und Empfangen von MQTT-Nachrichten in C#</a:t>
            </a:r>
          </a:p>
          <a:p>
            <a:pPr lvl="1"/>
            <a:r>
              <a:rPr lang="de-DE" dirty="0"/>
              <a:t>Wie kann die Datenübertragung gesichert werden?</a:t>
            </a:r>
          </a:p>
        </p:txBody>
      </p:sp>
    </p:spTree>
    <p:extLst>
      <p:ext uri="{BB962C8B-B14F-4D97-AF65-F5344CB8AC3E}">
        <p14:creationId xmlns:p14="http://schemas.microsoft.com/office/powerpoint/2010/main" val="2670100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ABCEE4-D338-794F-DAF0-EC3E27AC5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Die Komponenten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26ACC0-649B-DA0F-08D1-A424CE29AF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58538"/>
            <a:ext cx="10890928" cy="3566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400" dirty="0"/>
              <a:t>IoT-Anwendungen bestehen aus einigen verschiedenen Komponenten</a:t>
            </a:r>
          </a:p>
          <a:p>
            <a:r>
              <a:rPr lang="de-DE" sz="2400" dirty="0"/>
              <a:t>IoT-Geräte (Devices)</a:t>
            </a:r>
          </a:p>
          <a:p>
            <a:r>
              <a:rPr lang="de-DE" sz="2400" dirty="0"/>
              <a:t>Gateway</a:t>
            </a:r>
          </a:p>
          <a:p>
            <a:r>
              <a:rPr lang="de-DE" sz="2400" dirty="0"/>
              <a:t>Kommunikationsprinzipien / Kommunikationsprotokolle</a:t>
            </a:r>
          </a:p>
          <a:p>
            <a:r>
              <a:rPr lang="de-DE" sz="2400" dirty="0"/>
              <a:t>Broker</a:t>
            </a:r>
          </a:p>
          <a:p>
            <a:r>
              <a:rPr lang="de-DE" sz="2400" dirty="0"/>
              <a:t>Backend / Cloud-Plattform</a:t>
            </a:r>
          </a:p>
          <a:p>
            <a:endParaRPr lang="de-DE" sz="2400" dirty="0"/>
          </a:p>
          <a:p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765383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247A5E-E9A3-B0DF-B4A2-79EF73B31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IoT-Geräte (Devices)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D9F412-EEDF-3B16-85CB-417A07FD0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196558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Physische Geräte (Sensoren und Aktoren)</a:t>
            </a:r>
          </a:p>
          <a:p>
            <a:r>
              <a:rPr lang="de-DE" sz="2400" dirty="0"/>
              <a:t>Beispiele:</a:t>
            </a:r>
            <a:br>
              <a:rPr lang="de-DE" sz="2400" dirty="0"/>
            </a:br>
            <a:r>
              <a:rPr lang="de-DE" sz="2400" dirty="0"/>
              <a:t>	Temperatursensoren</a:t>
            </a:r>
          </a:p>
          <a:p>
            <a:pPr marL="765810" lvl="3" indent="0">
              <a:buNone/>
            </a:pPr>
            <a:r>
              <a:rPr lang="de-DE" sz="1800" dirty="0"/>
              <a:t>	</a:t>
            </a:r>
            <a:r>
              <a:rPr lang="de-DE" sz="2400" dirty="0"/>
              <a:t>Bewegungssensoren</a:t>
            </a:r>
          </a:p>
          <a:p>
            <a:pPr marL="765810" lvl="3" indent="0">
              <a:buNone/>
            </a:pPr>
            <a:r>
              <a:rPr lang="de-DE" sz="2400" dirty="0"/>
              <a:t>	Kameras</a:t>
            </a:r>
          </a:p>
          <a:p>
            <a:pPr marL="765810" lvl="3" indent="0">
              <a:buNone/>
            </a:pPr>
            <a:r>
              <a:rPr lang="de-DE" sz="2400" dirty="0"/>
              <a:t>	Smart-Thermostate</a:t>
            </a: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1555301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8D1844-168B-F4D4-14F4-09C1DEDD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46316"/>
            <a:ext cx="10890929" cy="1097280"/>
          </a:xfrm>
        </p:spPr>
        <p:txBody>
          <a:bodyPr/>
          <a:lstStyle/>
          <a:p>
            <a:r>
              <a:rPr lang="de-DE" dirty="0"/>
              <a:t>Gateway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CA7BA5-A5E5-D099-193F-81AC10EC2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327186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Brücke zwischen Devices und dem Internet / Cloud</a:t>
            </a:r>
            <a:endParaRPr lang="de-DE" sz="2200" dirty="0"/>
          </a:p>
          <a:p>
            <a:r>
              <a:rPr lang="de-DE" sz="2200" dirty="0"/>
              <a:t>Aufgaben</a:t>
            </a:r>
          </a:p>
          <a:p>
            <a:pPr lvl="1"/>
            <a:r>
              <a:rPr lang="de-DE" sz="2200" dirty="0"/>
              <a:t>Datenaggregation</a:t>
            </a:r>
            <a:endParaRPr lang="de-DE" sz="2000" dirty="0"/>
          </a:p>
          <a:p>
            <a:pPr lvl="1"/>
            <a:r>
              <a:rPr lang="de-DE" sz="2000" dirty="0"/>
              <a:t>Protokollübersetzung</a:t>
            </a:r>
          </a:p>
          <a:p>
            <a:pPr lvl="1"/>
            <a:r>
              <a:rPr lang="de-DE" sz="2000" dirty="0"/>
              <a:t>Sicherer Transport</a:t>
            </a:r>
          </a:p>
        </p:txBody>
      </p:sp>
    </p:spTree>
    <p:extLst>
      <p:ext uri="{BB962C8B-B14F-4D97-AF65-F5344CB8AC3E}">
        <p14:creationId xmlns:p14="http://schemas.microsoft.com/office/powerpoint/2010/main" val="2756957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2C8451-8BCB-C259-A761-0C7F969A9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851" y="402773"/>
            <a:ext cx="11530149" cy="1097280"/>
          </a:xfrm>
        </p:spPr>
        <p:txBody>
          <a:bodyPr>
            <a:normAutofit/>
          </a:bodyPr>
          <a:lstStyle/>
          <a:p>
            <a:r>
              <a:rPr lang="de-DE" dirty="0"/>
              <a:t>Kommunikationsprinzipien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0424A-EC56-E750-89B8-B2E20C15C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992" y="1218329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4 Prinzipen der Kommunikation</a:t>
            </a:r>
          </a:p>
          <a:p>
            <a:pPr lvl="1"/>
            <a:r>
              <a:rPr lang="de-DE" sz="2200" dirty="0"/>
              <a:t>Pull Prinzip</a:t>
            </a:r>
          </a:p>
          <a:p>
            <a:pPr lvl="1"/>
            <a:r>
              <a:rPr lang="de-DE" sz="2200" dirty="0"/>
              <a:t>Push Prinzip</a:t>
            </a:r>
          </a:p>
          <a:p>
            <a:pPr lvl="1"/>
            <a:r>
              <a:rPr lang="de-DE" sz="2200" dirty="0"/>
              <a:t>Publish und Subscribe Prinzip</a:t>
            </a:r>
          </a:p>
          <a:p>
            <a:pPr lvl="1"/>
            <a:r>
              <a:rPr lang="de-DE" sz="2200" dirty="0"/>
              <a:t>Mesh Prinzip</a:t>
            </a:r>
          </a:p>
          <a:p>
            <a:pPr lvl="1"/>
            <a:endParaRPr lang="de-DE" sz="2200" dirty="0"/>
          </a:p>
        </p:txBody>
      </p:sp>
    </p:spTree>
    <p:extLst>
      <p:ext uri="{BB962C8B-B14F-4D97-AF65-F5344CB8AC3E}">
        <p14:creationId xmlns:p14="http://schemas.microsoft.com/office/powerpoint/2010/main" val="2262418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AD3CC7-5923-F7D7-06A5-F76E5485E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435430"/>
            <a:ext cx="10890929" cy="1097280"/>
          </a:xfrm>
        </p:spPr>
        <p:txBody>
          <a:bodyPr/>
          <a:lstStyle/>
          <a:p>
            <a:r>
              <a:rPr lang="de-DE" dirty="0"/>
              <a:t>Kommunikationsprotokolle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05BAFA-76B0-1DCA-C4AA-8F954AA18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1272758"/>
            <a:ext cx="10890928" cy="4834128"/>
          </a:xfrm>
        </p:spPr>
        <p:txBody>
          <a:bodyPr>
            <a:normAutofit/>
          </a:bodyPr>
          <a:lstStyle/>
          <a:p>
            <a:r>
              <a:rPr lang="de-DE" sz="2400" dirty="0"/>
              <a:t>TCP/IP</a:t>
            </a:r>
          </a:p>
          <a:p>
            <a:pPr lvl="1"/>
            <a:r>
              <a:rPr lang="de-DE" sz="2400" dirty="0"/>
              <a:t>IP</a:t>
            </a:r>
          </a:p>
          <a:p>
            <a:pPr lvl="1"/>
            <a:r>
              <a:rPr lang="de-DE" sz="2400" dirty="0"/>
              <a:t>TCP/UDP</a:t>
            </a:r>
          </a:p>
          <a:p>
            <a:pPr lvl="1"/>
            <a:r>
              <a:rPr lang="de-DE" sz="2400" dirty="0"/>
              <a:t>Anwendungsebene</a:t>
            </a:r>
          </a:p>
          <a:p>
            <a:pPr lvl="1"/>
            <a:r>
              <a:rPr lang="de-DE" sz="2400" dirty="0"/>
              <a:t>Fazit</a:t>
            </a:r>
          </a:p>
          <a:p>
            <a:r>
              <a:rPr lang="de-DE" sz="2400" dirty="0"/>
              <a:t>HTTP/HTTPS</a:t>
            </a:r>
          </a:p>
          <a:p>
            <a:pPr lvl="1"/>
            <a:r>
              <a:rPr lang="de-DE" sz="2400" dirty="0"/>
              <a:t>HTTP</a:t>
            </a:r>
          </a:p>
          <a:p>
            <a:pPr lvl="1"/>
            <a:r>
              <a:rPr lang="de-DE" sz="2400" dirty="0"/>
              <a:t>HTTPS</a:t>
            </a:r>
          </a:p>
          <a:p>
            <a:pPr lvl="1"/>
            <a:r>
              <a:rPr lang="de-DE" sz="2400" dirty="0"/>
              <a:t>Fazit</a:t>
            </a:r>
          </a:p>
        </p:txBody>
      </p:sp>
    </p:spTree>
    <p:extLst>
      <p:ext uri="{BB962C8B-B14F-4D97-AF65-F5344CB8AC3E}">
        <p14:creationId xmlns:p14="http://schemas.microsoft.com/office/powerpoint/2010/main" val="607846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F07530-9A61-A895-19D0-80300533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435429"/>
            <a:ext cx="10890929" cy="1097280"/>
          </a:xfrm>
        </p:spPr>
        <p:txBody>
          <a:bodyPr/>
          <a:lstStyle/>
          <a:p>
            <a:r>
              <a:rPr lang="de-DE" dirty="0"/>
              <a:t>Backend / Cloud-Plattform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98DE21-4030-44FB-F176-F940BB764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6" y="1338072"/>
            <a:ext cx="10890928" cy="3566160"/>
          </a:xfrm>
        </p:spPr>
        <p:txBody>
          <a:bodyPr>
            <a:normAutofit/>
          </a:bodyPr>
          <a:lstStyle/>
          <a:p>
            <a:r>
              <a:rPr lang="de-DE" sz="2400" dirty="0"/>
              <a:t>Besteht aus mehreren Komponenten</a:t>
            </a:r>
          </a:p>
          <a:p>
            <a:pPr lvl="1"/>
            <a:r>
              <a:rPr lang="de-DE" sz="2400" dirty="0"/>
              <a:t>Datenbanken</a:t>
            </a:r>
          </a:p>
          <a:p>
            <a:pPr lvl="1"/>
            <a:r>
              <a:rPr lang="de-DE" sz="2400" dirty="0"/>
              <a:t>Analysewerkzeuge</a:t>
            </a:r>
          </a:p>
          <a:p>
            <a:pPr lvl="1"/>
            <a:r>
              <a:rPr lang="de-DE" sz="2400" dirty="0"/>
              <a:t>Dashboards zur Visualisierung</a:t>
            </a:r>
          </a:p>
          <a:p>
            <a:pPr lvl="1"/>
            <a:r>
              <a:rPr lang="de-DE" sz="2400" dirty="0"/>
              <a:t>Steuerungssysteme für Geräte</a:t>
            </a:r>
          </a:p>
        </p:txBody>
      </p:sp>
    </p:spTree>
    <p:extLst>
      <p:ext uri="{BB962C8B-B14F-4D97-AF65-F5344CB8AC3E}">
        <p14:creationId xmlns:p14="http://schemas.microsoft.com/office/powerpoint/2010/main" val="82347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8038B4-55DC-BC8D-04E7-2311784D6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535" y="391887"/>
            <a:ext cx="10890929" cy="1097280"/>
          </a:xfrm>
        </p:spPr>
        <p:txBody>
          <a:bodyPr/>
          <a:lstStyle/>
          <a:p>
            <a:r>
              <a:rPr lang="de-DE" dirty="0"/>
              <a:t>Vorstellung einer IoT-Anwendung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3B481A-DF20-2D9A-A30A-2274772E5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535" y="1272757"/>
            <a:ext cx="10890928" cy="3566160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603996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350</Words>
  <Application>Microsoft Office PowerPoint</Application>
  <PresentationFormat>Breitbild</PresentationFormat>
  <Paragraphs>87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Aptos</vt:lpstr>
      <vt:lpstr>Arial</vt:lpstr>
      <vt:lpstr>Grandview Display</vt:lpstr>
      <vt:lpstr>Wingdings</vt:lpstr>
      <vt:lpstr>DashVTI</vt:lpstr>
      <vt:lpstr>Präsentation über IoT und MQTT</vt:lpstr>
      <vt:lpstr>Gliederung</vt:lpstr>
      <vt:lpstr>Die Komponenten einer IoT-Anwendung</vt:lpstr>
      <vt:lpstr>IoT-Geräte (Devices)</vt:lpstr>
      <vt:lpstr>Gateway</vt:lpstr>
      <vt:lpstr>Kommunikationsprinzipien</vt:lpstr>
      <vt:lpstr>Kommunikationsprotokolle</vt:lpstr>
      <vt:lpstr>Backend / Cloud-Plattform</vt:lpstr>
      <vt:lpstr>Vorstellung einer IoT-Anwendung</vt:lpstr>
      <vt:lpstr>Das MQTT-Protokoll </vt:lpstr>
      <vt:lpstr>Quality of Service (QoS)</vt:lpstr>
      <vt:lpstr>Implementation eines C# Clients zum senden und empfangen von MQTT-Nachrichten </vt:lpstr>
      <vt:lpstr>Wie kann die Datenübertragung gesichert werden? </vt:lpstr>
      <vt:lpstr>Ein Zertifikat mit OpenSSL erstellen</vt:lpstr>
      <vt:lpstr>Ein Zertifikat in C# anwenden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Damon Spinder</dc:creator>
  <cp:lastModifiedBy>Krauss Kevin</cp:lastModifiedBy>
  <cp:revision>14</cp:revision>
  <dcterms:created xsi:type="dcterms:W3CDTF">2025-05-05T13:01:23Z</dcterms:created>
  <dcterms:modified xsi:type="dcterms:W3CDTF">2025-05-14T08:29:27Z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2025-05-06T06:11:01Z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71fed539-53c9-4781-a988-9efc321ed85b</vt:lpwstr>
  </property>
  <property fmtid="{D5CDD505-2E9C-101B-9397-08002B2CF9AE}" pid="7" name="MSIP_Label_defa4170-0d19-0005-0004-bc88714345d2_ActionId">
    <vt:lpwstr>dc68b0b0-97ca-4423-932d-2b1e31adfd06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