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9144000" cy="5143500"/>
  <p:embeddedFontLst>
    <p:embeddedFont>
      <p:font typeface="Montserrat SemiBold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jfD/1ceapm/QcJl81Fz/F+fLX/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44" Type="http://schemas.openxmlformats.org/officeDocument/2006/relationships/font" Target="fonts/MontserratMedium-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Medium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SemiBold-bold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SemiBold-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7c5592f34_0_6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b7c5592f34_0_6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3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0dce80866_0_18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f0dce80866_0_18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f0dce80866_0_18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f0dce80866_0_18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0b022641e_0_16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f0b022641e_0_16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3" name="Google Shape;1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5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" name="Google Shape;16;p35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dce80866_0_204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f0dce80866_0_204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g1f0dce80866_0_2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00" name="Google Shape;100;g1f0dce80866_0_2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f0dce80866_0_20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1f0dce80866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f0dce80866_0_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dce80866_0_21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f0dce80866_0_21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f0dce80866_0_21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f0dce80866_0_21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f0dce80866_0_21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f0dce80866_0_212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g1f0dce80866_0_212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g1f0dce80866_0_212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g1f0dce80866_0_212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g1f0dce80866_0_21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f0dce80866_0_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f0dce80866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f0dce80866_0_212"/>
          <p:cNvPicPr preferRelativeResize="0"/>
          <p:nvPr/>
        </p:nvPicPr>
        <p:blipFill rotWithShape="1">
          <a:blip r:embed="rId4">
            <a:alphaModFix/>
          </a:blip>
          <a:srcRect b="28572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0dce80866_0_226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f0dce80866_0_2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g1f0dce80866_0_226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2" name="Google Shape;122;g1f0dce80866_0_2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f0dce80866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f0dce80866_0_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dce80866_0_24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f0dce80866_0_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g1f0dce80866_0_2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f0dce80866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f0dce80866_0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f0dce80866_0_24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g1f0dce80866_0_24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0dce80866_0_25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f0dce80866_0_25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f0dce80866_0_25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f0dce80866_0_25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f0dce80866_0_25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f0dce80866_0_25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f0dce80866_0_25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g1f0dce80866_0_25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2" name="Google Shape;142;g1f0dce80866_0_25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g1f0dce80866_0_25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g1f0dce80866_0_25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g1f0dce80866_0_25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f0dce80866_0_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f0dce80866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f0dce80866_0_25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f0dce80866_0_25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0" name="Google Shape;150;g1f0dce80866_0_254"/>
          <p:cNvPicPr preferRelativeResize="0"/>
          <p:nvPr/>
        </p:nvPicPr>
        <p:blipFill rotWithShape="1">
          <a:blip r:embed="rId4">
            <a:alphaModFix/>
          </a:blip>
          <a:srcRect b="28572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dce80866_0_27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f0dce80866_0_27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f0dce80866_0_27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f0dce80866_0_27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f0dce80866_0_27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g1f0dce80866_0_27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8" name="Google Shape;158;g1f0dce80866_0_27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g1f0dce80866_0_27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f0dce80866_0_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f0dce80866_0_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f0dce80866_0_27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f0dce80866_0_27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64" name="Google Shape;164;g1f0dce80866_0_272"/>
          <p:cNvPicPr preferRelativeResize="0"/>
          <p:nvPr/>
        </p:nvPicPr>
        <p:blipFill rotWithShape="1">
          <a:blip r:embed="rId4">
            <a:alphaModFix/>
          </a:blip>
          <a:srcRect b="28572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0dce80866_0_286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g1f0dce80866_0_286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1f0dce80866_0_28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1f0dce80866_0_28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g1f0dce80866_0_28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b7c5592f34_0_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2b7c5592f34_0_5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g2b7c5592f34_0_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3" name="Google Shape;23;g2b7c5592f34_0_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2b7c5592f34_0_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g2b7c5592f34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g2b7c5592f34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Clase 2 - 37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3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36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" name="Google Shape;37;p36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6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" name="Google Shape;44;p3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7c5592f34_0_23"/>
          <p:cNvSpPr/>
          <p:nvPr/>
        </p:nvSpPr>
        <p:spPr>
          <a:xfrm>
            <a:off x="0" y="0"/>
            <a:ext cx="9144000" cy="513080"/>
          </a:xfrm>
          <a:custGeom>
            <a:rect b="b" l="l" r="r" t="t"/>
            <a:pathLst>
              <a:path extrusionOk="0" h="513080" w="9144000">
                <a:moveTo>
                  <a:pt x="0" y="0"/>
                </a:moveTo>
                <a:lnTo>
                  <a:pt x="9143999" y="0"/>
                </a:lnTo>
                <a:lnTo>
                  <a:pt x="9143999" y="512574"/>
                </a:lnTo>
                <a:lnTo>
                  <a:pt x="0" y="512574"/>
                </a:lnTo>
                <a:lnTo>
                  <a:pt x="0" y="0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g2b7c5592f34_0_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2b7c5592f34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g2b7c5592f34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2b7c5592f34_0_23"/>
          <p:cNvSpPr txBox="1"/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2b7c5592f34_0_23"/>
          <p:cNvSpPr txBox="1"/>
          <p:nvPr>
            <p:ph idx="1" type="body"/>
          </p:nvPr>
        </p:nvSpPr>
        <p:spPr>
          <a:xfrm>
            <a:off x="384725" y="1186383"/>
            <a:ext cx="38925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b7c5592f34_0_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b7c5592f34_0_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b7c5592f34_0_2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7c5592f34_0_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g2b7c5592f34_0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b7c5592f3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8"/>
            <a:ext cx="1233324" cy="106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b7c5592f34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7"/>
            <a:ext cx="1163080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b7c5592f34_0_8"/>
          <p:cNvSpPr txBox="1"/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b7c5592f34_0_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2b7c5592f34_0_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b7c5592f34_0_8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7c5592f34_0_17"/>
          <p:cNvSpPr txBox="1"/>
          <p:nvPr>
            <p:ph type="ctrTitle"/>
          </p:nvPr>
        </p:nvSpPr>
        <p:spPr>
          <a:xfrm>
            <a:off x="544858" y="1927223"/>
            <a:ext cx="80544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2b7c5592f34_0_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b7c5592f34_0_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b7c5592f34_0_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b7c5592f34_0_1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7c5592f34_0_3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2b7c5592f34_0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2b7c5592f3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8"/>
            <a:ext cx="1233324" cy="106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b7c5592f34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7"/>
            <a:ext cx="1163080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b7c5592f34_0_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2b7c5592f34_0_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b7c5592f34_0_3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0dce80866_0_248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1f0dce80866_0_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f0dce80866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f0dce80866_0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f0dce80866_0_24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dce80866_0_196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90" name="Google Shape;90;g1f0dce80866_0_1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f0dce80866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f0dce80866_0_196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g1f0dce80866_0_196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g1f0dce80866_0_19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f0dce80866_0_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7c5592f34_0_2"/>
          <p:cNvSpPr txBox="1"/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b7c5592f34_0_2"/>
          <p:cNvSpPr txBox="1"/>
          <p:nvPr>
            <p:ph idx="1" type="body"/>
          </p:nvPr>
        </p:nvSpPr>
        <p:spPr>
          <a:xfrm>
            <a:off x="384725" y="1186383"/>
            <a:ext cx="38925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b7c5592f34_0_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2b7c5592f34_0_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2b7c5592f34_0_2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0dce80866_0_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1f0dce80866_0_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1f0dce80866_0_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 29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Node 5</a:t>
            </a:r>
            <a:endParaRPr b="0" i="0" sz="2500" u="none" cap="none" strike="noStrik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7c5592f34_0_60"/>
          <p:cNvSpPr txBox="1"/>
          <p:nvPr>
            <p:ph type="title"/>
          </p:nvPr>
        </p:nvSpPr>
        <p:spPr>
          <a:xfrm>
            <a:off x="384713" y="562855"/>
            <a:ext cx="6960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Archivo movieRoutes.js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g2b7c5592f34_0_60"/>
          <p:cNvSpPr txBox="1"/>
          <p:nvPr/>
        </p:nvSpPr>
        <p:spPr>
          <a:xfrm>
            <a:off x="384713" y="1207053"/>
            <a:ext cx="8504549" cy="73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 fontScale="77500" lnSpcReduction="20000"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7588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Vamos a quitar toda la lógica y tratamiento de datos que teníamos en este archivo.Dejaremos sólo la declaración de las rutas, con sus métodos y el llamado al </a:t>
            </a: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movieController con el método específico para cada opción.</a:t>
            </a:r>
            <a:endParaRPr b="1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g2b7c5592f34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13" y="2089131"/>
            <a:ext cx="5742161" cy="249151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b7c5592f34_0_60"/>
          <p:cNvSpPr txBox="1"/>
          <p:nvPr/>
        </p:nvSpPr>
        <p:spPr>
          <a:xfrm>
            <a:off x="6260795" y="3501431"/>
            <a:ext cx="2498492" cy="1405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 esta manera simplificamos y ordenamos nuestro código. Haciendo más fácil el mantenimiento posterior.</a:t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type="title"/>
          </p:nvPr>
        </p:nvSpPr>
        <p:spPr>
          <a:xfrm>
            <a:off x="384712" y="562855"/>
            <a:ext cx="7433407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Archivo movieController.js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384713" y="1207053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 fontScale="92500" lnSpcReduction="10000"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628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controlador es el que tendrá los cambios más importantes y es el que hará el tratamiento de la información.</a:t>
            </a:r>
            <a:endParaRPr/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628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primer controlador que haremos será </a:t>
            </a: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getAllMovies</a:t>
            </a: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que devolverá todas las películas cargadas en la base de datos.</a:t>
            </a:r>
            <a:endParaRPr b="0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89" y="666304"/>
            <a:ext cx="7645225" cy="39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9"/>
          <p:cNvCxnSpPr/>
          <p:nvPr/>
        </p:nvCxnSpPr>
        <p:spPr>
          <a:xfrm>
            <a:off x="3370217" y="2939143"/>
            <a:ext cx="1521823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" name="Google Shape;254;p9"/>
          <p:cNvSpPr txBox="1"/>
          <p:nvPr/>
        </p:nvSpPr>
        <p:spPr>
          <a:xfrm>
            <a:off x="4937761" y="2720991"/>
            <a:ext cx="3703320" cy="43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 fontScale="92500" lnSpcReduction="10000"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objeto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posee los métodos para conectar con la base de datos. Es la conexión a la base de datos.</a:t>
            </a:r>
            <a:endParaRPr/>
          </a:p>
        </p:txBody>
      </p:sp>
      <p:cxnSp>
        <p:nvCxnSpPr>
          <p:cNvPr id="255" name="Google Shape;255;p9"/>
          <p:cNvCxnSpPr/>
          <p:nvPr/>
        </p:nvCxnSpPr>
        <p:spPr>
          <a:xfrm>
            <a:off x="4012475" y="3463835"/>
            <a:ext cx="827314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9"/>
          <p:cNvSpPr txBox="1"/>
          <p:nvPr/>
        </p:nvSpPr>
        <p:spPr>
          <a:xfrm>
            <a:off x="4892040" y="3235671"/>
            <a:ext cx="4069079" cy="43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 fontScale="92500"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942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Generamos el string que se utilizará en la base de datos.</a:t>
            </a:r>
            <a:endParaRPr/>
          </a:p>
        </p:txBody>
      </p:sp>
      <p:cxnSp>
        <p:nvCxnSpPr>
          <p:cNvPr id="257" name="Google Shape;257;p9"/>
          <p:cNvCxnSpPr/>
          <p:nvPr/>
        </p:nvCxnSpPr>
        <p:spPr>
          <a:xfrm>
            <a:off x="3811088" y="3705935"/>
            <a:ext cx="1028701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9"/>
          <p:cNvSpPr txBox="1"/>
          <p:nvPr/>
        </p:nvSpPr>
        <p:spPr>
          <a:xfrm>
            <a:off x="4892040" y="3580479"/>
            <a:ext cx="4069079" cy="91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 lnSpcReduction="10000"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Utilizamos el método query del objeto db que recibe por parámetro la consulta que generamos y una función de flecha que tendrá el resultado de la consulta en formato json.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384712" y="562855"/>
            <a:ext cx="7433407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Archivo db.js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384712" y="821699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Finalmente el archivo db.js será el que cree el objeto que conecta con la base de datos. Esa conexión utilizará el objeto mysql provisto en en el módulo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mysql2</a:t>
            </a:r>
            <a:endParaRPr b="1" i="0" sz="1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00" y="-73025"/>
            <a:ext cx="7326924" cy="4718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0"/>
          <p:cNvSpPr txBox="1"/>
          <p:nvPr/>
        </p:nvSpPr>
        <p:spPr>
          <a:xfrm>
            <a:off x="4865916" y="1956814"/>
            <a:ext cx="3703320" cy="236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 utilizer el método </a:t>
            </a:r>
            <a:r>
              <a:rPr b="1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createConnection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debemos indicar el host, user, password y base de datos que deberá utlizar el objeto para conectar con la base de datos.</a:t>
            </a:r>
            <a:endParaRPr/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 estos datos son incorrectos, no será posible acceder a la base de datos.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/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Creación de la base de datos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11"/>
          <p:cNvSpPr txBox="1"/>
          <p:nvPr/>
        </p:nvSpPr>
        <p:spPr>
          <a:xfrm>
            <a:off x="384712" y="903226"/>
            <a:ext cx="85044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hacer la prueba a la base datos, primeramente tendremos que crearla si no existe. Podemos hacerlo dirctamente a través del Workbench de Mysql, por ejemplo:</a:t>
            </a:r>
            <a:endParaRPr/>
          </a:p>
        </p:txBody>
      </p:sp>
      <p:pic>
        <p:nvPicPr>
          <p:cNvPr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91" y="562849"/>
            <a:ext cx="8939125" cy="37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Levantando el proyecto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Ahora sí, deberemos levantar el Proyecto en Visual Studio y si todo es correcto, recibiremos el siguiente mensaje:</a:t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12" y="2199649"/>
            <a:ext cx="4763165" cy="223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Probando desde Postman: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12" y="2617074"/>
            <a:ext cx="4699969" cy="201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 txBox="1"/>
          <p:nvPr/>
        </p:nvSpPr>
        <p:spPr>
          <a:xfrm>
            <a:off x="384712" y="1006948"/>
            <a:ext cx="8504549" cy="1564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Ahora, al ejecutar la petición GET movies desde Postman, recibiremos un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Status 200 Ok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con un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array vacío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porque la tabla no tiene registros. Si ingresamos manualmente datos a través de MySql, vamos a obtener el JSON de respuesta de la misma forma en que obteníamos los datos cuando estaban cargados en el array de peliculas en memoria.</a:t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516626" y="4225438"/>
            <a:ext cx="567591" cy="22246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3069771" y="3753184"/>
            <a:ext cx="581297" cy="17438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"/>
          <p:cNvSpPr txBox="1"/>
          <p:nvPr>
            <p:ph type="title"/>
          </p:nvPr>
        </p:nvSpPr>
        <p:spPr>
          <a:xfrm>
            <a:off x="563275" y="1688980"/>
            <a:ext cx="6346976" cy="1859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Continúamos con el desarrollo de los controladores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Parámetros en la consulta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384712" y="1102599"/>
            <a:ext cx="8504549" cy="710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Vamos a trabajar ahora en el controlador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getMovieById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en el cual recibimos como entrada, el valor del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de la película que queremos recuperar de la base de datos.</a:t>
            </a:r>
            <a:endParaRPr/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12" y="1956440"/>
            <a:ext cx="5396665" cy="172989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1841863" y="2155371"/>
            <a:ext cx="333103" cy="27432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5109754" y="2366603"/>
            <a:ext cx="333103" cy="27432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2414452" y="2568088"/>
            <a:ext cx="413656" cy="27432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384712" y="3759868"/>
            <a:ext cx="8504549" cy="710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es un marcador de posición que será reemplazado por el valor de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	 para evitar inyecciones SQL.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360801" y="271660"/>
            <a:ext cx="7672856" cy="3890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inyección de SQL (SQL Injection)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es una técnica de ataque que explota una vulnerabilidad en una aplicación que interactúa con una base de datos. Este tipo de ataque permite a un atacante ejecutar comandos SQL arbitrarios en la base de datos, lo que puede llevar a la exposición, manipulación o eliminación de datos sensibles.</a:t>
            </a:r>
            <a:endParaRPr sz="28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Alta de película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384711" y="939457"/>
            <a:ext cx="8504549" cy="710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Crearemos el controlador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createMovie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para realizar el alta de la película.</a:t>
            </a:r>
            <a:endParaRPr/>
          </a:p>
        </p:txBody>
      </p:sp>
      <p:sp>
        <p:nvSpPr>
          <p:cNvPr id="320" name="Google Shape;320;p28"/>
          <p:cNvSpPr txBox="1"/>
          <p:nvPr/>
        </p:nvSpPr>
        <p:spPr>
          <a:xfrm>
            <a:off x="384710" y="3223975"/>
            <a:ext cx="8504549" cy="1478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 fontScale="92500" lnSpcReduction="10000"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324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Nuevamente, a través de los marcadores de posiciones evitamos la inyección de código malicioso.</a:t>
            </a:r>
            <a:endParaRPr/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324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324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quisieramos hacer algún control respecto a los datos recibidos, este es el lugar donde podríamos desarrollarlo y tomar la decision de grabar en la base de datos o devolver un error al usuario.</a:t>
            </a:r>
            <a:endParaRPr/>
          </a:p>
        </p:txBody>
      </p:sp>
      <p:pic>
        <p:nvPicPr>
          <p:cNvPr id="321" name="Google Shape;3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10" y="1503481"/>
            <a:ext cx="7292738" cy="164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Les damos la bienvenida</a:t>
            </a:r>
            <a:endParaRPr/>
          </a:p>
        </p:txBody>
      </p:sp>
      <p:sp>
        <p:nvSpPr>
          <p:cNvPr id="182" name="Google Shape;18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Modificación de película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384711" y="939457"/>
            <a:ext cx="8504549" cy="710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Crearemos el controlador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updateMovie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para realizar la modificación.</a:t>
            </a:r>
            <a:endParaRPr/>
          </a:p>
        </p:txBody>
      </p:sp>
      <p:sp>
        <p:nvSpPr>
          <p:cNvPr id="329" name="Google Shape;329;p29"/>
          <p:cNvSpPr txBox="1"/>
          <p:nvPr/>
        </p:nvSpPr>
        <p:spPr>
          <a:xfrm>
            <a:off x="384710" y="3223975"/>
            <a:ext cx="8504549" cy="1478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 igual que en el alta, si quisieramos hacer algún control respecto a los datos recibidos, este es el lugar donde podríamos desarrollarlo y tomar la decision de grabar en la base de datos o devolver un error al usuario.</a:t>
            </a:r>
            <a:endParaRPr/>
          </a:p>
        </p:txBody>
      </p:sp>
      <p:pic>
        <p:nvPicPr>
          <p:cNvPr id="330" name="Google Shape;3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09" y="1442702"/>
            <a:ext cx="7213139" cy="178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Eliminación de película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384712" y="1140834"/>
            <a:ext cx="8504549" cy="710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 fontScale="92500" lnSpcReduction="20000"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324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Crearemos el controlador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deleteMovie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para realizar la eliminación del dato en la base. En este caso hemos optado por un borrado físico de la información, pero podríamos haber optado por un borrado lógico.</a:t>
            </a:r>
            <a:endParaRPr/>
          </a:p>
        </p:txBody>
      </p:sp>
      <p:pic>
        <p:nvPicPr>
          <p:cNvPr id="338" name="Google Shape;3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12" y="2032910"/>
            <a:ext cx="5337165" cy="184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movieController.js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05" y="1192316"/>
            <a:ext cx="4209521" cy="3460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1793" y="1187568"/>
            <a:ext cx="4686066" cy="346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384712" y="562855"/>
            <a:ext cx="7897139" cy="124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Ejecutando el Código por primera vez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384712" y="1729760"/>
            <a:ext cx="8504549" cy="2724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es la primera vez que estamos ejecutando nuestro código y no temenos creada la base de datos, tendremos un error que no podremos manejar a menos que manualmente realizamos el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 TABLE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resolver esa situación, podemos modificar nuestro archivo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db.js 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que en el intento de conectar con la base de datos, cree la base y las tablas en caso que no existan. De esta manera nos aseguramos que aunque borremos la base de datos en MySQL,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 misma se creará automáticamente cuando se ejecute la aplicación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31" y="1090736"/>
            <a:ext cx="4438269" cy="350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252" y="1783068"/>
            <a:ext cx="4428916" cy="281177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3"/>
          <p:cNvSpPr txBox="1"/>
          <p:nvPr>
            <p:ph type="title"/>
          </p:nvPr>
        </p:nvSpPr>
        <p:spPr>
          <a:xfrm>
            <a:off x="133731" y="47141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Actualización de db.js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133731" y="47141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Estructura del proyecto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855" y="1099792"/>
            <a:ext cx="2076740" cy="248637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 txBox="1"/>
          <p:nvPr/>
        </p:nvSpPr>
        <p:spPr>
          <a:xfrm>
            <a:off x="133731" y="1032892"/>
            <a:ext cx="6391166" cy="369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rmAutofit lnSpcReduction="10000"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 tener el Proyecto estructurado en archivos y carpetas, es más fácil realizar el mantenimiento y seguimiento del Proyecto.</a:t>
            </a:r>
            <a:endParaRPr/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Por ejemplo:</a:t>
            </a:r>
            <a:endParaRPr/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cambia la contraseña o la base de datos, deberemos modificar solamente el archive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db.js</a:t>
            </a:r>
            <a:endParaRPr/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queremos agregar un tratamiento de datos para usuarios, agregaremos en un archivo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userController.js 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los controladores del usuario, en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userRoutes.js 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las rutas que podrán ser llamadas desde el frontend y en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app.js 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incorporaremos el modulo de userRoutes.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0dce80866_0_184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f0dce80866_0_18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n-U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n-U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Clase 29</a:t>
            </a:r>
            <a:endParaRPr/>
          </a:p>
        </p:txBody>
      </p:sp>
      <p:sp>
        <p:nvSpPr>
          <p:cNvPr id="188" name="Google Shape;188;p3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Clase 28</a:t>
            </a:r>
            <a:endParaRPr/>
          </a:p>
        </p:txBody>
      </p:sp>
      <p:sp>
        <p:nvSpPr>
          <p:cNvPr id="189" name="Google Shape;189;p3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Clase 30</a:t>
            </a:r>
            <a:endParaRPr/>
          </a:p>
        </p:txBody>
      </p:sp>
      <p:sp>
        <p:nvSpPr>
          <p:cNvPr id="190" name="Google Shape;190;p3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Node</a:t>
            </a:r>
            <a:endParaRPr b="1"/>
          </a:p>
        </p:txBody>
      </p:sp>
      <p:sp>
        <p:nvSpPr>
          <p:cNvPr id="191" name="Google Shape;191;p3"/>
          <p:cNvSpPr txBox="1"/>
          <p:nvPr>
            <p:ph idx="6" type="title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Node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171450" lvl="0" marL="336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-US"/>
              <a:t>Modulo mysql2</a:t>
            </a:r>
            <a:br>
              <a:rPr lang="en-US"/>
            </a:br>
            <a:r>
              <a:rPr lang="en-US"/>
              <a:t>Estructura del proyecto</a:t>
            </a:r>
            <a:br>
              <a:rPr lang="en-US"/>
            </a:br>
            <a:r>
              <a:rPr lang="en-US"/>
              <a:t>Controladores</a:t>
            </a:r>
            <a:br>
              <a:rPr lang="en-US"/>
            </a:br>
            <a:r>
              <a:rPr lang="en-US"/>
              <a:t>Altas</a:t>
            </a:r>
            <a:br>
              <a:rPr lang="en-US"/>
            </a:br>
            <a:r>
              <a:rPr lang="en-US"/>
              <a:t>Modificaciones</a:t>
            </a:r>
            <a:br>
              <a:rPr lang="en-US"/>
            </a:br>
            <a:r>
              <a:rPr lang="en-US"/>
              <a:t>Bajas</a:t>
            </a:r>
            <a:br>
              <a:rPr lang="en-US"/>
            </a:br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532575" y="21503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Express Router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PUT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0b022641e_0_163"/>
          <p:cNvSpPr txBox="1"/>
          <p:nvPr>
            <p:ph type="ctrTitle"/>
          </p:nvPr>
        </p:nvSpPr>
        <p:spPr>
          <a:xfrm>
            <a:off x="3879700" y="2131050"/>
            <a:ext cx="4530000" cy="1034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n-US" sz="4000">
                <a:solidFill>
                  <a:srgbClr val="414141"/>
                </a:solidFill>
              </a:rPr>
              <a:t>NodeJS</a:t>
            </a:r>
            <a:endParaRPr b="1" sz="4000">
              <a:solidFill>
                <a:srgbClr val="414141"/>
              </a:solidFill>
            </a:endParaRPr>
          </a:p>
          <a:p>
            <a:pPr indent="0" lvl="0" marL="33655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Conectando con la Base de Datos</a:t>
            </a:r>
            <a:endParaRPr sz="180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f0b022641e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9" y="1620255"/>
            <a:ext cx="3107775" cy="19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05" name="Google Shape;205;p5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" name="Google Shape;20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"/>
          <p:cNvSpPr txBox="1"/>
          <p:nvPr>
            <p:ph type="title"/>
          </p:nvPr>
        </p:nvSpPr>
        <p:spPr>
          <a:xfrm>
            <a:off x="384725" y="657648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Conectar con la base de datos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384725" y="1106693"/>
            <a:ext cx="8252724" cy="3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 lnSpcReduction="10000"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Como hemos visto con anterioridad, guardar datos en una base de datos al trabajar en el backend es crucial por varias razones: Persistencia de Datos, Acceso Eficiente y Rápido, Seguridad, Gestión de Concurrencia, Flexibilidad y Escalabilidad, Recuperación ante Fallos entre otros.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resumen, almacenar datos en una base de datos proporciona un entorno seguro, eficiente y escalable para gestionar la información, lo cual es esencial para el funcionamiento confiable y sostenible de aplicaciones backend.</a:t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type="title"/>
          </p:nvPr>
        </p:nvSpPr>
        <p:spPr>
          <a:xfrm>
            <a:off x="235131" y="774580"/>
            <a:ext cx="7882689" cy="302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El módulo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mysql2 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para Node.js es una biblioteca que permite interactuar con bases de datos MySQL y MariaDB desde aplicaciones Node.js. Está diseñado para ser rápido, compatible con el protocolo MySQL, y fácil de usar en combinación con frameworks como Express.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/>
        </p:nvSpPr>
        <p:spPr>
          <a:xfrm>
            <a:off x="384712" y="1191355"/>
            <a:ext cx="8302087" cy="722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poder instalar mysql en nuestro proyecto, simplemente debemos ejecutar el siguiente comando: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 txBox="1"/>
          <p:nvPr>
            <p:ph type="title"/>
          </p:nvPr>
        </p:nvSpPr>
        <p:spPr>
          <a:xfrm>
            <a:off x="384713" y="562855"/>
            <a:ext cx="6960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Instalación en el proyecto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6943" y="2142233"/>
            <a:ext cx="3156164" cy="6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"/>
          <p:cNvSpPr txBox="1"/>
          <p:nvPr/>
        </p:nvSpPr>
        <p:spPr>
          <a:xfrm>
            <a:off x="420956" y="3290119"/>
            <a:ext cx="8302087" cy="1497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Importante: </a:t>
            </a: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que funcione correctamente el paquete de mysql2 tiene que estar instalado MySQL Server en la computadora local y debe estar en funcionamiento, cómo lo hemos visto en las clases de bases de datos.   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384712" y="1191355"/>
            <a:ext cx="8302087" cy="722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Reestructuremos el proyecto de la clase pasada de la siguiente manera: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 txBox="1"/>
          <p:nvPr>
            <p:ph type="title"/>
          </p:nvPr>
        </p:nvSpPr>
        <p:spPr>
          <a:xfrm>
            <a:off x="384713" y="562855"/>
            <a:ext cx="6960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Estructura del proyecto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558" y="1986606"/>
            <a:ext cx="2076740" cy="248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/>
        </p:nvSpPr>
        <p:spPr>
          <a:xfrm>
            <a:off x="384712" y="1191355"/>
            <a:ext cx="8302087" cy="722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archivo que comienza todo el proceso: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>
            <p:ph type="title"/>
          </p:nvPr>
        </p:nvSpPr>
        <p:spPr>
          <a:xfrm>
            <a:off x="384713" y="562855"/>
            <a:ext cx="6960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Archivo app.js</a:t>
            </a:r>
            <a:endParaRPr sz="40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93" y="450178"/>
            <a:ext cx="7138849" cy="41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5078187" y="2055871"/>
            <a:ext cx="3491048" cy="2524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 declaración del servidor se mantiene de la misma manera.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Este archivo utiliza el módulo </a:t>
            </a: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movieRoutes</a:t>
            </a:r>
            <a:endParaRPr b="1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2024-01-30T23:07:05Z</dcterms:created>
  <dc:creator>Matias Hugo Seminara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