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256" r:id="rId2"/>
    <p:sldId id="257" r:id="rId3"/>
    <p:sldId id="258" r:id="rId4"/>
    <p:sldId id="259" r:id="rId5"/>
    <p:sldId id="278" r:id="rId6"/>
    <p:sldId id="260" r:id="rId7"/>
    <p:sldId id="261" r:id="rId8"/>
    <p:sldId id="274" r:id="rId9"/>
    <p:sldId id="262" r:id="rId10"/>
    <p:sldId id="276" r:id="rId11"/>
    <p:sldId id="263" r:id="rId12"/>
    <p:sldId id="277" r:id="rId13"/>
    <p:sldId id="265" r:id="rId14"/>
    <p:sldId id="266" r:id="rId15"/>
    <p:sldId id="267" r:id="rId16"/>
    <p:sldId id="268" r:id="rId17"/>
    <p:sldId id="269" r:id="rId18"/>
    <p:sldId id="270" r:id="rId19"/>
    <p:sldId id="275" r:id="rId20"/>
    <p:sldId id="271" r:id="rId21"/>
    <p:sldId id="272"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83E89B-059C-4101-996F-E9A878081CED}" type="datetimeFigureOut">
              <a:rPr kumimoji="1" lang="ja-JP" altLang="en-US" smtClean="0"/>
              <a:t>2021/6/10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930FA-0C89-42BA-9452-80E53AF3129C}" type="slidenum">
              <a:rPr kumimoji="1" lang="ja-JP" altLang="en-US" smtClean="0"/>
              <a:t>‹#›</a:t>
            </a:fld>
            <a:endParaRPr kumimoji="1" lang="ja-JP" altLang="en-US"/>
          </a:p>
        </p:txBody>
      </p:sp>
    </p:spTree>
    <p:extLst>
      <p:ext uri="{BB962C8B-B14F-4D97-AF65-F5344CB8AC3E}">
        <p14:creationId xmlns:p14="http://schemas.microsoft.com/office/powerpoint/2010/main" val="178822329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6930FA-0C89-42BA-9452-80E53AF3129C}" type="slidenum">
              <a:rPr kumimoji="1" lang="ja-JP" altLang="en-US" smtClean="0"/>
              <a:t>1</a:t>
            </a:fld>
            <a:endParaRPr kumimoji="1" lang="ja-JP" altLang="en-US"/>
          </a:p>
        </p:txBody>
      </p:sp>
    </p:spTree>
    <p:extLst>
      <p:ext uri="{BB962C8B-B14F-4D97-AF65-F5344CB8AC3E}">
        <p14:creationId xmlns:p14="http://schemas.microsoft.com/office/powerpoint/2010/main" val="3439617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2293A27E-BB7A-4160-B001-F50A36154345}"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387560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49C4E22-47A5-4BC0-B02D-A434F3C15C23}"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369119765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49C4E22-47A5-4BC0-B02D-A434F3C15C23}"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2A6D24-7F3D-4A52-B258-0799191E0682}"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687172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449C4E22-47A5-4BC0-B02D-A434F3C15C23}" type="datetime1">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185699047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449C4E22-47A5-4BC0-B02D-A434F3C15C23}" type="datetime1">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2A6D24-7F3D-4A52-B258-0799191E0682}"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8687506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449C4E22-47A5-4BC0-B02D-A434F3C15C23}" type="datetime1">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424286878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128A1B0-9F8F-44AB-93A0-56A57D90602F}"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64795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246D5FD-5292-49C3-AEC5-C8C97AD2E3E9}"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1057212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BC92840-1508-4BDE-8F62-25EDC7B1493A}"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3371419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1D912D5-CA53-4B95-A80E-E500791E731C}"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1105443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CA860D4A-F63F-4FB7-8857-BA629DED2578}" type="datetime1">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1419658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B5C0EB9-2804-462B-9173-D8F5E6437E0D}" type="datetime1">
              <a:rPr kumimoji="1" lang="ja-JP" altLang="en-US" smtClean="0"/>
              <a:t>2021/6/10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636025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5486BAB-A06C-479C-B1AB-B21F730AD080}" type="datetime1">
              <a:rPr kumimoji="1" lang="ja-JP" altLang="en-US" smtClean="0"/>
              <a:t>2021/6/10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506394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39E3D1-DF48-4804-8897-CA6E4AF7481E}" type="datetime1">
              <a:rPr kumimoji="1" lang="ja-JP" altLang="en-US" smtClean="0"/>
              <a:t>2021/6/10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776340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EA004B7-8522-41D4-B26D-E33278241F5E}" type="datetime1">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2132310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DC27FC7-04D2-4647-842D-E632DFADB560}" type="datetime1">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54379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49C4E22-47A5-4BC0-B02D-A434F3C15C23}" type="datetime1">
              <a:rPr kumimoji="1" lang="ja-JP" altLang="en-US" smtClean="0"/>
              <a:t>2021/6/10</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396768167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hf hdr="0" ftr="0" dt="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82332" y="811236"/>
            <a:ext cx="9144000" cy="2387600"/>
          </a:xfrm>
        </p:spPr>
        <p:txBody>
          <a:bodyPr/>
          <a:lstStyle/>
          <a:p>
            <a:r>
              <a:rPr kumimoji="1" lang="ja-JP" altLang="en-US" dirty="0" smtClean="0"/>
              <a:t>商品販売システム</a:t>
            </a:r>
            <a:endParaRPr kumimoji="1" lang="ja-JP" altLang="en-US" dirty="0"/>
          </a:p>
        </p:txBody>
      </p:sp>
      <p:sp>
        <p:nvSpPr>
          <p:cNvPr id="3" name="サブタイトル 2"/>
          <p:cNvSpPr>
            <a:spLocks noGrp="1"/>
          </p:cNvSpPr>
          <p:nvPr>
            <p:ph type="subTitle" idx="1"/>
          </p:nvPr>
        </p:nvSpPr>
        <p:spPr>
          <a:xfrm>
            <a:off x="6638387" y="4899874"/>
            <a:ext cx="3887945" cy="869861"/>
          </a:xfrm>
        </p:spPr>
        <p:txBody>
          <a:bodyPr/>
          <a:lstStyle/>
          <a:p>
            <a:r>
              <a:rPr kumimoji="1" lang="ja-JP" altLang="en-US" dirty="0" smtClean="0"/>
              <a:t>リーダー</a:t>
            </a:r>
            <a:r>
              <a:rPr lang="en-US" altLang="ja-JP" dirty="0"/>
              <a:t> </a:t>
            </a:r>
            <a:r>
              <a:rPr lang="en-US" altLang="ja-JP" dirty="0" smtClean="0"/>
              <a:t>: </a:t>
            </a:r>
            <a:r>
              <a:rPr lang="ja-JP" altLang="en-US" dirty="0" smtClean="0"/>
              <a:t>久留</a:t>
            </a:r>
            <a:endParaRPr kumimoji="1" lang="en-US" altLang="ja-JP" dirty="0" smtClean="0"/>
          </a:p>
          <a:p>
            <a:r>
              <a:rPr lang="ja-JP" altLang="en-US" dirty="0" smtClean="0"/>
              <a:t>メンバー </a:t>
            </a:r>
            <a:r>
              <a:rPr lang="en-US" altLang="ja-JP" dirty="0" smtClean="0"/>
              <a:t>: </a:t>
            </a:r>
            <a:r>
              <a:rPr lang="ja-JP" altLang="en-US" dirty="0" smtClean="0"/>
              <a:t>菅野、中西、松崎、茂木</a:t>
            </a:r>
            <a:endParaRPr kumimoji="1" lang="ja-JP" altLang="en-US" dirty="0"/>
          </a:p>
        </p:txBody>
      </p:sp>
      <p:sp>
        <p:nvSpPr>
          <p:cNvPr id="4" name="スライド番号プレースホルダー 3"/>
          <p:cNvSpPr>
            <a:spLocks noGrp="1"/>
          </p:cNvSpPr>
          <p:nvPr>
            <p:ph type="sldNum" sz="quarter" idx="12"/>
          </p:nvPr>
        </p:nvSpPr>
        <p:spPr>
          <a:xfrm>
            <a:off x="759854" y="4582214"/>
            <a:ext cx="622478" cy="317660"/>
          </a:xfrm>
        </p:spPr>
        <p:txBody>
          <a:bodyPr/>
          <a:lstStyle/>
          <a:p>
            <a:fld id="{D62A6D24-7F3D-4A52-B258-0799191E0682}" type="slidenum">
              <a:rPr kumimoji="1" lang="ja-JP" altLang="en-US" smtClean="0">
                <a:solidFill>
                  <a:schemeClr val="bg1"/>
                </a:solidFill>
              </a:rPr>
              <a:t>1</a:t>
            </a:fld>
            <a:endParaRPr kumimoji="1" lang="ja-JP" altLang="en-US" dirty="0">
              <a:solidFill>
                <a:schemeClr val="bg1"/>
              </a:solidFill>
            </a:endParaRPr>
          </a:p>
        </p:txBody>
      </p:sp>
    </p:spTree>
    <p:extLst>
      <p:ext uri="{BB962C8B-B14F-4D97-AF65-F5344CB8AC3E}">
        <p14:creationId xmlns:p14="http://schemas.microsoft.com/office/powerpoint/2010/main" val="1089134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lang="ja-JP" altLang="en-US" smtClean="0">
                <a:solidFill>
                  <a:prstClr val="white"/>
                </a:solidFill>
              </a:rPr>
              <a:pPr/>
              <a:t>10</a:t>
            </a:fld>
            <a:endParaRPr lang="ja-JP" altLang="en-US" dirty="0">
              <a:solidFill>
                <a:prstClr val="white"/>
              </a:solidFill>
            </a:endParaRPr>
          </a:p>
        </p:txBody>
      </p:sp>
      <p:sp>
        <p:nvSpPr>
          <p:cNvPr id="3" name="Text Box 2"/>
          <p:cNvSpPr txBox="1">
            <a:spLocks noChangeArrowheads="1"/>
          </p:cNvSpPr>
          <p:nvPr/>
        </p:nvSpPr>
        <p:spPr bwMode="auto">
          <a:xfrm>
            <a:off x="4431295"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pPr>
            <a:r>
              <a:rPr lang="en-US" altLang="ja-JP" sz="2800" b="1" dirty="0">
                <a:solidFill>
                  <a:srgbClr val="000000"/>
                </a:solidFill>
                <a:latin typeface="メイリオ" panose="020B0604030504040204" pitchFamily="50" charset="-128"/>
              </a:rPr>
              <a:t>4. </a:t>
            </a:r>
            <a:r>
              <a:rPr lang="ja-JP" altLang="ja-JP" sz="2800" b="1" dirty="0">
                <a:solidFill>
                  <a:srgbClr val="000000"/>
                </a:solidFill>
                <a:latin typeface="メイリオ" panose="020B0604030504040204" pitchFamily="50" charset="-128"/>
              </a:rPr>
              <a:t>開発工程説明</a:t>
            </a:r>
          </a:p>
        </p:txBody>
      </p:sp>
      <p:sp>
        <p:nvSpPr>
          <p:cNvPr id="5" name="Text Box 5"/>
          <p:cNvSpPr txBox="1">
            <a:spLocks noChangeArrowheads="1"/>
          </p:cNvSpPr>
          <p:nvPr/>
        </p:nvSpPr>
        <p:spPr bwMode="auto">
          <a:xfrm>
            <a:off x="1526504" y="2050759"/>
            <a:ext cx="9553575" cy="1168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pPr>
            <a:r>
              <a:rPr lang="ja-JP" altLang="ja-JP" sz="2400" dirty="0" smtClean="0">
                <a:solidFill>
                  <a:srgbClr val="000000"/>
                </a:solidFill>
                <a:latin typeface="メイリオ" panose="020B0604030504040204" pitchFamily="50" charset="-128"/>
              </a:rPr>
              <a:t>【</a:t>
            </a:r>
            <a:r>
              <a:rPr lang="ja-JP" altLang="en-US" sz="2400" dirty="0">
                <a:solidFill>
                  <a:srgbClr val="000000"/>
                </a:solidFill>
                <a:latin typeface="メイリオ" panose="020B0604030504040204" pitchFamily="50" charset="-128"/>
              </a:rPr>
              <a:t>製造</a:t>
            </a:r>
            <a:r>
              <a:rPr lang="ja-JP" altLang="ja-JP" sz="2400" dirty="0" smtClean="0">
                <a:solidFill>
                  <a:srgbClr val="000000"/>
                </a:solidFill>
                <a:latin typeface="メイリオ" panose="020B0604030504040204" pitchFamily="50" charset="-128"/>
              </a:rPr>
              <a:t>】予定</a:t>
            </a:r>
            <a:r>
              <a:rPr lang="en-US" altLang="ja-JP" sz="2400" dirty="0" smtClean="0">
                <a:solidFill>
                  <a:srgbClr val="000000"/>
                </a:solidFill>
                <a:latin typeface="メイリオ" panose="020B0604030504040204" pitchFamily="50" charset="-128"/>
              </a:rPr>
              <a:t>6</a:t>
            </a:r>
            <a:r>
              <a:rPr lang="ja-JP" altLang="ja-JP" sz="2400" dirty="0" smtClean="0">
                <a:solidFill>
                  <a:srgbClr val="000000"/>
                </a:solidFill>
                <a:latin typeface="メイリオ" panose="020B0604030504040204" pitchFamily="50" charset="-128"/>
              </a:rPr>
              <a:t>日 </a:t>
            </a:r>
            <a:r>
              <a:rPr lang="en-US" altLang="ja-JP" sz="2400" dirty="0">
                <a:solidFill>
                  <a:srgbClr val="000000"/>
                </a:solidFill>
                <a:latin typeface="メイリオ" panose="020B0604030504040204" pitchFamily="50" charset="-128"/>
              </a:rPr>
              <a:t>/ </a:t>
            </a:r>
            <a:r>
              <a:rPr lang="ja-JP" altLang="ja-JP" sz="2400" dirty="0" smtClean="0">
                <a:solidFill>
                  <a:srgbClr val="000000"/>
                </a:solidFill>
                <a:latin typeface="メイリオ" panose="020B0604030504040204" pitchFamily="50" charset="-128"/>
              </a:rPr>
              <a:t>実績</a:t>
            </a:r>
            <a:r>
              <a:rPr lang="ja-JP" altLang="en-US" sz="2400" dirty="0" smtClean="0">
                <a:solidFill>
                  <a:srgbClr val="000000"/>
                </a:solidFill>
                <a:latin typeface="メイリオ" panose="020B0604030504040204" pitchFamily="50" charset="-128"/>
              </a:rPr>
              <a:t>７</a:t>
            </a:r>
            <a:r>
              <a:rPr lang="ja-JP" altLang="ja-JP" sz="2400" dirty="0" smtClean="0">
                <a:solidFill>
                  <a:srgbClr val="000000"/>
                </a:solidFill>
                <a:latin typeface="メイリオ" panose="020B0604030504040204" pitchFamily="50" charset="-128"/>
              </a:rPr>
              <a:t>日</a:t>
            </a:r>
            <a:endParaRPr lang="en-US" altLang="ja-JP" sz="2400" dirty="0">
              <a:solidFill>
                <a:srgbClr val="000000"/>
              </a:solidFill>
              <a:latin typeface="メイリオ" panose="020B0604030504040204" pitchFamily="50" charset="-128"/>
            </a:endParaRPr>
          </a:p>
          <a:p>
            <a:pPr eaLnBrk="1">
              <a:lnSpc>
                <a:spcPct val="125000"/>
              </a:lnSpc>
            </a:pPr>
            <a:r>
              <a:rPr lang="ja-JP" altLang="en-US" sz="2400" dirty="0" smtClean="0">
                <a:solidFill>
                  <a:srgbClr val="000000"/>
                </a:solidFill>
                <a:latin typeface="メイリオ" panose="020B0604030504040204" pitchFamily="50" charset="-128"/>
              </a:rPr>
              <a:t>エラーの修正に時間がかかり</a:t>
            </a:r>
            <a:r>
              <a:rPr lang="ja-JP" altLang="en-US" sz="2400" dirty="0">
                <a:solidFill>
                  <a:srgbClr val="000000"/>
                </a:solidFill>
                <a:latin typeface="メイリオ" panose="020B0604030504040204" pitchFamily="50" charset="-128"/>
              </a:rPr>
              <a:t>、作業</a:t>
            </a:r>
            <a:r>
              <a:rPr lang="ja-JP" altLang="en-US" sz="2400" dirty="0" smtClean="0">
                <a:solidFill>
                  <a:srgbClr val="000000"/>
                </a:solidFill>
                <a:latin typeface="メイリオ" panose="020B0604030504040204" pitchFamily="50" charset="-128"/>
              </a:rPr>
              <a:t>完了が予定より</a:t>
            </a:r>
            <a:r>
              <a:rPr lang="en-US" altLang="ja-JP" sz="2400" dirty="0">
                <a:solidFill>
                  <a:srgbClr val="000000"/>
                </a:solidFill>
                <a:latin typeface="メイリオ" panose="020B0604030504040204" pitchFamily="50" charset="-128"/>
              </a:rPr>
              <a:t>1</a:t>
            </a:r>
            <a:r>
              <a:rPr lang="ja-JP" altLang="en-US" sz="2400" dirty="0" smtClean="0">
                <a:solidFill>
                  <a:srgbClr val="000000"/>
                </a:solidFill>
                <a:latin typeface="メイリオ" panose="020B0604030504040204" pitchFamily="50" charset="-128"/>
              </a:rPr>
              <a:t>日</a:t>
            </a:r>
            <a:r>
              <a:rPr lang="ja-JP" altLang="en-US" sz="2400" dirty="0">
                <a:solidFill>
                  <a:srgbClr val="000000"/>
                </a:solidFill>
                <a:latin typeface="メイリオ" panose="020B0604030504040204" pitchFamily="50" charset="-128"/>
              </a:rPr>
              <a:t>遅れた。</a:t>
            </a:r>
            <a:endParaRPr lang="en-US" altLang="ja-JP" sz="2400" dirty="0">
              <a:solidFill>
                <a:srgbClr val="000000"/>
              </a:solidFill>
              <a:latin typeface="メイリオ" panose="020B0604030504040204" pitchFamily="50" charset="-128"/>
            </a:endParaRPr>
          </a:p>
          <a:p>
            <a:pPr eaLnBrk="1">
              <a:lnSpc>
                <a:spcPct val="125000"/>
              </a:lnSpc>
            </a:pPr>
            <a:endParaRPr lang="ja-JP" altLang="ja-JP" sz="2400" dirty="0">
              <a:solidFill>
                <a:srgbClr val="000000"/>
              </a:solidFill>
              <a:latin typeface="メイリオ" panose="020B0604030504040204" pitchFamily="50"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579" y="3773510"/>
            <a:ext cx="9861859" cy="1492900"/>
          </a:xfrm>
          <a:prstGeom prst="rect">
            <a:avLst/>
          </a:prstGeom>
        </p:spPr>
      </p:pic>
    </p:spTree>
    <p:extLst>
      <p:ext uri="{BB962C8B-B14F-4D97-AF65-F5344CB8AC3E}">
        <p14:creationId xmlns:p14="http://schemas.microsoft.com/office/powerpoint/2010/main" val="1416634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solidFill>
                  <a:schemeClr val="bg1"/>
                </a:solidFill>
              </a:rPr>
              <a:t>11</a:t>
            </a:fld>
            <a:endParaRPr kumimoji="1" lang="ja-JP" altLang="en-US" dirty="0">
              <a:solidFill>
                <a:schemeClr val="bg1"/>
              </a:solidFill>
            </a:endParaRPr>
          </a:p>
        </p:txBody>
      </p:sp>
      <p:sp>
        <p:nvSpPr>
          <p:cNvPr id="3" name="Text Box 2"/>
          <p:cNvSpPr txBox="1">
            <a:spLocks noChangeArrowheads="1"/>
          </p:cNvSpPr>
          <p:nvPr/>
        </p:nvSpPr>
        <p:spPr bwMode="auto">
          <a:xfrm>
            <a:off x="4534325"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4. </a:t>
            </a:r>
            <a:r>
              <a:rPr lang="ja-JP" altLang="ja-JP" sz="2800" b="1" dirty="0">
                <a:solidFill>
                  <a:srgbClr val="000000"/>
                </a:solidFill>
                <a:latin typeface="メイリオ" panose="020B0604030504040204" pitchFamily="50" charset="-128"/>
              </a:rPr>
              <a:t>開発工程説明</a:t>
            </a:r>
          </a:p>
        </p:txBody>
      </p:sp>
      <p:sp>
        <p:nvSpPr>
          <p:cNvPr id="5" name="Text Box 5"/>
          <p:cNvSpPr txBox="1">
            <a:spLocks noChangeArrowheads="1"/>
          </p:cNvSpPr>
          <p:nvPr/>
        </p:nvSpPr>
        <p:spPr bwMode="auto">
          <a:xfrm>
            <a:off x="1526504" y="2050759"/>
            <a:ext cx="9553575" cy="122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400" dirty="0" smtClean="0">
                <a:solidFill>
                  <a:srgbClr val="000000"/>
                </a:solidFill>
                <a:latin typeface="メイリオ" panose="020B0604030504040204" pitchFamily="50" charset="-128"/>
              </a:rPr>
              <a:t>【</a:t>
            </a:r>
            <a:r>
              <a:rPr lang="ja-JP" altLang="en-US" sz="2400" dirty="0" smtClean="0">
                <a:solidFill>
                  <a:srgbClr val="000000"/>
                </a:solidFill>
                <a:latin typeface="メイリオ" panose="020B0604030504040204" pitchFamily="50" charset="-128"/>
              </a:rPr>
              <a:t>テスト、バグ修正</a:t>
            </a:r>
            <a:r>
              <a:rPr lang="en-US" altLang="ja-JP" sz="2400" dirty="0" smtClean="0">
                <a:solidFill>
                  <a:srgbClr val="000000"/>
                </a:solidFill>
                <a:latin typeface="メイリオ" panose="020B0604030504040204" pitchFamily="50" charset="-128"/>
              </a:rPr>
              <a:t>】</a:t>
            </a:r>
            <a:r>
              <a:rPr lang="ja-JP" altLang="en-US" sz="2400" dirty="0" smtClean="0">
                <a:solidFill>
                  <a:srgbClr val="000000"/>
                </a:solidFill>
                <a:latin typeface="メイリオ" panose="020B0604030504040204" pitchFamily="50" charset="-128"/>
              </a:rPr>
              <a:t>予定</a:t>
            </a:r>
            <a:r>
              <a:rPr lang="en-US" altLang="ja-JP" sz="2400" dirty="0">
                <a:solidFill>
                  <a:srgbClr val="000000"/>
                </a:solidFill>
                <a:latin typeface="メイリオ" panose="020B0604030504040204" pitchFamily="50" charset="-128"/>
              </a:rPr>
              <a:t>3</a:t>
            </a:r>
            <a:r>
              <a:rPr lang="ja-JP" altLang="en-US" sz="2400" dirty="0" smtClean="0">
                <a:solidFill>
                  <a:srgbClr val="000000"/>
                </a:solidFill>
                <a:latin typeface="メイリオ" panose="020B0604030504040204" pitchFamily="50" charset="-128"/>
              </a:rPr>
              <a:t>日 </a:t>
            </a:r>
            <a:r>
              <a:rPr lang="en-US" altLang="ja-JP" sz="2400" dirty="0">
                <a:solidFill>
                  <a:srgbClr val="000000"/>
                </a:solidFill>
                <a:latin typeface="メイリオ" panose="020B0604030504040204" pitchFamily="50" charset="-128"/>
              </a:rPr>
              <a:t>/ </a:t>
            </a:r>
            <a:r>
              <a:rPr lang="ja-JP" altLang="en-US" sz="2400" dirty="0" smtClean="0">
                <a:solidFill>
                  <a:srgbClr val="000000"/>
                </a:solidFill>
                <a:latin typeface="メイリオ" panose="020B0604030504040204" pitchFamily="50" charset="-128"/>
              </a:rPr>
              <a:t>実績</a:t>
            </a:r>
            <a:r>
              <a:rPr lang="en-US" altLang="ja-JP" sz="2400" dirty="0" smtClean="0">
                <a:solidFill>
                  <a:srgbClr val="000000"/>
                </a:solidFill>
                <a:latin typeface="メイリオ" panose="020B0604030504040204" pitchFamily="50" charset="-128"/>
              </a:rPr>
              <a:t>4</a:t>
            </a:r>
            <a:r>
              <a:rPr lang="ja-JP" altLang="en-US" sz="2400" dirty="0" smtClean="0">
                <a:solidFill>
                  <a:srgbClr val="000000"/>
                </a:solidFill>
                <a:latin typeface="メイリオ" panose="020B0604030504040204" pitchFamily="50" charset="-128"/>
              </a:rPr>
              <a:t>日</a:t>
            </a:r>
            <a:endParaRPr lang="en-US" altLang="ja-JP" sz="2400" dirty="0">
              <a:solidFill>
                <a:srgbClr val="000000"/>
              </a:solidFill>
              <a:latin typeface="メイリオ" panose="020B0604030504040204" pitchFamily="50" charset="-128"/>
            </a:endParaRPr>
          </a:p>
          <a:p>
            <a:pPr eaLnBrk="1">
              <a:lnSpc>
                <a:spcPct val="125000"/>
              </a:lnSpc>
            </a:pPr>
            <a:r>
              <a:rPr lang="ja-JP" altLang="en-US" sz="2400" dirty="0">
                <a:solidFill>
                  <a:srgbClr val="000000"/>
                </a:solidFill>
                <a:latin typeface="メイリオ" panose="020B0604030504040204" pitchFamily="50" charset="-128"/>
              </a:rPr>
              <a:t>バグの修正に時間を要してしまい、作業</a:t>
            </a:r>
            <a:r>
              <a:rPr lang="ja-JP" altLang="en-US" sz="2400" dirty="0" smtClean="0">
                <a:solidFill>
                  <a:srgbClr val="000000"/>
                </a:solidFill>
                <a:latin typeface="メイリオ" panose="020B0604030504040204" pitchFamily="50" charset="-128"/>
              </a:rPr>
              <a:t>完了</a:t>
            </a:r>
            <a:r>
              <a:rPr lang="ja-JP" altLang="en-US" sz="2400" dirty="0">
                <a:solidFill>
                  <a:srgbClr val="000000"/>
                </a:solidFill>
                <a:latin typeface="メイリオ" panose="020B0604030504040204" pitchFamily="50" charset="-128"/>
              </a:rPr>
              <a:t>が</a:t>
            </a:r>
            <a:r>
              <a:rPr lang="ja-JP" altLang="en-US" sz="2400" dirty="0" smtClean="0">
                <a:solidFill>
                  <a:srgbClr val="000000"/>
                </a:solidFill>
                <a:latin typeface="メイリオ" panose="020B0604030504040204" pitchFamily="50" charset="-128"/>
              </a:rPr>
              <a:t>予定</a:t>
            </a:r>
            <a:r>
              <a:rPr lang="ja-JP" altLang="en-US" sz="2400" dirty="0">
                <a:solidFill>
                  <a:srgbClr val="000000"/>
                </a:solidFill>
                <a:latin typeface="メイリオ" panose="020B0604030504040204" pitchFamily="50" charset="-128"/>
              </a:rPr>
              <a:t>より</a:t>
            </a:r>
            <a:r>
              <a:rPr lang="en-US" altLang="ja-JP" sz="2400" dirty="0">
                <a:solidFill>
                  <a:srgbClr val="000000"/>
                </a:solidFill>
                <a:latin typeface="メイリオ" panose="020B0604030504040204" pitchFamily="50" charset="-128"/>
              </a:rPr>
              <a:t>1</a:t>
            </a:r>
            <a:r>
              <a:rPr lang="ja-JP" altLang="en-US" sz="2400" dirty="0">
                <a:solidFill>
                  <a:srgbClr val="000000"/>
                </a:solidFill>
                <a:latin typeface="メイリオ" panose="020B0604030504040204" pitchFamily="50" charset="-128"/>
              </a:rPr>
              <a:t>日遅れた</a:t>
            </a:r>
            <a:r>
              <a:rPr lang="ja-JP" altLang="ja-JP" sz="2400" dirty="0" smtClean="0">
                <a:solidFill>
                  <a:srgbClr val="000000"/>
                </a:solidFill>
                <a:latin typeface="メイリオ" panose="020B0604030504040204" pitchFamily="50" charset="-128"/>
              </a:rPr>
              <a:t>。</a:t>
            </a:r>
            <a:endParaRPr lang="en-US" altLang="ja-JP" sz="2400" dirty="0" smtClean="0">
              <a:solidFill>
                <a:srgbClr val="000000"/>
              </a:solidFill>
              <a:latin typeface="メイリオ" panose="020B0604030504040204" pitchFamily="50" charset="-128"/>
            </a:endParaRPr>
          </a:p>
          <a:p>
            <a:pPr eaLnBrk="1">
              <a:lnSpc>
                <a:spcPct val="125000"/>
              </a:lnSpc>
              <a:buClrTx/>
              <a:buFontTx/>
              <a:buNone/>
            </a:pPr>
            <a:endParaRPr lang="en-US" altLang="ja-JP" sz="2400" dirty="0">
              <a:solidFill>
                <a:srgbClr val="000000"/>
              </a:solidFill>
              <a:latin typeface="メイリオ" panose="020B0604030504040204" pitchFamily="50"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504" y="3271234"/>
            <a:ext cx="10117448" cy="3108895"/>
          </a:xfrm>
          <a:prstGeom prst="rect">
            <a:avLst/>
          </a:prstGeom>
        </p:spPr>
      </p:pic>
    </p:spTree>
    <p:extLst>
      <p:ext uri="{BB962C8B-B14F-4D97-AF65-F5344CB8AC3E}">
        <p14:creationId xmlns:p14="http://schemas.microsoft.com/office/powerpoint/2010/main" val="1298895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lang="ja-JP" altLang="en-US" smtClean="0">
                <a:solidFill>
                  <a:prstClr val="white"/>
                </a:solidFill>
              </a:rPr>
              <a:pPr/>
              <a:t>12</a:t>
            </a:fld>
            <a:endParaRPr lang="ja-JP" altLang="en-US" dirty="0">
              <a:solidFill>
                <a:prstClr val="white"/>
              </a:solidFill>
            </a:endParaRPr>
          </a:p>
        </p:txBody>
      </p:sp>
      <p:sp>
        <p:nvSpPr>
          <p:cNvPr id="3" name="Text Box 2"/>
          <p:cNvSpPr txBox="1">
            <a:spLocks noChangeArrowheads="1"/>
          </p:cNvSpPr>
          <p:nvPr/>
        </p:nvSpPr>
        <p:spPr bwMode="auto">
          <a:xfrm>
            <a:off x="4534325"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pPr>
            <a:r>
              <a:rPr lang="en-US" altLang="ja-JP" sz="2800" b="1" dirty="0">
                <a:solidFill>
                  <a:srgbClr val="000000"/>
                </a:solidFill>
                <a:latin typeface="メイリオ" panose="020B0604030504040204" pitchFamily="50" charset="-128"/>
              </a:rPr>
              <a:t>4. </a:t>
            </a:r>
            <a:r>
              <a:rPr lang="ja-JP" altLang="ja-JP" sz="2800" b="1" dirty="0">
                <a:solidFill>
                  <a:srgbClr val="000000"/>
                </a:solidFill>
                <a:latin typeface="メイリオ" panose="020B0604030504040204" pitchFamily="50" charset="-128"/>
              </a:rPr>
              <a:t>開発工程説明</a:t>
            </a:r>
          </a:p>
        </p:txBody>
      </p:sp>
      <p:sp>
        <p:nvSpPr>
          <p:cNvPr id="5" name="Text Box 5"/>
          <p:cNvSpPr txBox="1">
            <a:spLocks noChangeArrowheads="1"/>
          </p:cNvSpPr>
          <p:nvPr/>
        </p:nvSpPr>
        <p:spPr bwMode="auto">
          <a:xfrm>
            <a:off x="1311579" y="2050759"/>
            <a:ext cx="9553575" cy="70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pPr>
            <a:r>
              <a:rPr lang="ja-JP" altLang="ja-JP" sz="2400" dirty="0" smtClean="0">
                <a:solidFill>
                  <a:srgbClr val="000000"/>
                </a:solidFill>
                <a:latin typeface="メイリオ" panose="020B0604030504040204" pitchFamily="50" charset="-128"/>
              </a:rPr>
              <a:t>【</a:t>
            </a:r>
            <a:r>
              <a:rPr lang="ja-JP" altLang="en-US" sz="2400" dirty="0">
                <a:solidFill>
                  <a:srgbClr val="000000"/>
                </a:solidFill>
                <a:latin typeface="メイリオ" panose="020B0604030504040204" pitchFamily="50" charset="-128"/>
              </a:rPr>
              <a:t>発表準備</a:t>
            </a:r>
            <a:r>
              <a:rPr lang="ja-JP" altLang="ja-JP" sz="2400" dirty="0" smtClean="0">
                <a:solidFill>
                  <a:srgbClr val="000000"/>
                </a:solidFill>
                <a:latin typeface="メイリオ" panose="020B0604030504040204" pitchFamily="50" charset="-128"/>
              </a:rPr>
              <a:t>】予定</a:t>
            </a:r>
            <a:r>
              <a:rPr lang="en-US" altLang="ja-JP" sz="2400" dirty="0">
                <a:solidFill>
                  <a:srgbClr val="000000"/>
                </a:solidFill>
                <a:latin typeface="メイリオ" panose="020B0604030504040204" pitchFamily="50" charset="-128"/>
              </a:rPr>
              <a:t>2</a:t>
            </a:r>
            <a:r>
              <a:rPr lang="ja-JP" altLang="ja-JP" sz="2400" dirty="0" smtClean="0">
                <a:solidFill>
                  <a:srgbClr val="000000"/>
                </a:solidFill>
                <a:latin typeface="メイリオ" panose="020B0604030504040204" pitchFamily="50" charset="-128"/>
              </a:rPr>
              <a:t>日 </a:t>
            </a:r>
            <a:r>
              <a:rPr lang="en-US" altLang="ja-JP" sz="2400" dirty="0">
                <a:solidFill>
                  <a:srgbClr val="000000"/>
                </a:solidFill>
                <a:latin typeface="メイリオ" panose="020B0604030504040204" pitchFamily="50" charset="-128"/>
              </a:rPr>
              <a:t>/ </a:t>
            </a:r>
            <a:r>
              <a:rPr lang="ja-JP" altLang="ja-JP" sz="2400" dirty="0" smtClean="0">
                <a:solidFill>
                  <a:srgbClr val="000000"/>
                </a:solidFill>
                <a:latin typeface="メイリオ" panose="020B0604030504040204" pitchFamily="50" charset="-128"/>
              </a:rPr>
              <a:t>実績</a:t>
            </a:r>
            <a:r>
              <a:rPr lang="en-US" altLang="ja-JP" sz="2400" dirty="0">
                <a:solidFill>
                  <a:srgbClr val="000000"/>
                </a:solidFill>
                <a:latin typeface="メイリオ" panose="020B0604030504040204" pitchFamily="50" charset="-128"/>
              </a:rPr>
              <a:t>2</a:t>
            </a:r>
            <a:r>
              <a:rPr lang="ja-JP" altLang="ja-JP" sz="2400" dirty="0" smtClean="0">
                <a:solidFill>
                  <a:srgbClr val="000000"/>
                </a:solidFill>
                <a:latin typeface="メイリオ" panose="020B0604030504040204" pitchFamily="50" charset="-128"/>
              </a:rPr>
              <a:t>日</a:t>
            </a:r>
            <a:endParaRPr lang="en-US" altLang="ja-JP" sz="2400" dirty="0" smtClean="0">
              <a:solidFill>
                <a:srgbClr val="000000"/>
              </a:solidFill>
              <a:latin typeface="メイリオ" panose="020B0604030504040204" pitchFamily="50" charset="-128"/>
            </a:endParaRPr>
          </a:p>
          <a:p>
            <a:pPr eaLnBrk="1">
              <a:lnSpc>
                <a:spcPct val="125000"/>
              </a:lnSpc>
            </a:pPr>
            <a:endParaRPr lang="ja-JP" altLang="ja-JP" sz="2400" dirty="0">
              <a:solidFill>
                <a:srgbClr val="000000"/>
              </a:solidFill>
              <a:latin typeface="メイリオ" panose="020B0604030504040204" pitchFamily="50" charset="-128"/>
            </a:endParaRPr>
          </a:p>
          <a:p>
            <a:pPr eaLnBrk="1">
              <a:lnSpc>
                <a:spcPct val="125000"/>
              </a:lnSpc>
            </a:pPr>
            <a:endParaRPr lang="ja-JP" altLang="ja-JP" sz="2400" dirty="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24707695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13</a:t>
            </a:fld>
            <a:endParaRPr kumimoji="1" lang="ja-JP" altLang="en-US"/>
          </a:p>
        </p:txBody>
      </p:sp>
      <p:sp>
        <p:nvSpPr>
          <p:cNvPr id="3" name="Text Box 2"/>
          <p:cNvSpPr txBox="1">
            <a:spLocks noChangeArrowheads="1"/>
          </p:cNvSpPr>
          <p:nvPr/>
        </p:nvSpPr>
        <p:spPr bwMode="auto">
          <a:xfrm>
            <a:off x="4469932" y="339312"/>
            <a:ext cx="5047556"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5. </a:t>
            </a:r>
            <a:r>
              <a:rPr lang="ja-JP" altLang="ja-JP" sz="2800" b="1" dirty="0">
                <a:solidFill>
                  <a:srgbClr val="000000"/>
                </a:solidFill>
                <a:latin typeface="メイリオ" panose="020B0604030504040204" pitchFamily="50" charset="-128"/>
              </a:rPr>
              <a:t>デモンストレーション</a:t>
            </a:r>
          </a:p>
        </p:txBody>
      </p:sp>
      <p:sp>
        <p:nvSpPr>
          <p:cNvPr id="5" name="Text Box 5"/>
          <p:cNvSpPr txBox="1">
            <a:spLocks noChangeArrowheads="1"/>
          </p:cNvSpPr>
          <p:nvPr/>
        </p:nvSpPr>
        <p:spPr bwMode="auto">
          <a:xfrm>
            <a:off x="1840036" y="3101662"/>
            <a:ext cx="90709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algn="ctr" eaLnBrk="1">
              <a:lnSpc>
                <a:spcPct val="125000"/>
              </a:lnSpc>
              <a:buClrTx/>
              <a:buFontTx/>
              <a:buNone/>
            </a:pPr>
            <a:r>
              <a:rPr lang="ja-JP" altLang="ja-JP" sz="2600" dirty="0">
                <a:solidFill>
                  <a:srgbClr val="000000"/>
                </a:solidFill>
                <a:latin typeface="メイリオ" panose="020B0604030504040204" pitchFamily="50" charset="-128"/>
              </a:rPr>
              <a:t>システムをデモンストレーションにてご説明致します</a:t>
            </a:r>
          </a:p>
        </p:txBody>
      </p:sp>
    </p:spTree>
    <p:extLst>
      <p:ext uri="{BB962C8B-B14F-4D97-AF65-F5344CB8AC3E}">
        <p14:creationId xmlns:p14="http://schemas.microsoft.com/office/powerpoint/2010/main" val="1657308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14</a:t>
            </a:fld>
            <a:endParaRPr kumimoji="1" lang="ja-JP" altLang="en-US"/>
          </a:p>
        </p:txBody>
      </p:sp>
      <p:sp>
        <p:nvSpPr>
          <p:cNvPr id="3" name="Text Box 2"/>
          <p:cNvSpPr txBox="1">
            <a:spLocks noChangeArrowheads="1"/>
          </p:cNvSpPr>
          <p:nvPr/>
        </p:nvSpPr>
        <p:spPr bwMode="auto">
          <a:xfrm>
            <a:off x="2679767"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6. </a:t>
            </a:r>
            <a:r>
              <a:rPr lang="ja-JP" altLang="ja-JP" sz="2800" b="1" dirty="0">
                <a:solidFill>
                  <a:srgbClr val="000000"/>
                </a:solidFill>
                <a:latin typeface="メイリオ" panose="020B0604030504040204" pitchFamily="50" charset="-128"/>
              </a:rPr>
              <a:t>苦労した点、工夫した点、反省点　</a:t>
            </a:r>
            <a:r>
              <a:rPr lang="en-US" altLang="ja-JP" sz="2800" b="1" dirty="0" smtClean="0">
                <a:solidFill>
                  <a:srgbClr val="000000"/>
                </a:solidFill>
                <a:latin typeface="メイリオ" panose="020B0604030504040204" pitchFamily="50" charset="-128"/>
              </a:rPr>
              <a:t>(</a:t>
            </a:r>
            <a:r>
              <a:rPr lang="ja-JP" altLang="en-US" sz="2800" b="1" dirty="0" smtClean="0">
                <a:solidFill>
                  <a:srgbClr val="000000"/>
                </a:solidFill>
                <a:latin typeface="メイリオ" panose="020B0604030504040204" pitchFamily="50" charset="-128"/>
              </a:rPr>
              <a:t>久留</a:t>
            </a:r>
            <a:r>
              <a:rPr lang="en-US" altLang="ja-JP" sz="2800" b="1" dirty="0" smtClean="0">
                <a:solidFill>
                  <a:srgbClr val="000000"/>
                </a:solidFill>
                <a:latin typeface="メイリオ" panose="020B0604030504040204" pitchFamily="50" charset="-128"/>
              </a:rPr>
              <a:t>)</a:t>
            </a:r>
            <a:endParaRPr lang="en-US" altLang="ja-JP" sz="2800" b="1" dirty="0">
              <a:solidFill>
                <a:srgbClr val="000000"/>
              </a:solidFill>
              <a:latin typeface="メイリオ" panose="020B0604030504040204" pitchFamily="50" charset="-128"/>
            </a:endParaRPr>
          </a:p>
        </p:txBody>
      </p:sp>
      <p:sp>
        <p:nvSpPr>
          <p:cNvPr id="4" name="Text Box 3"/>
          <p:cNvSpPr txBox="1">
            <a:spLocks noChangeArrowheads="1"/>
          </p:cNvSpPr>
          <p:nvPr/>
        </p:nvSpPr>
        <p:spPr bwMode="auto">
          <a:xfrm>
            <a:off x="2679767" y="1476375"/>
            <a:ext cx="8695306" cy="523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ja-JP" altLang="ja-JP" dirty="0">
                <a:solidFill>
                  <a:srgbClr val="000000"/>
                </a:solidFill>
                <a:latin typeface="メイリオ" panose="020B0604030504040204" pitchFamily="50" charset="-128"/>
              </a:rPr>
              <a:t>【苦労した点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marL="285750" indent="-285750" eaLnBrk="1">
              <a:lnSpc>
                <a:spcPct val="150000"/>
              </a:lnSpc>
              <a:buClrTx/>
              <a:buFont typeface="Arial" panose="020B0604020202020204" pitchFamily="34" charset="0"/>
              <a:buChar char="•"/>
            </a:pPr>
            <a:r>
              <a:rPr lang="ja-JP" altLang="en-US" dirty="0" smtClean="0">
                <a:solidFill>
                  <a:srgbClr val="000000"/>
                </a:solidFill>
                <a:latin typeface="メイリオ" panose="020B0604030504040204" pitchFamily="50" charset="-128"/>
              </a:rPr>
              <a:t>設計中にメンバー間で認識のずれがあり、修正に苦労した</a:t>
            </a:r>
            <a:endParaRPr lang="en-US" altLang="ja-JP" dirty="0" smtClean="0">
              <a:solidFill>
                <a:srgbClr val="000000"/>
              </a:solidFill>
              <a:latin typeface="メイリオ" panose="020B0604030504040204" pitchFamily="50" charset="-128"/>
            </a:endParaRPr>
          </a:p>
          <a:p>
            <a:pPr marL="285750" indent="-285750" eaLnBrk="1">
              <a:lnSpc>
                <a:spcPct val="150000"/>
              </a:lnSpc>
              <a:buClrTx/>
              <a:buFont typeface="Arial" panose="020B0604020202020204" pitchFamily="34" charset="0"/>
              <a:buChar char="•"/>
            </a:pPr>
            <a:r>
              <a:rPr lang="ja-JP" altLang="en-US" dirty="0" smtClean="0">
                <a:solidFill>
                  <a:srgbClr val="000000"/>
                </a:solidFill>
                <a:latin typeface="メイリオ" panose="020B0604030504040204" pitchFamily="50" charset="-128"/>
              </a:rPr>
              <a:t>レイアウトの</a:t>
            </a:r>
            <a:r>
              <a:rPr lang="ja-JP" altLang="en-US" dirty="0">
                <a:solidFill>
                  <a:srgbClr val="000000"/>
                </a:solidFill>
                <a:latin typeface="メイリオ" panose="020B0604030504040204" pitchFamily="50" charset="-128"/>
              </a:rPr>
              <a:t>調整に時間が</a:t>
            </a:r>
            <a:r>
              <a:rPr lang="ja-JP" altLang="en-US" dirty="0" smtClean="0">
                <a:solidFill>
                  <a:srgbClr val="000000"/>
                </a:solidFill>
                <a:latin typeface="メイリオ" panose="020B0604030504040204" pitchFamily="50" charset="-128"/>
              </a:rPr>
              <a:t>かかった</a:t>
            </a:r>
            <a:endParaRPr lang="en-US" altLang="ja-JP" dirty="0" smtClean="0">
              <a:solidFill>
                <a:srgbClr val="000000"/>
              </a:solidFill>
              <a:latin typeface="メイリオ" panose="020B0604030504040204" pitchFamily="50" charset="-128"/>
            </a:endParaRPr>
          </a:p>
          <a:p>
            <a:pPr marL="285750" indent="-285750" eaLnBrk="1">
              <a:lnSpc>
                <a:spcPct val="125000"/>
              </a:lnSpc>
              <a:buClrTx/>
              <a:buFont typeface="Arial" panose="020B0604020202020204" pitchFamily="34" charset="0"/>
              <a:buChar char="•"/>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【工夫した点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marL="285750" indent="-285750" eaLnBrk="1">
              <a:lnSpc>
                <a:spcPct val="150000"/>
              </a:lnSpc>
              <a:buClrTx/>
              <a:buFont typeface="Arial" panose="020B0604020202020204" pitchFamily="34" charset="0"/>
              <a:buChar char="•"/>
            </a:pPr>
            <a:r>
              <a:rPr lang="ja-JP" altLang="en-US" dirty="0" smtClean="0">
                <a:solidFill>
                  <a:srgbClr val="000000"/>
                </a:solidFill>
                <a:latin typeface="メイリオ" panose="020B0604030504040204" pitchFamily="50" charset="-128"/>
              </a:rPr>
              <a:t>ページリンクのボタンが横並びになるように工夫した</a:t>
            </a:r>
            <a:endParaRPr lang="en-US" altLang="ja-JP" dirty="0">
              <a:solidFill>
                <a:srgbClr val="000000"/>
              </a:solidFill>
              <a:latin typeface="メイリオ" panose="020B0604030504040204" pitchFamily="50" charset="-128"/>
            </a:endParaRPr>
          </a:p>
          <a:p>
            <a:pPr marL="285750" indent="-285750" eaLnBrk="1">
              <a:lnSpc>
                <a:spcPct val="150000"/>
              </a:lnSpc>
              <a:buClrTx/>
              <a:buFont typeface="Arial" panose="020B0604020202020204" pitchFamily="34" charset="0"/>
              <a:buChar char="•"/>
            </a:pPr>
            <a:r>
              <a:rPr lang="ja-JP" altLang="en-US" dirty="0" smtClean="0">
                <a:solidFill>
                  <a:srgbClr val="000000"/>
                </a:solidFill>
                <a:latin typeface="メイリオ" panose="020B0604030504040204" pitchFamily="50" charset="-128"/>
              </a:rPr>
              <a:t>メンバーの進捗状況を理解するため進捗確認をする時間を多くとった</a:t>
            </a:r>
            <a:endParaRPr lang="en-US" altLang="ja-JP" dirty="0" smtClean="0">
              <a:solidFill>
                <a:srgbClr val="000000"/>
              </a:solidFill>
              <a:latin typeface="メイリオ" panose="020B0604030504040204" pitchFamily="50" charset="-128"/>
            </a:endParaRPr>
          </a:p>
          <a:p>
            <a:pPr marL="285750" indent="-285750" eaLnBrk="1">
              <a:lnSpc>
                <a:spcPct val="150000"/>
              </a:lnSpc>
              <a:buClrTx/>
              <a:buFont typeface="Arial" panose="020B0604020202020204" pitchFamily="34" charset="0"/>
              <a:buChar char="•"/>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【反省点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marL="285750" indent="-285750" eaLnBrk="1">
              <a:lnSpc>
                <a:spcPct val="125000"/>
              </a:lnSpc>
              <a:buFont typeface="Arial" panose="020B0604020202020204" pitchFamily="34" charset="0"/>
              <a:buChar char="•"/>
            </a:pPr>
            <a:r>
              <a:rPr lang="ja-JP" altLang="en-US" dirty="0" smtClean="0">
                <a:solidFill>
                  <a:srgbClr val="000000"/>
                </a:solidFill>
                <a:latin typeface="メイリオ" panose="020B0604030504040204" pitchFamily="50" charset="-128"/>
              </a:rPr>
              <a:t>次の工程に進む</a:t>
            </a:r>
            <a:r>
              <a:rPr lang="ja-JP" altLang="en-US" dirty="0">
                <a:solidFill>
                  <a:srgbClr val="000000"/>
                </a:solidFill>
                <a:latin typeface="メイリオ" panose="020B0604030504040204" pitchFamily="50" charset="-128"/>
              </a:rPr>
              <a:t>際は</a:t>
            </a:r>
            <a:r>
              <a:rPr lang="ja-JP" altLang="en-US" dirty="0" smtClean="0">
                <a:solidFill>
                  <a:srgbClr val="000000"/>
                </a:solidFill>
                <a:latin typeface="メイリオ" panose="020B0604030504040204" pitchFamily="50" charset="-128"/>
              </a:rPr>
              <a:t>情報</a:t>
            </a:r>
            <a:r>
              <a:rPr lang="ja-JP" altLang="en-US" dirty="0">
                <a:solidFill>
                  <a:srgbClr val="000000"/>
                </a:solidFill>
                <a:latin typeface="メイリオ" panose="020B0604030504040204" pitchFamily="50" charset="-128"/>
              </a:rPr>
              <a:t>のすり合わせをしっかり行うべき</a:t>
            </a:r>
            <a:r>
              <a:rPr lang="ja-JP" altLang="en-US" dirty="0" smtClean="0">
                <a:solidFill>
                  <a:srgbClr val="000000"/>
                </a:solidFill>
                <a:latin typeface="メイリオ" panose="020B0604030504040204" pitchFamily="50" charset="-128"/>
              </a:rPr>
              <a:t>だった</a:t>
            </a:r>
            <a:endParaRPr lang="en-US" altLang="ja-JP" dirty="0" smtClean="0">
              <a:solidFill>
                <a:srgbClr val="000000"/>
              </a:solidFill>
              <a:latin typeface="メイリオ" panose="020B0604030504040204" pitchFamily="50" charset="-128"/>
            </a:endParaRPr>
          </a:p>
          <a:p>
            <a:pPr eaLnBrk="1">
              <a:lnSpc>
                <a:spcPct val="125000"/>
              </a:lnSpc>
            </a:pPr>
            <a:endParaRPr lang="en-US" altLang="ja-JP" dirty="0">
              <a:solidFill>
                <a:srgbClr val="000000"/>
              </a:solidFill>
              <a:latin typeface="メイリオ" panose="020B0604030504040204" pitchFamily="50" charset="-128"/>
            </a:endParaRPr>
          </a:p>
          <a:p>
            <a:pPr marL="285750" indent="-285750" eaLnBrk="1">
              <a:lnSpc>
                <a:spcPct val="125000"/>
              </a:lnSpc>
              <a:buClrTx/>
              <a:buFont typeface="Arial" panose="020B0604020202020204" pitchFamily="34" charset="0"/>
              <a:buChar char="•"/>
            </a:pPr>
            <a:endParaRPr lang="ja-JP" altLang="ja-JP" dirty="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17563407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15</a:t>
            </a:fld>
            <a:endParaRPr kumimoji="1" lang="ja-JP" altLang="en-US"/>
          </a:p>
        </p:txBody>
      </p:sp>
      <p:sp>
        <p:nvSpPr>
          <p:cNvPr id="3" name="Text Box 2"/>
          <p:cNvSpPr txBox="1">
            <a:spLocks noChangeArrowheads="1"/>
          </p:cNvSpPr>
          <p:nvPr/>
        </p:nvSpPr>
        <p:spPr bwMode="auto">
          <a:xfrm>
            <a:off x="2679767"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6. </a:t>
            </a:r>
            <a:r>
              <a:rPr lang="ja-JP" altLang="ja-JP" sz="2800" b="1" dirty="0">
                <a:solidFill>
                  <a:srgbClr val="000000"/>
                </a:solidFill>
                <a:latin typeface="メイリオ" panose="020B0604030504040204" pitchFamily="50" charset="-128"/>
              </a:rPr>
              <a:t>苦労した点、工夫した点、反省点　</a:t>
            </a:r>
            <a:r>
              <a:rPr lang="en-US" altLang="ja-JP" sz="2800" b="1" dirty="0" smtClean="0">
                <a:solidFill>
                  <a:srgbClr val="000000"/>
                </a:solidFill>
                <a:latin typeface="メイリオ" panose="020B0604030504040204" pitchFamily="50" charset="-128"/>
              </a:rPr>
              <a:t>(</a:t>
            </a:r>
            <a:r>
              <a:rPr lang="ja-JP" altLang="en-US" sz="2800" b="1" dirty="0">
                <a:solidFill>
                  <a:srgbClr val="000000"/>
                </a:solidFill>
                <a:latin typeface="メイリオ" panose="020B0604030504040204" pitchFamily="50" charset="-128"/>
              </a:rPr>
              <a:t>菅野</a:t>
            </a:r>
            <a:r>
              <a:rPr lang="en-US" altLang="ja-JP" sz="2800" b="1" dirty="0" smtClean="0">
                <a:solidFill>
                  <a:srgbClr val="000000"/>
                </a:solidFill>
                <a:latin typeface="メイリオ" panose="020B0604030504040204" pitchFamily="50" charset="-128"/>
              </a:rPr>
              <a:t>)</a:t>
            </a:r>
            <a:endParaRPr lang="en-US" altLang="ja-JP" sz="2800" b="1" dirty="0">
              <a:solidFill>
                <a:srgbClr val="000000"/>
              </a:solidFill>
              <a:latin typeface="メイリオ" panose="020B0604030504040204" pitchFamily="50" charset="-128"/>
            </a:endParaRPr>
          </a:p>
        </p:txBody>
      </p:sp>
      <p:sp>
        <p:nvSpPr>
          <p:cNvPr id="4" name="Text Box 3"/>
          <p:cNvSpPr txBox="1">
            <a:spLocks noChangeArrowheads="1"/>
          </p:cNvSpPr>
          <p:nvPr/>
        </p:nvSpPr>
        <p:spPr bwMode="auto">
          <a:xfrm>
            <a:off x="2679767" y="1476375"/>
            <a:ext cx="8695306" cy="523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ja-JP" altLang="ja-JP" dirty="0">
                <a:solidFill>
                  <a:srgbClr val="000000"/>
                </a:solidFill>
                <a:latin typeface="メイリオ" panose="020B0604030504040204" pitchFamily="50" charset="-128"/>
              </a:rPr>
              <a:t>【苦労した点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marL="285750" indent="-285750" eaLnBrk="1">
              <a:lnSpc>
                <a:spcPct val="150000"/>
              </a:lnSpc>
              <a:buClrTx/>
              <a:buFont typeface="Arial" panose="020B0604020202020204" pitchFamily="34" charset="0"/>
              <a:buChar char="•"/>
            </a:pPr>
            <a:r>
              <a:rPr lang="ja-JP" altLang="en-US" dirty="0">
                <a:solidFill>
                  <a:srgbClr val="000000"/>
                </a:solidFill>
                <a:latin typeface="メイリオ" panose="020B0604030504040204" pitchFamily="50" charset="-128"/>
              </a:rPr>
              <a:t>自身の力量不足</a:t>
            </a:r>
            <a:r>
              <a:rPr lang="ja-JP" altLang="en-US" dirty="0" smtClean="0">
                <a:solidFill>
                  <a:srgbClr val="000000"/>
                </a:solidFill>
                <a:latin typeface="メイリオ" panose="020B0604030504040204" pitchFamily="50" charset="-128"/>
              </a:rPr>
              <a:t>で</a:t>
            </a:r>
            <a:r>
              <a:rPr lang="en-US" altLang="ja-JP" dirty="0" smtClean="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から調べて作ることが多かったが、自分の</a:t>
            </a:r>
            <a:r>
              <a:rPr lang="ja-JP" altLang="en-US" dirty="0" smtClean="0">
                <a:solidFill>
                  <a:srgbClr val="000000"/>
                </a:solidFill>
                <a:latin typeface="メイリオ" panose="020B0604030504040204" pitchFamily="50" charset="-128"/>
              </a:rPr>
              <a:t>担当</a:t>
            </a:r>
            <a:endParaRPr lang="en-US" altLang="ja-JP" dirty="0" smtClean="0">
              <a:solidFill>
                <a:srgbClr val="000000"/>
              </a:solidFill>
              <a:latin typeface="メイリオ" panose="020B0604030504040204" pitchFamily="50" charset="-128"/>
            </a:endParaRPr>
          </a:p>
          <a:p>
            <a:pPr eaLnBrk="1">
              <a:lnSpc>
                <a:spcPct val="150000"/>
              </a:lnSpc>
              <a:buClrTx/>
            </a:pPr>
            <a:r>
              <a:rPr lang="ja-JP" altLang="en-US" dirty="0" smtClean="0">
                <a:solidFill>
                  <a:srgbClr val="000000"/>
                </a:solidFill>
                <a:latin typeface="メイリオ" panose="020B0604030504040204" pitchFamily="50" charset="-128"/>
              </a:rPr>
              <a:t>　　の</a:t>
            </a:r>
            <a:r>
              <a:rPr lang="ja-JP" altLang="en-US" dirty="0">
                <a:solidFill>
                  <a:srgbClr val="000000"/>
                </a:solidFill>
                <a:latin typeface="メイリオ" panose="020B0604030504040204" pitchFamily="50" charset="-128"/>
              </a:rPr>
              <a:t>ページを完成させることができた</a:t>
            </a:r>
            <a:r>
              <a:rPr lang="ja-JP" altLang="en-US"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25000"/>
              </a:lnSpc>
              <a:buClrTx/>
              <a:buFontTx/>
              <a:buNone/>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【工夫した点】</a:t>
            </a:r>
          </a:p>
          <a:p>
            <a:pPr marL="285750" indent="-285750" eaLnBrk="1">
              <a:lnSpc>
                <a:spcPct val="150000"/>
              </a:lnSpc>
              <a:buClrTx/>
              <a:buFont typeface="Arial" panose="020B0604020202020204" pitchFamily="34" charset="0"/>
              <a:buChar char="•"/>
            </a:pPr>
            <a:r>
              <a:rPr lang="ja-JP" altLang="en-US" dirty="0">
                <a:solidFill>
                  <a:srgbClr val="000000"/>
                </a:solidFill>
                <a:latin typeface="メイリオ" panose="020B0604030504040204" pitchFamily="50" charset="-128"/>
              </a:rPr>
              <a:t>ユーザ一覧画面の</a:t>
            </a:r>
            <a:r>
              <a:rPr lang="en-US" altLang="ja-JP" dirty="0">
                <a:solidFill>
                  <a:srgbClr val="000000"/>
                </a:solidFill>
                <a:latin typeface="メイリオ" panose="020B0604030504040204" pitchFamily="50" charset="-128"/>
              </a:rPr>
              <a:t>ID</a:t>
            </a:r>
            <a:r>
              <a:rPr lang="ja-JP" altLang="en-US" dirty="0">
                <a:solidFill>
                  <a:srgbClr val="000000"/>
                </a:solidFill>
                <a:latin typeface="メイリオ" panose="020B0604030504040204" pitchFamily="50" charset="-128"/>
              </a:rPr>
              <a:t>か名前を押した</a:t>
            </a:r>
            <a:r>
              <a:rPr lang="ja-JP" altLang="en-US" dirty="0" smtClean="0">
                <a:solidFill>
                  <a:srgbClr val="000000"/>
                </a:solidFill>
                <a:latin typeface="メイリオ" panose="020B0604030504040204" pitchFamily="50" charset="-128"/>
              </a:rPr>
              <a:t>とき、</a:t>
            </a:r>
            <a:r>
              <a:rPr lang="en-US" altLang="ja-JP" dirty="0" smtClean="0">
                <a:solidFill>
                  <a:srgbClr val="000000"/>
                </a:solidFill>
                <a:latin typeface="メイリオ" panose="020B0604030504040204" pitchFamily="50" charset="-128"/>
              </a:rPr>
              <a:t>ID</a:t>
            </a:r>
            <a:r>
              <a:rPr lang="ja-JP" altLang="en-US" dirty="0">
                <a:solidFill>
                  <a:srgbClr val="000000"/>
                </a:solidFill>
                <a:latin typeface="メイリオ" panose="020B0604030504040204" pitchFamily="50" charset="-128"/>
              </a:rPr>
              <a:t>を送れるよう</a:t>
            </a:r>
            <a:r>
              <a:rPr lang="ja-JP" altLang="en-US" dirty="0" smtClean="0">
                <a:solidFill>
                  <a:srgbClr val="000000"/>
                </a:solidFill>
                <a:latin typeface="メイリオ" panose="020B0604030504040204" pitchFamily="50" charset="-128"/>
              </a:rPr>
              <a:t>にし</a:t>
            </a:r>
            <a:r>
              <a:rPr lang="ja-JP" altLang="en-US" dirty="0">
                <a:solidFill>
                  <a:srgbClr val="000000"/>
                </a:solidFill>
                <a:latin typeface="メイリオ" panose="020B0604030504040204" pitchFamily="50" charset="-128"/>
              </a:rPr>
              <a:t>た</a:t>
            </a:r>
            <a:r>
              <a:rPr lang="ja-JP" altLang="en-US" dirty="0" smtClean="0">
                <a:solidFill>
                  <a:srgbClr val="000000"/>
                </a:solidFill>
                <a:latin typeface="メイリオ" panose="020B0604030504040204" pitchFamily="50" charset="-128"/>
              </a:rPr>
              <a:t>こと。</a:t>
            </a:r>
            <a:endParaRPr lang="en-US" altLang="ja-JP" dirty="0" smtClean="0">
              <a:solidFill>
                <a:srgbClr val="000000"/>
              </a:solidFill>
              <a:latin typeface="メイリオ" panose="020B0604030504040204" pitchFamily="50" charset="-128"/>
            </a:endParaRPr>
          </a:p>
          <a:p>
            <a:pPr eaLnBrk="1">
              <a:lnSpc>
                <a:spcPct val="125000"/>
              </a:lnSpc>
              <a:buClrTx/>
              <a:buFontTx/>
              <a:buNone/>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【反省点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marL="285750" indent="-285750" eaLnBrk="1">
              <a:lnSpc>
                <a:spcPct val="150000"/>
              </a:lnSpc>
              <a:buClrTx/>
              <a:buFont typeface="Arial" panose="020B0604020202020204" pitchFamily="34" charset="0"/>
              <a:buChar char="•"/>
            </a:pPr>
            <a:r>
              <a:rPr lang="ja-JP" altLang="en-US" dirty="0">
                <a:solidFill>
                  <a:srgbClr val="000000"/>
                </a:solidFill>
                <a:latin typeface="メイリオ" panose="020B0604030504040204" pitchFamily="50" charset="-128"/>
              </a:rPr>
              <a:t>プログラム</a:t>
            </a:r>
            <a:r>
              <a:rPr lang="ja-JP" altLang="en-US" dirty="0" smtClean="0">
                <a:solidFill>
                  <a:srgbClr val="000000"/>
                </a:solidFill>
                <a:latin typeface="メイリオ" panose="020B0604030504040204" pitchFamily="50" charset="-128"/>
              </a:rPr>
              <a:t>の</a:t>
            </a:r>
            <a:r>
              <a:rPr lang="ja-JP" altLang="en-US" dirty="0">
                <a:solidFill>
                  <a:srgbClr val="000000"/>
                </a:solidFill>
                <a:latin typeface="メイリオ" panose="020B0604030504040204" pitchFamily="50" charset="-128"/>
              </a:rPr>
              <a:t>コード</a:t>
            </a:r>
            <a:r>
              <a:rPr lang="ja-JP" altLang="en-US" dirty="0" smtClean="0">
                <a:solidFill>
                  <a:srgbClr val="000000"/>
                </a:solidFill>
                <a:latin typeface="メイリオ" panose="020B0604030504040204" pitchFamily="50" charset="-128"/>
              </a:rPr>
              <a:t>を</a:t>
            </a:r>
            <a:r>
              <a:rPr lang="ja-JP" altLang="en-US" dirty="0">
                <a:solidFill>
                  <a:srgbClr val="000000"/>
                </a:solidFill>
                <a:latin typeface="メイリオ" panose="020B0604030504040204" pitchFamily="50" charset="-128"/>
              </a:rPr>
              <a:t>自分だけが分かるように書いてしまったため</a:t>
            </a:r>
            <a:r>
              <a:rPr lang="ja-JP" altLang="en-US"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smtClean="0">
                <a:solidFill>
                  <a:srgbClr val="000000"/>
                </a:solidFill>
                <a:latin typeface="メイリオ" panose="020B0604030504040204" pitchFamily="50" charset="-128"/>
              </a:rPr>
              <a:t>　　他</a:t>
            </a:r>
            <a:r>
              <a:rPr lang="ja-JP" altLang="en-US" dirty="0">
                <a:solidFill>
                  <a:srgbClr val="000000"/>
                </a:solidFill>
                <a:latin typeface="メイリオ" panose="020B0604030504040204" pitchFamily="50" charset="-128"/>
              </a:rPr>
              <a:t>の</a:t>
            </a:r>
            <a:r>
              <a:rPr lang="ja-JP" altLang="en-US" dirty="0" smtClean="0">
                <a:solidFill>
                  <a:srgbClr val="000000"/>
                </a:solidFill>
                <a:latin typeface="メイリオ" panose="020B0604030504040204" pitchFamily="50" charset="-128"/>
              </a:rPr>
              <a:t>メンバーにも分かり易く記述すべきだった</a:t>
            </a:r>
            <a:r>
              <a:rPr lang="ja-JP" altLang="en-US" dirty="0">
                <a:solidFill>
                  <a:srgbClr val="000000"/>
                </a:solidFill>
                <a:latin typeface="メイリオ" panose="020B0604030504040204" pitchFamily="50" charset="-128"/>
              </a:rPr>
              <a:t>。</a:t>
            </a:r>
          </a:p>
          <a:p>
            <a:pPr marL="285750" indent="-285750" eaLnBrk="1">
              <a:lnSpc>
                <a:spcPct val="150000"/>
              </a:lnSpc>
              <a:buClrTx/>
              <a:buFont typeface="Arial" panose="020B0604020202020204" pitchFamily="34" charset="0"/>
              <a:buChar char="•"/>
            </a:pPr>
            <a:r>
              <a:rPr lang="ja-JP" altLang="en-US" dirty="0" smtClean="0">
                <a:solidFill>
                  <a:srgbClr val="000000"/>
                </a:solidFill>
                <a:latin typeface="メイリオ" panose="020B0604030504040204" pitchFamily="50" charset="-128"/>
              </a:rPr>
              <a:t>自分</a:t>
            </a:r>
            <a:r>
              <a:rPr lang="ja-JP" altLang="en-US" dirty="0">
                <a:solidFill>
                  <a:srgbClr val="000000"/>
                </a:solidFill>
                <a:latin typeface="メイリオ" panose="020B0604030504040204" pitchFamily="50" charset="-128"/>
              </a:rPr>
              <a:t>自身の学習不足で、チームメンバーに助けてもらうことがあり</a:t>
            </a:r>
            <a:r>
              <a:rPr lang="ja-JP" altLang="en-US"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smtClean="0">
                <a:solidFill>
                  <a:srgbClr val="000000"/>
                </a:solidFill>
                <a:latin typeface="メイリオ" panose="020B0604030504040204" pitchFamily="50" charset="-128"/>
              </a:rPr>
              <a:t>　　全体</a:t>
            </a:r>
            <a:r>
              <a:rPr lang="ja-JP" altLang="en-US" dirty="0">
                <a:solidFill>
                  <a:srgbClr val="000000"/>
                </a:solidFill>
                <a:latin typeface="メイリオ" panose="020B0604030504040204" pitchFamily="50" charset="-128"/>
              </a:rPr>
              <a:t>の作業を遅らせてしまった。</a:t>
            </a:r>
            <a:endParaRPr lang="en-US" altLang="ja-JP" dirty="0" smtClean="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3702983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16</a:t>
            </a:fld>
            <a:endParaRPr kumimoji="1" lang="ja-JP" altLang="en-US"/>
          </a:p>
        </p:txBody>
      </p:sp>
      <p:sp>
        <p:nvSpPr>
          <p:cNvPr id="3" name="Text Box 2"/>
          <p:cNvSpPr txBox="1">
            <a:spLocks noChangeArrowheads="1"/>
          </p:cNvSpPr>
          <p:nvPr/>
        </p:nvSpPr>
        <p:spPr bwMode="auto">
          <a:xfrm>
            <a:off x="2679767"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6. </a:t>
            </a:r>
            <a:r>
              <a:rPr lang="ja-JP" altLang="ja-JP" sz="2800" b="1" dirty="0">
                <a:solidFill>
                  <a:srgbClr val="000000"/>
                </a:solidFill>
                <a:latin typeface="メイリオ" panose="020B0604030504040204" pitchFamily="50" charset="-128"/>
              </a:rPr>
              <a:t>苦労した点、工夫した点、反省点　</a:t>
            </a:r>
            <a:r>
              <a:rPr lang="en-US" altLang="ja-JP" sz="2800" b="1" dirty="0" smtClean="0">
                <a:solidFill>
                  <a:srgbClr val="000000"/>
                </a:solidFill>
                <a:latin typeface="メイリオ" panose="020B0604030504040204" pitchFamily="50" charset="-128"/>
              </a:rPr>
              <a:t>(</a:t>
            </a:r>
            <a:r>
              <a:rPr lang="ja-JP" altLang="en-US" sz="2800" b="1" dirty="0">
                <a:solidFill>
                  <a:srgbClr val="000000"/>
                </a:solidFill>
                <a:latin typeface="メイリオ" panose="020B0604030504040204" pitchFamily="50" charset="-128"/>
              </a:rPr>
              <a:t>中西</a:t>
            </a:r>
            <a:r>
              <a:rPr lang="en-US" altLang="ja-JP" sz="2800" b="1" dirty="0" smtClean="0">
                <a:solidFill>
                  <a:srgbClr val="000000"/>
                </a:solidFill>
                <a:latin typeface="メイリオ" panose="020B0604030504040204" pitchFamily="50" charset="-128"/>
              </a:rPr>
              <a:t>)</a:t>
            </a:r>
            <a:endParaRPr lang="en-US" altLang="ja-JP" sz="2800" b="1" dirty="0">
              <a:solidFill>
                <a:srgbClr val="000000"/>
              </a:solidFill>
              <a:latin typeface="メイリオ" panose="020B0604030504040204" pitchFamily="50" charset="-128"/>
            </a:endParaRPr>
          </a:p>
        </p:txBody>
      </p:sp>
      <p:sp>
        <p:nvSpPr>
          <p:cNvPr id="4" name="Text Box 3"/>
          <p:cNvSpPr txBox="1">
            <a:spLocks noChangeArrowheads="1"/>
          </p:cNvSpPr>
          <p:nvPr/>
        </p:nvSpPr>
        <p:spPr bwMode="auto">
          <a:xfrm>
            <a:off x="2679767" y="1476375"/>
            <a:ext cx="8695306" cy="523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ja-JP" altLang="ja-JP" dirty="0">
                <a:solidFill>
                  <a:srgbClr val="000000"/>
                </a:solidFill>
                <a:latin typeface="メイリオ" panose="020B0604030504040204" pitchFamily="50" charset="-128"/>
              </a:rPr>
              <a:t>【苦労した</a:t>
            </a:r>
            <a:r>
              <a:rPr lang="ja-JP" altLang="ja-JP" dirty="0" smtClean="0">
                <a:solidFill>
                  <a:srgbClr val="000000"/>
                </a:solidFill>
                <a:latin typeface="メイリオ" panose="020B0604030504040204" pitchFamily="50" charset="-128"/>
              </a:rPr>
              <a:t>点】</a:t>
            </a:r>
            <a:endParaRPr lang="en-US" altLang="ja-JP" dirty="0" smtClean="0">
              <a:solidFill>
                <a:srgbClr val="000000"/>
              </a:solidFill>
              <a:latin typeface="メイリオ" panose="020B0604030504040204" pitchFamily="50" charset="-128"/>
            </a:endParaRPr>
          </a:p>
          <a:p>
            <a:pPr marL="285750" lvl="0" indent="-285750" eaLnBrk="1">
              <a:lnSpc>
                <a:spcPct val="150000"/>
              </a:lnSpc>
              <a:buFont typeface="Arial" panose="020B0604020202020204" pitchFamily="34" charset="0"/>
              <a:buChar char="•"/>
            </a:pPr>
            <a:r>
              <a:rPr kumimoji="0" lang="ja-JP" altLang="ja-JP" dirty="0">
                <a:solidFill>
                  <a:srgbClr val="1D1C1D"/>
                </a:solidFill>
                <a:latin typeface="ＭＳ Ｐゴシック" panose="020B0600070205080204" pitchFamily="50" charset="-128"/>
              </a:rPr>
              <a:t>ページング処理の仕方について調べたが今回の仕様に沿うもの</a:t>
            </a:r>
            <a:r>
              <a:rPr kumimoji="0" lang="ja-JP" altLang="ja-JP" dirty="0" smtClean="0">
                <a:solidFill>
                  <a:srgbClr val="1D1C1D"/>
                </a:solidFill>
                <a:latin typeface="ＭＳ Ｐゴシック" panose="020B0600070205080204" pitchFamily="50" charset="-128"/>
              </a:rPr>
              <a:t>が</a:t>
            </a:r>
            <a:endParaRPr kumimoji="0" lang="en-US" altLang="ja-JP" dirty="0" smtClean="0">
              <a:solidFill>
                <a:srgbClr val="1D1C1D"/>
              </a:solidFill>
              <a:latin typeface="ＭＳ Ｐゴシック" panose="020B0600070205080204" pitchFamily="50" charset="-128"/>
            </a:endParaRPr>
          </a:p>
          <a:p>
            <a:pPr lvl="0" eaLnBrk="1">
              <a:lnSpc>
                <a:spcPct val="150000"/>
              </a:lnSpc>
            </a:pPr>
            <a:r>
              <a:rPr kumimoji="0" lang="ja-JP" altLang="en-US" dirty="0" smtClean="0">
                <a:solidFill>
                  <a:srgbClr val="1D1C1D"/>
                </a:solidFill>
                <a:latin typeface="ＭＳ Ｐゴシック" panose="020B0600070205080204" pitchFamily="50" charset="-128"/>
              </a:rPr>
              <a:t>　　</a:t>
            </a:r>
            <a:r>
              <a:rPr kumimoji="0" lang="ja-JP" altLang="ja-JP" dirty="0" smtClean="0">
                <a:solidFill>
                  <a:srgbClr val="1D1C1D"/>
                </a:solidFill>
                <a:latin typeface="ＭＳ Ｐゴシック" panose="020B0600070205080204" pitchFamily="50" charset="-128"/>
              </a:rPr>
              <a:t>見つからなかった</a:t>
            </a:r>
            <a:r>
              <a:rPr kumimoji="0" lang="ja-JP" altLang="ja-JP" dirty="0">
                <a:solidFill>
                  <a:srgbClr val="1D1C1D"/>
                </a:solidFill>
                <a:latin typeface="ＭＳ Ｐゴシック" panose="020B0600070205080204" pitchFamily="50" charset="-128"/>
              </a:rPr>
              <a:t>ため、自分で0から考えて作成することに苦労した。</a:t>
            </a:r>
            <a:r>
              <a:rPr kumimoji="0" lang="ja-JP" altLang="ja-JP" dirty="0">
                <a:solidFill>
                  <a:schemeClr val="tx1"/>
                </a:solidFill>
                <a:latin typeface="ＭＳ Ｐゴシック" panose="020B0600070205080204" pitchFamily="50" charset="-128"/>
              </a:rPr>
              <a:t> </a:t>
            </a:r>
          </a:p>
          <a:p>
            <a:pPr eaLnBrk="1">
              <a:lnSpc>
                <a:spcPct val="125000"/>
              </a:lnSpc>
              <a:buClrTx/>
              <a:buFontTx/>
              <a:buNone/>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【工夫した点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marL="285750" indent="-285750" eaLnBrk="1">
              <a:lnSpc>
                <a:spcPct val="150000"/>
              </a:lnSpc>
              <a:buClrTx/>
              <a:buFont typeface="Arial" panose="020B0604020202020204" pitchFamily="34" charset="0"/>
              <a:buChar char="•"/>
            </a:pPr>
            <a:r>
              <a:rPr lang="ja-JP" altLang="en-US" dirty="0">
                <a:solidFill>
                  <a:srgbClr val="000000"/>
                </a:solidFill>
                <a:latin typeface="メイリオ" panose="020B0604030504040204" pitchFamily="50" charset="-128"/>
              </a:rPr>
              <a:t>複数のデータを表示する画面において表示する件数を制限し</a:t>
            </a:r>
            <a:r>
              <a:rPr lang="ja-JP" altLang="en-US"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smtClean="0">
                <a:solidFill>
                  <a:srgbClr val="000000"/>
                </a:solidFill>
                <a:latin typeface="メイリオ" panose="020B0604030504040204" pitchFamily="50" charset="-128"/>
              </a:rPr>
              <a:t>　　ページ</a:t>
            </a:r>
            <a:r>
              <a:rPr lang="ja-JP" altLang="en-US" dirty="0">
                <a:solidFill>
                  <a:srgbClr val="000000"/>
                </a:solidFill>
                <a:latin typeface="メイリオ" panose="020B0604030504040204" pitchFamily="50" charset="-128"/>
              </a:rPr>
              <a:t>分けをできるように工夫した。</a:t>
            </a:r>
            <a:endParaRPr lang="ja-JP" altLang="ja-JP" dirty="0">
              <a:solidFill>
                <a:srgbClr val="000000"/>
              </a:solidFill>
              <a:latin typeface="メイリオ" panose="020B0604030504040204" pitchFamily="50" charset="-128"/>
            </a:endParaRPr>
          </a:p>
          <a:p>
            <a:pPr eaLnBrk="1">
              <a:lnSpc>
                <a:spcPct val="125000"/>
              </a:lnSpc>
              <a:buClrTx/>
              <a:buFontTx/>
              <a:buNone/>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【反省点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marL="285750" indent="-285750" eaLnBrk="1">
              <a:lnSpc>
                <a:spcPct val="150000"/>
              </a:lnSpc>
              <a:buClrTx/>
              <a:buFont typeface="Arial" panose="020B0604020202020204" pitchFamily="34" charset="0"/>
              <a:buChar char="•"/>
            </a:pPr>
            <a:r>
              <a:rPr lang="ja-JP" altLang="en-US" dirty="0">
                <a:solidFill>
                  <a:srgbClr val="000000"/>
                </a:solidFill>
                <a:latin typeface="メイリオ" panose="020B0604030504040204" pitchFamily="50" charset="-128"/>
              </a:rPr>
              <a:t>製造前にメソッド名やパッケージ名などの命名規則について想定と</a:t>
            </a:r>
            <a:r>
              <a:rPr lang="ja-JP" altLang="en-US" dirty="0" smtClean="0">
                <a:solidFill>
                  <a:srgbClr val="000000"/>
                </a:solidFill>
                <a:latin typeface="メイリオ" panose="020B0604030504040204" pitchFamily="50" charset="-128"/>
              </a:rPr>
              <a:t>共有</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smtClean="0">
                <a:solidFill>
                  <a:srgbClr val="000000"/>
                </a:solidFill>
                <a:latin typeface="メイリオ" panose="020B0604030504040204" pitchFamily="50" charset="-128"/>
              </a:rPr>
              <a:t>　　が</a:t>
            </a:r>
            <a:r>
              <a:rPr lang="ja-JP" altLang="en-US" dirty="0">
                <a:solidFill>
                  <a:srgbClr val="000000"/>
                </a:solidFill>
                <a:latin typeface="メイリオ" panose="020B0604030504040204" pitchFamily="50" charset="-128"/>
              </a:rPr>
              <a:t>しっかりとできていなかった。</a:t>
            </a:r>
            <a:endParaRPr lang="ja-JP" altLang="ja-JP" dirty="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1805073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17</a:t>
            </a:fld>
            <a:endParaRPr kumimoji="1" lang="ja-JP" altLang="en-US"/>
          </a:p>
        </p:txBody>
      </p:sp>
      <p:sp>
        <p:nvSpPr>
          <p:cNvPr id="3" name="Text Box 2"/>
          <p:cNvSpPr txBox="1">
            <a:spLocks noChangeArrowheads="1"/>
          </p:cNvSpPr>
          <p:nvPr/>
        </p:nvSpPr>
        <p:spPr bwMode="auto">
          <a:xfrm>
            <a:off x="2679767"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6. </a:t>
            </a:r>
            <a:r>
              <a:rPr lang="ja-JP" altLang="ja-JP" sz="2800" b="1" dirty="0">
                <a:solidFill>
                  <a:srgbClr val="000000"/>
                </a:solidFill>
                <a:latin typeface="メイリオ" panose="020B0604030504040204" pitchFamily="50" charset="-128"/>
              </a:rPr>
              <a:t>苦労した点、工夫した点、反省点　</a:t>
            </a:r>
            <a:r>
              <a:rPr lang="en-US" altLang="ja-JP" sz="2800" b="1" dirty="0" smtClean="0">
                <a:solidFill>
                  <a:srgbClr val="000000"/>
                </a:solidFill>
                <a:latin typeface="メイリオ" panose="020B0604030504040204" pitchFamily="50" charset="-128"/>
              </a:rPr>
              <a:t>(</a:t>
            </a:r>
            <a:r>
              <a:rPr lang="ja-JP" altLang="en-US" sz="2800" b="1" dirty="0">
                <a:solidFill>
                  <a:srgbClr val="000000"/>
                </a:solidFill>
                <a:latin typeface="メイリオ" panose="020B0604030504040204" pitchFamily="50" charset="-128"/>
              </a:rPr>
              <a:t>松崎</a:t>
            </a:r>
            <a:r>
              <a:rPr lang="en-US" altLang="ja-JP" sz="2800" b="1" dirty="0" smtClean="0">
                <a:solidFill>
                  <a:srgbClr val="000000"/>
                </a:solidFill>
                <a:latin typeface="メイリオ" panose="020B0604030504040204" pitchFamily="50" charset="-128"/>
              </a:rPr>
              <a:t>)</a:t>
            </a:r>
            <a:endParaRPr lang="en-US" altLang="ja-JP" sz="2800" b="1" dirty="0">
              <a:solidFill>
                <a:srgbClr val="000000"/>
              </a:solidFill>
              <a:latin typeface="メイリオ" panose="020B0604030504040204" pitchFamily="50" charset="-128"/>
            </a:endParaRPr>
          </a:p>
        </p:txBody>
      </p:sp>
      <p:sp>
        <p:nvSpPr>
          <p:cNvPr id="4" name="Text Box 3"/>
          <p:cNvSpPr txBox="1">
            <a:spLocks noChangeArrowheads="1"/>
          </p:cNvSpPr>
          <p:nvPr/>
        </p:nvSpPr>
        <p:spPr bwMode="auto">
          <a:xfrm>
            <a:off x="2679767" y="1476375"/>
            <a:ext cx="8695306" cy="523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ja-JP" altLang="ja-JP" dirty="0">
                <a:solidFill>
                  <a:srgbClr val="000000"/>
                </a:solidFill>
                <a:latin typeface="メイリオ" panose="020B0604030504040204" pitchFamily="50" charset="-128"/>
              </a:rPr>
              <a:t>【苦労した点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marL="285750" indent="-285750" eaLnBrk="1">
              <a:lnSpc>
                <a:spcPct val="150000"/>
              </a:lnSpc>
              <a:buClrTx/>
              <a:buFont typeface="Arial" panose="020B0604020202020204" pitchFamily="34" charset="0"/>
              <a:buChar char="•"/>
            </a:pPr>
            <a:r>
              <a:rPr lang="ja-JP" altLang="en-US" dirty="0">
                <a:solidFill>
                  <a:srgbClr val="000000"/>
                </a:solidFill>
                <a:latin typeface="メイリオ" panose="020B0604030504040204" pitchFamily="50" charset="-128"/>
              </a:rPr>
              <a:t>製造でコーディングのルールを細かく決めなかったため</a:t>
            </a:r>
            <a:r>
              <a:rPr lang="ja-JP" altLang="en-US"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50000"/>
              </a:lnSpc>
              <a:buClrTx/>
            </a:pPr>
            <a:r>
              <a:rPr lang="ja-JP" altLang="en-US" dirty="0" smtClean="0">
                <a:solidFill>
                  <a:srgbClr val="000000"/>
                </a:solidFill>
                <a:latin typeface="メイリオ" panose="020B0604030504040204" pitchFamily="50" charset="-128"/>
              </a:rPr>
              <a:t>　　後々</a:t>
            </a:r>
            <a:r>
              <a:rPr lang="ja-JP" altLang="en-US" dirty="0">
                <a:solidFill>
                  <a:srgbClr val="000000"/>
                </a:solidFill>
                <a:latin typeface="メイリオ" panose="020B0604030504040204" pitchFamily="50" charset="-128"/>
              </a:rPr>
              <a:t>の修正が多かった。</a:t>
            </a:r>
          </a:p>
          <a:p>
            <a:pPr marL="285750" indent="-285750" eaLnBrk="1">
              <a:lnSpc>
                <a:spcPct val="150000"/>
              </a:lnSpc>
              <a:buClrTx/>
              <a:buFont typeface="Arial" panose="020B0604020202020204" pitchFamily="34" charset="0"/>
              <a:buChar char="•"/>
            </a:pPr>
            <a:r>
              <a:rPr lang="ja-JP" altLang="en-US" dirty="0" smtClean="0">
                <a:solidFill>
                  <a:srgbClr val="000000"/>
                </a:solidFill>
                <a:latin typeface="メイリオ" panose="020B0604030504040204" pitchFamily="50" charset="-128"/>
              </a:rPr>
              <a:t>購入</a:t>
            </a:r>
            <a:r>
              <a:rPr lang="ja-JP" altLang="en-US" dirty="0">
                <a:solidFill>
                  <a:srgbClr val="000000"/>
                </a:solidFill>
                <a:latin typeface="メイリオ" panose="020B0604030504040204" pitchFamily="50" charset="-128"/>
              </a:rPr>
              <a:t>履歴の日付のフォーマットが思い通りにならなかった。</a:t>
            </a:r>
            <a:endParaRPr lang="ja-JP" altLang="ja-JP" dirty="0">
              <a:solidFill>
                <a:srgbClr val="000000"/>
              </a:solidFill>
              <a:latin typeface="メイリオ" panose="020B0604030504040204" pitchFamily="50" charset="-128"/>
            </a:endParaRPr>
          </a:p>
          <a:p>
            <a:pPr eaLnBrk="1">
              <a:lnSpc>
                <a:spcPct val="125000"/>
              </a:lnSpc>
              <a:buClrTx/>
              <a:buFontTx/>
              <a:buNone/>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【工夫した点】</a:t>
            </a:r>
          </a:p>
          <a:p>
            <a:pPr marL="285750" indent="-285750" eaLnBrk="1">
              <a:lnSpc>
                <a:spcPct val="150000"/>
              </a:lnSpc>
              <a:buClrTx/>
              <a:buFont typeface="Arial" panose="020B0604020202020204" pitchFamily="34" charset="0"/>
              <a:buChar char="•"/>
            </a:pPr>
            <a:r>
              <a:rPr lang="ja-JP" altLang="en-US" dirty="0">
                <a:solidFill>
                  <a:srgbClr val="000000"/>
                </a:solidFill>
                <a:latin typeface="メイリオ" panose="020B0604030504040204" pitchFamily="50" charset="-128"/>
              </a:rPr>
              <a:t>入力チェックや未ログインチェックのプログラム</a:t>
            </a:r>
          </a:p>
          <a:p>
            <a:pPr marL="285750" indent="-285750" eaLnBrk="1">
              <a:lnSpc>
                <a:spcPct val="150000"/>
              </a:lnSpc>
              <a:buClrTx/>
              <a:buFont typeface="Arial" panose="020B0604020202020204" pitchFamily="34" charset="0"/>
              <a:buChar char="•"/>
            </a:pPr>
            <a:r>
              <a:rPr lang="ja-JP" altLang="en-US" dirty="0" smtClean="0">
                <a:solidFill>
                  <a:srgbClr val="000000"/>
                </a:solidFill>
                <a:latin typeface="メイリオ" panose="020B0604030504040204" pitchFamily="50" charset="-128"/>
              </a:rPr>
              <a:t>作成</a:t>
            </a:r>
            <a:r>
              <a:rPr lang="ja-JP" altLang="en-US" dirty="0">
                <a:solidFill>
                  <a:srgbClr val="000000"/>
                </a:solidFill>
                <a:latin typeface="メイリオ" panose="020B0604030504040204" pitchFamily="50" charset="-128"/>
              </a:rPr>
              <a:t>するページの担当者やファイル名を事前に決めて、管理しやすくした</a:t>
            </a:r>
            <a:r>
              <a:rPr lang="ja-JP" altLang="en-US"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25000"/>
              </a:lnSpc>
              <a:buClrTx/>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【反省点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marL="285750" indent="-285750" eaLnBrk="1">
              <a:lnSpc>
                <a:spcPct val="150000"/>
              </a:lnSpc>
              <a:buClrTx/>
              <a:buFont typeface="Arial" panose="020B0604020202020204" pitchFamily="34" charset="0"/>
              <a:buChar char="•"/>
            </a:pPr>
            <a:r>
              <a:rPr lang="ja-JP" altLang="en-US" dirty="0">
                <a:solidFill>
                  <a:srgbClr val="000000"/>
                </a:solidFill>
                <a:latin typeface="メイリオ" panose="020B0604030504040204" pitchFamily="50" charset="-128"/>
              </a:rPr>
              <a:t>フォルダやファイル名も含めてコーディング規約は事前にすべて決めるべき</a:t>
            </a:r>
            <a:r>
              <a:rPr lang="ja-JP" altLang="en-US" dirty="0" smtClean="0">
                <a:solidFill>
                  <a:srgbClr val="000000"/>
                </a:solidFill>
                <a:latin typeface="メイリオ" panose="020B0604030504040204" pitchFamily="50" charset="-128"/>
              </a:rPr>
              <a:t>と</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smtClean="0">
                <a:solidFill>
                  <a:srgbClr val="000000"/>
                </a:solidFill>
                <a:latin typeface="メイリオ" panose="020B0604030504040204" pitchFamily="50" charset="-128"/>
              </a:rPr>
              <a:t>　　実感</a:t>
            </a:r>
            <a:r>
              <a:rPr lang="ja-JP" altLang="en-US" dirty="0">
                <a:solidFill>
                  <a:srgbClr val="000000"/>
                </a:solidFill>
                <a:latin typeface="メイリオ" panose="020B0604030504040204" pitchFamily="50" charset="-128"/>
              </a:rPr>
              <a:t>した。</a:t>
            </a:r>
            <a:endParaRPr lang="ja-JP" altLang="ja-JP" dirty="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16144054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18</a:t>
            </a:fld>
            <a:endParaRPr kumimoji="1" lang="ja-JP" altLang="en-US"/>
          </a:p>
        </p:txBody>
      </p:sp>
      <p:sp>
        <p:nvSpPr>
          <p:cNvPr id="3" name="Text Box 2"/>
          <p:cNvSpPr txBox="1">
            <a:spLocks noChangeArrowheads="1"/>
          </p:cNvSpPr>
          <p:nvPr/>
        </p:nvSpPr>
        <p:spPr bwMode="auto">
          <a:xfrm>
            <a:off x="2679767"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6. </a:t>
            </a:r>
            <a:r>
              <a:rPr lang="ja-JP" altLang="ja-JP" sz="2800" b="1" dirty="0">
                <a:solidFill>
                  <a:srgbClr val="000000"/>
                </a:solidFill>
                <a:latin typeface="メイリオ" panose="020B0604030504040204" pitchFamily="50" charset="-128"/>
              </a:rPr>
              <a:t>苦労した点、工夫した点、反省点　</a:t>
            </a:r>
            <a:r>
              <a:rPr lang="en-US" altLang="ja-JP" sz="2800" b="1" dirty="0" smtClean="0">
                <a:solidFill>
                  <a:srgbClr val="000000"/>
                </a:solidFill>
                <a:latin typeface="メイリオ" panose="020B0604030504040204" pitchFamily="50" charset="-128"/>
              </a:rPr>
              <a:t>(</a:t>
            </a:r>
            <a:r>
              <a:rPr lang="ja-JP" altLang="en-US" sz="2800" b="1" dirty="0">
                <a:solidFill>
                  <a:srgbClr val="000000"/>
                </a:solidFill>
                <a:latin typeface="メイリオ" panose="020B0604030504040204" pitchFamily="50" charset="-128"/>
              </a:rPr>
              <a:t>茂木</a:t>
            </a:r>
            <a:r>
              <a:rPr lang="en-US" altLang="ja-JP" sz="2800" b="1" dirty="0" smtClean="0">
                <a:solidFill>
                  <a:srgbClr val="000000"/>
                </a:solidFill>
                <a:latin typeface="メイリオ" panose="020B0604030504040204" pitchFamily="50" charset="-128"/>
              </a:rPr>
              <a:t>)</a:t>
            </a:r>
            <a:endParaRPr lang="en-US" altLang="ja-JP" sz="2800" b="1" dirty="0">
              <a:solidFill>
                <a:srgbClr val="000000"/>
              </a:solidFill>
              <a:latin typeface="メイリオ" panose="020B0604030504040204" pitchFamily="50" charset="-128"/>
            </a:endParaRPr>
          </a:p>
        </p:txBody>
      </p:sp>
      <p:sp>
        <p:nvSpPr>
          <p:cNvPr id="4" name="Text Box 3"/>
          <p:cNvSpPr txBox="1">
            <a:spLocks noChangeArrowheads="1"/>
          </p:cNvSpPr>
          <p:nvPr/>
        </p:nvSpPr>
        <p:spPr bwMode="auto">
          <a:xfrm>
            <a:off x="2679767" y="1476375"/>
            <a:ext cx="8695306" cy="523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ja-JP" altLang="ja-JP" dirty="0">
                <a:solidFill>
                  <a:srgbClr val="000000"/>
                </a:solidFill>
                <a:latin typeface="メイリオ" panose="020B0604030504040204" pitchFamily="50" charset="-128"/>
              </a:rPr>
              <a:t>【苦労した点】</a:t>
            </a:r>
            <a:endParaRPr lang="en-US" altLang="ja-JP" dirty="0">
              <a:solidFill>
                <a:srgbClr val="000000"/>
              </a:solidFill>
              <a:latin typeface="メイリオ" panose="020B0604030504040204" pitchFamily="50" charset="-128"/>
            </a:endParaRPr>
          </a:p>
          <a:p>
            <a:pPr marL="285750" lvl="0" indent="-285750" eaLnBrk="1">
              <a:lnSpc>
                <a:spcPct val="125000"/>
              </a:lnSpc>
              <a:buFont typeface="Arial" panose="020B0604020202020204" pitchFamily="34" charset="0"/>
              <a:buChar char="•"/>
            </a:pPr>
            <a:r>
              <a:rPr kumimoji="0" lang="ja-JP" altLang="ja-JP" dirty="0">
                <a:solidFill>
                  <a:srgbClr val="1D1C1D"/>
                </a:solidFill>
                <a:latin typeface="Arial Unicode MS" panose="020B0604020202020204" pitchFamily="50" charset="-128"/>
                <a:ea typeface="inherit"/>
              </a:rPr>
              <a:t>条件式がうまく使えず試行錯誤を重ねながら作成したため苦労した</a:t>
            </a:r>
            <a:r>
              <a:rPr kumimoji="0" lang="ja-JP" altLang="ja-JP" sz="2800" dirty="0">
                <a:solidFill>
                  <a:schemeClr val="tx1"/>
                </a:solidFill>
              </a:rPr>
              <a:t> </a:t>
            </a:r>
            <a:endParaRPr lang="ja-JP" altLang="ja-JP" dirty="0">
              <a:solidFill>
                <a:srgbClr val="000000"/>
              </a:solidFill>
              <a:latin typeface="メイリオ" panose="020B0604030504040204" pitchFamily="50" charset="-128"/>
            </a:endParaRPr>
          </a:p>
          <a:p>
            <a:pPr eaLnBrk="1">
              <a:lnSpc>
                <a:spcPct val="125000"/>
              </a:lnSpc>
              <a:buClrTx/>
              <a:buFontTx/>
              <a:buNone/>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【工夫した点】</a:t>
            </a:r>
          </a:p>
          <a:p>
            <a:pPr marL="285750" indent="-285750" eaLnBrk="1">
              <a:lnSpc>
                <a:spcPct val="150000"/>
              </a:lnSpc>
              <a:buClrTx/>
              <a:buFont typeface="Arial" panose="020B0604020202020204" pitchFamily="34" charset="0"/>
              <a:buChar char="•"/>
            </a:pPr>
            <a:r>
              <a:rPr lang="ja-JP" altLang="en-US" dirty="0">
                <a:solidFill>
                  <a:srgbClr val="000000"/>
                </a:solidFill>
                <a:latin typeface="メイリオ" panose="020B0604030504040204" pitchFamily="50" charset="-128"/>
              </a:rPr>
              <a:t>商品一覧画面で商品名から商品の詳細ページに飛ぶようにするため、</a:t>
            </a:r>
            <a:endParaRPr lang="en-US" altLang="ja-JP" dirty="0">
              <a:solidFill>
                <a:srgbClr val="000000"/>
              </a:solidFill>
              <a:latin typeface="メイリオ" panose="020B0604030504040204" pitchFamily="50" charset="-128"/>
            </a:endParaRPr>
          </a:p>
          <a:p>
            <a:pPr eaLnBrk="1">
              <a:lnSpc>
                <a:spcPct val="150000"/>
              </a:lnSpc>
              <a:buClrTx/>
              <a:buFontTx/>
              <a:buNone/>
            </a:pPr>
            <a:r>
              <a:rPr lang="ja-JP" altLang="en-US" dirty="0" smtClean="0">
                <a:solidFill>
                  <a:srgbClr val="000000"/>
                </a:solidFill>
                <a:latin typeface="メイリオ" panose="020B0604030504040204" pitchFamily="50" charset="-128"/>
              </a:rPr>
              <a:t>　　リンク</a:t>
            </a:r>
            <a:r>
              <a:rPr lang="ja-JP" altLang="en-US" dirty="0">
                <a:solidFill>
                  <a:srgbClr val="000000"/>
                </a:solidFill>
                <a:latin typeface="メイリオ" panose="020B0604030504040204" pitchFamily="50" charset="-128"/>
              </a:rPr>
              <a:t>で商品</a:t>
            </a:r>
            <a:r>
              <a:rPr lang="en-US" altLang="ja-JP" dirty="0">
                <a:solidFill>
                  <a:srgbClr val="000000"/>
                </a:solidFill>
                <a:latin typeface="メイリオ" panose="020B0604030504040204" pitchFamily="50" charset="-128"/>
              </a:rPr>
              <a:t>ID</a:t>
            </a:r>
            <a:r>
              <a:rPr lang="ja-JP" altLang="en-US" dirty="0">
                <a:solidFill>
                  <a:srgbClr val="000000"/>
                </a:solidFill>
                <a:latin typeface="メイリオ" panose="020B0604030504040204" pitchFamily="50" charset="-128"/>
              </a:rPr>
              <a:t>をサーブレットへ送れるようにしたこと</a:t>
            </a:r>
            <a:endParaRPr lang="en-US" altLang="ja-JP" dirty="0">
              <a:solidFill>
                <a:srgbClr val="000000"/>
              </a:solidFill>
              <a:latin typeface="メイリオ" panose="020B0604030504040204" pitchFamily="50" charset="-128"/>
            </a:endParaRPr>
          </a:p>
          <a:p>
            <a:pPr eaLnBrk="1">
              <a:lnSpc>
                <a:spcPct val="125000"/>
              </a:lnSpc>
              <a:buClrTx/>
              <a:buFontTx/>
              <a:buNone/>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【反省点】</a:t>
            </a:r>
            <a:endParaRPr lang="en-US" altLang="ja-JP" dirty="0">
              <a:solidFill>
                <a:srgbClr val="000000"/>
              </a:solidFill>
              <a:latin typeface="メイリオ" panose="020B0604030504040204" pitchFamily="50" charset="-128"/>
            </a:endParaRPr>
          </a:p>
          <a:p>
            <a:pPr marL="285750" lvl="0" indent="-285750" fontAlgn="base" hangingPunct="0">
              <a:lnSpc>
                <a:spcPct val="150000"/>
              </a:lnSpc>
              <a:spcBef>
                <a:spcPct val="0"/>
              </a:spcBef>
              <a:spcAft>
                <a:spcPct val="0"/>
              </a:spcAft>
              <a:buFont typeface="Arial" panose="020B0604020202020204" pitchFamily="34" charset="0"/>
              <a:buChar char="•"/>
              <a:tabLst/>
            </a:pPr>
            <a:r>
              <a:rPr kumimoji="0" lang="ja-JP" altLang="ja-JP" dirty="0">
                <a:solidFill>
                  <a:srgbClr val="1D1C1D"/>
                </a:solidFill>
                <a:latin typeface="Arial Unicode MS" panose="020B0604020202020204" pitchFamily="50" charset="-128"/>
                <a:ea typeface="inherit"/>
              </a:rPr>
              <a:t>全体的に作成作業で分からないところなどがあり、時間がかかってしまった。</a:t>
            </a:r>
            <a:endParaRPr kumimoji="0" lang="ja-JP" altLang="ja-JP" sz="2400" dirty="0">
              <a:solidFill>
                <a:schemeClr val="tx1"/>
              </a:solidFill>
            </a:endParaRPr>
          </a:p>
          <a:p>
            <a:pPr marL="285750" lvl="0" indent="-285750" fontAlgn="base" hangingPunct="0">
              <a:lnSpc>
                <a:spcPct val="150000"/>
              </a:lnSpc>
              <a:spcBef>
                <a:spcPct val="0"/>
              </a:spcBef>
              <a:spcAft>
                <a:spcPct val="0"/>
              </a:spcAft>
              <a:buFont typeface="Arial" panose="020B0604020202020204" pitchFamily="34" charset="0"/>
              <a:buChar char="•"/>
              <a:tabLst/>
            </a:pPr>
            <a:r>
              <a:rPr kumimoji="0" lang="ja-JP" altLang="ja-JP" dirty="0">
                <a:solidFill>
                  <a:srgbClr val="1D1C1D"/>
                </a:solidFill>
                <a:latin typeface="Arial Unicode MS" panose="020B0604020202020204" pitchFamily="50" charset="-128"/>
                <a:ea typeface="inherit"/>
              </a:rPr>
              <a:t>チームメンバーに協力してもらいながら、作成を行ったので技術面をもっと</a:t>
            </a:r>
            <a:endParaRPr kumimoji="0" lang="en-US" altLang="ja-JP" dirty="0">
              <a:solidFill>
                <a:srgbClr val="1D1C1D"/>
              </a:solidFill>
              <a:latin typeface="Arial Unicode MS" panose="020B0604020202020204" pitchFamily="50" charset="-128"/>
              <a:ea typeface="inherit"/>
            </a:endParaRPr>
          </a:p>
          <a:p>
            <a:pPr lvl="0" fontAlgn="base" hangingPunct="0">
              <a:lnSpc>
                <a:spcPct val="150000"/>
              </a:lnSpc>
              <a:spcBef>
                <a:spcPct val="0"/>
              </a:spcBef>
              <a:spcAft>
                <a:spcPct val="0"/>
              </a:spcAft>
              <a:tabLst/>
            </a:pPr>
            <a:r>
              <a:rPr kumimoji="0" lang="en-US" altLang="ja-JP" dirty="0">
                <a:solidFill>
                  <a:srgbClr val="1D1C1D"/>
                </a:solidFill>
                <a:latin typeface="Arial Unicode MS" panose="020B0604020202020204" pitchFamily="50" charset="-128"/>
                <a:ea typeface="inherit"/>
              </a:rPr>
              <a:t>    </a:t>
            </a:r>
            <a:r>
              <a:rPr kumimoji="0" lang="ja-JP" altLang="ja-JP" dirty="0">
                <a:solidFill>
                  <a:srgbClr val="1D1C1D"/>
                </a:solidFill>
                <a:latin typeface="Arial Unicode MS" panose="020B0604020202020204" pitchFamily="50" charset="-128"/>
                <a:ea typeface="inherit"/>
              </a:rPr>
              <a:t>鍛えなくてはいけないと感じた</a:t>
            </a:r>
            <a:endParaRPr lang="ja-JP" altLang="ja-JP" dirty="0">
              <a:solidFill>
                <a:srgbClr val="000000"/>
              </a:solidFill>
              <a:latin typeface="メイリオ" panose="020B0604030504040204" pitchFamily="50" charset="-128"/>
            </a:endParaRPr>
          </a:p>
          <a:p>
            <a:pPr eaLnBrk="1">
              <a:lnSpc>
                <a:spcPct val="125000"/>
              </a:lnSpc>
              <a:buClrTx/>
              <a:buFontTx/>
              <a:buNone/>
            </a:pPr>
            <a:endParaRPr lang="ja-JP" altLang="ja-JP" dirty="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151952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19</a:t>
            </a:fld>
            <a:endParaRPr kumimoji="1" lang="ja-JP" altLang="en-US"/>
          </a:p>
        </p:txBody>
      </p:sp>
      <p:sp>
        <p:nvSpPr>
          <p:cNvPr id="3" name="テキスト ボックス 2"/>
          <p:cNvSpPr txBox="1"/>
          <p:nvPr/>
        </p:nvSpPr>
        <p:spPr>
          <a:xfrm>
            <a:off x="4597759" y="3039414"/>
            <a:ext cx="2897746" cy="1569660"/>
          </a:xfrm>
          <a:prstGeom prst="rect">
            <a:avLst/>
          </a:prstGeom>
          <a:noFill/>
        </p:spPr>
        <p:txBody>
          <a:bodyPr wrap="square" rtlCol="0">
            <a:spAutoFit/>
          </a:bodyPr>
          <a:lstStyle/>
          <a:p>
            <a:r>
              <a:rPr lang="ja-JP" altLang="en-US" sz="4800" dirty="0"/>
              <a:t>質疑</a:t>
            </a:r>
            <a:r>
              <a:rPr lang="ja-JP" altLang="en-US" sz="4800" dirty="0" smtClean="0"/>
              <a:t>応答</a:t>
            </a:r>
            <a:endParaRPr lang="en-US" altLang="ja-JP" sz="4800" dirty="0" smtClean="0"/>
          </a:p>
          <a:p>
            <a:r>
              <a:rPr lang="ja-JP" altLang="en-US" sz="4800" dirty="0"/>
              <a:t>（</a:t>
            </a:r>
            <a:r>
              <a:rPr kumimoji="1" lang="en-US" altLang="ja-JP" sz="4800" dirty="0" smtClean="0"/>
              <a:t>10</a:t>
            </a:r>
            <a:r>
              <a:rPr kumimoji="1" lang="ja-JP" altLang="en-US" sz="4800" dirty="0" smtClean="0"/>
              <a:t>分</a:t>
            </a:r>
            <a:r>
              <a:rPr lang="ja-JP" altLang="en-US" sz="4800" dirty="0"/>
              <a:t>）</a:t>
            </a:r>
            <a:endParaRPr kumimoji="1" lang="ja-JP" altLang="en-US" sz="4800" dirty="0"/>
          </a:p>
        </p:txBody>
      </p:sp>
    </p:spTree>
    <p:extLst>
      <p:ext uri="{BB962C8B-B14F-4D97-AF65-F5344CB8AC3E}">
        <p14:creationId xmlns:p14="http://schemas.microsoft.com/office/powerpoint/2010/main" val="3623089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266976" y="830847"/>
            <a:ext cx="954914" cy="523220"/>
          </a:xfrm>
          <a:prstGeom prst="rect">
            <a:avLst/>
          </a:prstGeom>
          <a:noFill/>
        </p:spPr>
        <p:txBody>
          <a:bodyPr wrap="square" rtlCol="0">
            <a:spAutoFit/>
          </a:bodyPr>
          <a:lstStyle/>
          <a:p>
            <a:r>
              <a:rPr lang="ja-JP" altLang="en-US" sz="2800" b="1" dirty="0"/>
              <a:t>目次</a:t>
            </a:r>
          </a:p>
        </p:txBody>
      </p:sp>
      <p:sp>
        <p:nvSpPr>
          <p:cNvPr id="3" name="Text Box 3"/>
          <p:cNvSpPr txBox="1">
            <a:spLocks noChangeArrowheads="1"/>
          </p:cNvSpPr>
          <p:nvPr/>
        </p:nvSpPr>
        <p:spPr bwMode="auto">
          <a:xfrm>
            <a:off x="3266976" y="1484480"/>
            <a:ext cx="5089922" cy="240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431800" indent="-322263" eaLnBrk="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1pPr>
            <a:lvl2pPr eaLnBrk="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2pPr>
            <a:lvl3pPr eaLnBrk="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3pPr>
            <a:lvl4pPr eaLnBrk="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4pPr>
            <a:lvl5pPr eaLnBrk="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spcAft>
                <a:spcPts val="802"/>
              </a:spcAft>
              <a:buSzPct val="45000"/>
            </a:pPr>
            <a:r>
              <a:rPr lang="en-US" altLang="ja-JP" sz="2400" dirty="0">
                <a:solidFill>
                  <a:srgbClr val="000000"/>
                </a:solidFill>
                <a:latin typeface="メイリオ" panose="020B0604030504040204" pitchFamily="50" charset="-128"/>
              </a:rPr>
              <a:t>1. </a:t>
            </a:r>
            <a:r>
              <a:rPr lang="ja-JP" altLang="ja-JP" sz="2400" dirty="0">
                <a:solidFill>
                  <a:srgbClr val="000000"/>
                </a:solidFill>
                <a:latin typeface="メイリオ" panose="020B0604030504040204" pitchFamily="50" charset="-128"/>
              </a:rPr>
              <a:t>はじめに　～システムコンセプト～</a:t>
            </a:r>
          </a:p>
          <a:p>
            <a:pPr eaLnBrk="1">
              <a:lnSpc>
                <a:spcPct val="125000"/>
              </a:lnSpc>
              <a:spcAft>
                <a:spcPts val="802"/>
              </a:spcAft>
              <a:buSzPct val="45000"/>
            </a:pPr>
            <a:r>
              <a:rPr lang="en-US" altLang="ja-JP" sz="2400" dirty="0">
                <a:solidFill>
                  <a:srgbClr val="000000"/>
                </a:solidFill>
                <a:latin typeface="メイリオ" panose="020B0604030504040204" pitchFamily="50" charset="-128"/>
              </a:rPr>
              <a:t>2. </a:t>
            </a:r>
            <a:r>
              <a:rPr lang="ja-JP" altLang="ja-JP" sz="2400" dirty="0">
                <a:solidFill>
                  <a:srgbClr val="000000"/>
                </a:solidFill>
                <a:latin typeface="メイリオ" panose="020B0604030504040204" pitchFamily="50" charset="-128"/>
              </a:rPr>
              <a:t>チーム紹介　～メンバーと各担当～</a:t>
            </a:r>
          </a:p>
          <a:p>
            <a:pPr eaLnBrk="1">
              <a:lnSpc>
                <a:spcPct val="125000"/>
              </a:lnSpc>
              <a:spcAft>
                <a:spcPts val="802"/>
              </a:spcAft>
              <a:buSzPct val="45000"/>
            </a:pPr>
            <a:r>
              <a:rPr lang="en-US" altLang="ja-JP" sz="2400" dirty="0">
                <a:solidFill>
                  <a:srgbClr val="000000"/>
                </a:solidFill>
                <a:latin typeface="メイリオ" panose="020B0604030504040204" pitchFamily="50" charset="-128"/>
              </a:rPr>
              <a:t>3. </a:t>
            </a:r>
            <a:r>
              <a:rPr lang="ja-JP" altLang="ja-JP" sz="2400" dirty="0">
                <a:solidFill>
                  <a:srgbClr val="000000"/>
                </a:solidFill>
                <a:latin typeface="メイリオ" panose="020B0604030504040204" pitchFamily="50" charset="-128"/>
              </a:rPr>
              <a:t>システム規模と品質</a:t>
            </a:r>
          </a:p>
          <a:p>
            <a:pPr eaLnBrk="1">
              <a:lnSpc>
                <a:spcPct val="125000"/>
              </a:lnSpc>
              <a:spcAft>
                <a:spcPts val="802"/>
              </a:spcAft>
              <a:buSzPct val="45000"/>
            </a:pPr>
            <a:r>
              <a:rPr lang="en-US" altLang="ja-JP" sz="2400" dirty="0">
                <a:solidFill>
                  <a:srgbClr val="000000"/>
                </a:solidFill>
                <a:latin typeface="メイリオ" panose="020B0604030504040204" pitchFamily="50" charset="-128"/>
              </a:rPr>
              <a:t>4. </a:t>
            </a:r>
            <a:r>
              <a:rPr lang="ja-JP" altLang="ja-JP" sz="2400" dirty="0">
                <a:solidFill>
                  <a:srgbClr val="000000"/>
                </a:solidFill>
                <a:latin typeface="メイリオ" panose="020B0604030504040204" pitchFamily="50" charset="-128"/>
              </a:rPr>
              <a:t>開発工程</a:t>
            </a:r>
          </a:p>
          <a:p>
            <a:pPr eaLnBrk="1">
              <a:lnSpc>
                <a:spcPct val="125000"/>
              </a:lnSpc>
              <a:spcAft>
                <a:spcPts val="802"/>
              </a:spcAft>
              <a:buSzPct val="45000"/>
            </a:pPr>
            <a:r>
              <a:rPr lang="en-US" altLang="ja-JP" sz="2400" dirty="0">
                <a:solidFill>
                  <a:srgbClr val="000000"/>
                </a:solidFill>
                <a:latin typeface="メイリオ" panose="020B0604030504040204" pitchFamily="50" charset="-128"/>
              </a:rPr>
              <a:t>5. </a:t>
            </a:r>
            <a:r>
              <a:rPr lang="ja-JP" altLang="ja-JP" sz="2400" dirty="0">
                <a:solidFill>
                  <a:srgbClr val="000000"/>
                </a:solidFill>
                <a:latin typeface="メイリオ" panose="020B0604030504040204" pitchFamily="50" charset="-128"/>
              </a:rPr>
              <a:t>デモンストレーション</a:t>
            </a:r>
          </a:p>
          <a:p>
            <a:pPr eaLnBrk="1">
              <a:lnSpc>
                <a:spcPct val="125000"/>
              </a:lnSpc>
              <a:spcAft>
                <a:spcPts val="802"/>
              </a:spcAft>
              <a:buSzPct val="45000"/>
            </a:pPr>
            <a:r>
              <a:rPr lang="en-US" altLang="ja-JP" sz="2400" dirty="0">
                <a:solidFill>
                  <a:srgbClr val="000000"/>
                </a:solidFill>
                <a:latin typeface="メイリオ" panose="020B0604030504040204" pitchFamily="50" charset="-128"/>
              </a:rPr>
              <a:t>6. </a:t>
            </a:r>
            <a:r>
              <a:rPr lang="ja-JP" altLang="ja-JP" sz="2400" dirty="0">
                <a:solidFill>
                  <a:srgbClr val="000000"/>
                </a:solidFill>
                <a:latin typeface="メイリオ" panose="020B0604030504040204" pitchFamily="50" charset="-128"/>
              </a:rPr>
              <a:t>苦労した点、工夫した点、反省点</a:t>
            </a:r>
          </a:p>
          <a:p>
            <a:pPr eaLnBrk="1">
              <a:lnSpc>
                <a:spcPct val="125000"/>
              </a:lnSpc>
              <a:spcAft>
                <a:spcPts val="802"/>
              </a:spcAft>
              <a:buSzPct val="45000"/>
            </a:pPr>
            <a:r>
              <a:rPr lang="en-US" altLang="ja-JP" sz="2400" dirty="0">
                <a:solidFill>
                  <a:srgbClr val="000000"/>
                </a:solidFill>
                <a:latin typeface="メイリオ" panose="020B0604030504040204" pitchFamily="50" charset="-128"/>
              </a:rPr>
              <a:t>7. </a:t>
            </a:r>
            <a:r>
              <a:rPr lang="ja-JP" altLang="ja-JP" sz="2400" dirty="0">
                <a:solidFill>
                  <a:srgbClr val="000000"/>
                </a:solidFill>
                <a:latin typeface="メイリオ" panose="020B0604030504040204" pitchFamily="50" charset="-128"/>
              </a:rPr>
              <a:t>最後に</a:t>
            </a:r>
          </a:p>
        </p:txBody>
      </p:sp>
      <p:sp>
        <p:nvSpPr>
          <p:cNvPr id="4" name="スライド番号プレースホルダー 3"/>
          <p:cNvSpPr>
            <a:spLocks noGrp="1"/>
          </p:cNvSpPr>
          <p:nvPr>
            <p:ph type="sldNum" sz="quarter" idx="12"/>
          </p:nvPr>
        </p:nvSpPr>
        <p:spPr/>
        <p:txBody>
          <a:bodyPr/>
          <a:lstStyle/>
          <a:p>
            <a:fld id="{D62A6D24-7F3D-4A52-B258-0799191E0682}" type="slidenum">
              <a:rPr kumimoji="1" lang="ja-JP" altLang="en-US" smtClean="0">
                <a:solidFill>
                  <a:schemeClr val="bg1"/>
                </a:solidFill>
              </a:rPr>
              <a:t>2</a:t>
            </a:fld>
            <a:endParaRPr kumimoji="1" lang="ja-JP" altLang="en-US" dirty="0">
              <a:solidFill>
                <a:schemeClr val="bg1"/>
              </a:solidFill>
            </a:endParaRPr>
          </a:p>
        </p:txBody>
      </p:sp>
    </p:spTree>
    <p:extLst>
      <p:ext uri="{BB962C8B-B14F-4D97-AF65-F5344CB8AC3E}">
        <p14:creationId xmlns:p14="http://schemas.microsoft.com/office/powerpoint/2010/main" val="15276187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20</a:t>
            </a:fld>
            <a:endParaRPr kumimoji="1" lang="ja-JP" altLang="en-US"/>
          </a:p>
        </p:txBody>
      </p:sp>
      <p:sp>
        <p:nvSpPr>
          <p:cNvPr id="3" name="Text Box 2"/>
          <p:cNvSpPr txBox="1">
            <a:spLocks noChangeArrowheads="1"/>
          </p:cNvSpPr>
          <p:nvPr/>
        </p:nvSpPr>
        <p:spPr bwMode="auto">
          <a:xfrm>
            <a:off x="4972208" y="339312"/>
            <a:ext cx="2085416"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7. </a:t>
            </a:r>
            <a:r>
              <a:rPr lang="ja-JP" altLang="ja-JP" sz="2800" b="1" dirty="0">
                <a:solidFill>
                  <a:srgbClr val="000000"/>
                </a:solidFill>
                <a:latin typeface="メイリオ" panose="020B0604030504040204" pitchFamily="50" charset="-128"/>
              </a:rPr>
              <a:t>最後に</a:t>
            </a:r>
          </a:p>
        </p:txBody>
      </p:sp>
      <p:sp>
        <p:nvSpPr>
          <p:cNvPr id="6" name="テキスト ボックス 5"/>
          <p:cNvSpPr txBox="1"/>
          <p:nvPr/>
        </p:nvSpPr>
        <p:spPr>
          <a:xfrm>
            <a:off x="2352540" y="1917379"/>
            <a:ext cx="8916473" cy="3693319"/>
          </a:xfrm>
          <a:prstGeom prst="rect">
            <a:avLst/>
          </a:prstGeom>
          <a:noFill/>
        </p:spPr>
        <p:txBody>
          <a:bodyPr wrap="square" rtlCol="0">
            <a:spAutoFit/>
          </a:bodyPr>
          <a:lstStyle/>
          <a:p>
            <a:pPr lvl="0" eaLnBrk="0" fontAlgn="base" hangingPunct="0">
              <a:lnSpc>
                <a:spcPct val="150000"/>
              </a:lnSpc>
              <a:spcBef>
                <a:spcPct val="0"/>
              </a:spcBef>
              <a:spcAft>
                <a:spcPct val="0"/>
              </a:spcAft>
            </a:pPr>
            <a:r>
              <a:rPr kumimoji="0" lang="ja-JP" altLang="en-US" sz="2400" dirty="0" smtClean="0">
                <a:solidFill>
                  <a:srgbClr val="1D1C1D"/>
                </a:solidFill>
                <a:latin typeface="Arial Unicode MS" panose="020B0604020202020204" pitchFamily="50" charset="-128"/>
                <a:ea typeface="inherit"/>
              </a:rPr>
              <a:t>　</a:t>
            </a:r>
            <a:r>
              <a:rPr kumimoji="0" lang="ja-JP" altLang="ja-JP" sz="2400" dirty="0" smtClean="0">
                <a:solidFill>
                  <a:srgbClr val="1D1C1D"/>
                </a:solidFill>
                <a:latin typeface="Arial Unicode MS" panose="020B0604020202020204" pitchFamily="50" charset="-128"/>
                <a:ea typeface="inherit"/>
              </a:rPr>
              <a:t>12日間</a:t>
            </a:r>
            <a:r>
              <a:rPr kumimoji="0" lang="ja-JP" altLang="ja-JP" sz="2400" dirty="0">
                <a:solidFill>
                  <a:srgbClr val="1D1C1D"/>
                </a:solidFill>
                <a:latin typeface="Arial Unicode MS" panose="020B0604020202020204" pitchFamily="50" charset="-128"/>
                <a:ea typeface="inherit"/>
              </a:rPr>
              <a:t>という短い開発期間でした</a:t>
            </a:r>
            <a:r>
              <a:rPr kumimoji="0" lang="ja-JP" altLang="ja-JP" sz="2400" dirty="0" smtClean="0">
                <a:solidFill>
                  <a:srgbClr val="1D1C1D"/>
                </a:solidFill>
                <a:latin typeface="Arial Unicode MS" panose="020B0604020202020204" pitchFamily="50" charset="-128"/>
                <a:ea typeface="inherit"/>
              </a:rPr>
              <a:t>が</a:t>
            </a:r>
            <a:r>
              <a:rPr kumimoji="0" lang="ja-JP" altLang="en-US" sz="2400" dirty="0" smtClean="0">
                <a:solidFill>
                  <a:srgbClr val="1D1C1D"/>
                </a:solidFill>
                <a:latin typeface="Arial Unicode MS" panose="020B0604020202020204" pitchFamily="50" charset="-128"/>
                <a:ea typeface="inherit"/>
              </a:rPr>
              <a:t>、</a:t>
            </a:r>
            <a:r>
              <a:rPr kumimoji="0" lang="ja-JP" altLang="ja-JP" sz="2400" dirty="0" smtClean="0">
                <a:solidFill>
                  <a:srgbClr val="1D1C1D"/>
                </a:solidFill>
                <a:latin typeface="Arial Unicode MS" panose="020B0604020202020204" pitchFamily="50" charset="-128"/>
                <a:ea typeface="inherit"/>
              </a:rPr>
              <a:t>チームメンバー</a:t>
            </a:r>
            <a:r>
              <a:rPr kumimoji="0" lang="ja-JP" altLang="en-US" sz="2400" dirty="0" smtClean="0">
                <a:solidFill>
                  <a:srgbClr val="1D1C1D"/>
                </a:solidFill>
                <a:latin typeface="Arial Unicode MS" panose="020B0604020202020204" pitchFamily="50" charset="-128"/>
                <a:ea typeface="inherit"/>
              </a:rPr>
              <a:t>１</a:t>
            </a:r>
            <a:r>
              <a:rPr kumimoji="0" lang="ja-JP" altLang="ja-JP" sz="2400" dirty="0" smtClean="0">
                <a:solidFill>
                  <a:srgbClr val="1D1C1D"/>
                </a:solidFill>
                <a:latin typeface="Arial Unicode MS" panose="020B0604020202020204" pitchFamily="50" charset="-128"/>
                <a:ea typeface="inherit"/>
              </a:rPr>
              <a:t>人</a:t>
            </a:r>
            <a:r>
              <a:rPr kumimoji="0" lang="ja-JP" altLang="en-US" sz="2400" dirty="0" smtClean="0">
                <a:solidFill>
                  <a:srgbClr val="1D1C1D"/>
                </a:solidFill>
                <a:latin typeface="Arial Unicode MS" panose="020B0604020202020204" pitchFamily="50" charset="-128"/>
                <a:ea typeface="inherit"/>
              </a:rPr>
              <a:t>１</a:t>
            </a:r>
            <a:r>
              <a:rPr kumimoji="0" lang="ja-JP" altLang="ja-JP" sz="2400" dirty="0" smtClean="0">
                <a:solidFill>
                  <a:srgbClr val="1D1C1D"/>
                </a:solidFill>
                <a:latin typeface="Arial Unicode MS" panose="020B0604020202020204" pitchFamily="50" charset="-128"/>
                <a:ea typeface="inherit"/>
              </a:rPr>
              <a:t>人が足りない</a:t>
            </a:r>
            <a:r>
              <a:rPr kumimoji="0" lang="ja-JP" altLang="ja-JP" sz="2400" dirty="0">
                <a:solidFill>
                  <a:srgbClr val="1D1C1D"/>
                </a:solidFill>
                <a:latin typeface="Arial Unicode MS" panose="020B0604020202020204" pitchFamily="50" charset="-128"/>
                <a:ea typeface="inherit"/>
              </a:rPr>
              <a:t>ところに</a:t>
            </a:r>
            <a:r>
              <a:rPr kumimoji="0" lang="ja-JP" altLang="ja-JP" sz="2400" dirty="0" smtClean="0">
                <a:solidFill>
                  <a:srgbClr val="1D1C1D"/>
                </a:solidFill>
                <a:latin typeface="Arial Unicode MS" panose="020B0604020202020204" pitchFamily="50" charset="-128"/>
                <a:ea typeface="inherit"/>
              </a:rPr>
              <a:t>気づきメンバー</a:t>
            </a:r>
            <a:r>
              <a:rPr kumimoji="0" lang="ja-JP" altLang="ja-JP" sz="2400" dirty="0">
                <a:solidFill>
                  <a:srgbClr val="1D1C1D"/>
                </a:solidFill>
                <a:latin typeface="Arial Unicode MS" panose="020B0604020202020204" pitchFamily="50" charset="-128"/>
                <a:ea typeface="inherit"/>
              </a:rPr>
              <a:t>同士で</a:t>
            </a:r>
            <a:r>
              <a:rPr kumimoji="0" lang="ja-JP" altLang="ja-JP" sz="2400" dirty="0" smtClean="0">
                <a:solidFill>
                  <a:srgbClr val="1D1C1D"/>
                </a:solidFill>
                <a:latin typeface="Arial Unicode MS" panose="020B0604020202020204" pitchFamily="50" charset="-128"/>
                <a:ea typeface="inherit"/>
              </a:rPr>
              <a:t>補いながら</a:t>
            </a:r>
            <a:r>
              <a:rPr kumimoji="0" lang="ja-JP" altLang="ja-JP" sz="2400" dirty="0">
                <a:solidFill>
                  <a:srgbClr val="1D1C1D"/>
                </a:solidFill>
                <a:latin typeface="Arial Unicode MS" panose="020B0604020202020204" pitchFamily="50" charset="-128"/>
                <a:ea typeface="inherit"/>
              </a:rPr>
              <a:t>作成することができました</a:t>
            </a:r>
            <a:r>
              <a:rPr kumimoji="0" lang="ja-JP" altLang="ja-JP" sz="2400" dirty="0" smtClean="0">
                <a:solidFill>
                  <a:srgbClr val="1D1C1D"/>
                </a:solidFill>
                <a:latin typeface="Arial Unicode MS" panose="020B0604020202020204" pitchFamily="50" charset="-128"/>
                <a:ea typeface="inherit"/>
              </a:rPr>
              <a:t>。</a:t>
            </a:r>
            <a:endParaRPr kumimoji="0" lang="en-US" altLang="ja-JP" sz="2400" dirty="0" smtClean="0">
              <a:solidFill>
                <a:srgbClr val="1D1C1D"/>
              </a:solidFill>
              <a:latin typeface="Arial Unicode MS" panose="020B0604020202020204" pitchFamily="50" charset="-128"/>
              <a:ea typeface="inherit"/>
            </a:endParaRPr>
          </a:p>
          <a:p>
            <a:pPr lvl="0" eaLnBrk="0" fontAlgn="base" hangingPunct="0">
              <a:lnSpc>
                <a:spcPct val="150000"/>
              </a:lnSpc>
              <a:spcBef>
                <a:spcPct val="0"/>
              </a:spcBef>
              <a:spcAft>
                <a:spcPct val="0"/>
              </a:spcAft>
            </a:pPr>
            <a:r>
              <a:rPr kumimoji="0" lang="ja-JP" altLang="en-US" sz="2400" dirty="0">
                <a:solidFill>
                  <a:srgbClr val="1D1C1D"/>
                </a:solidFill>
                <a:latin typeface="Arial Unicode MS" panose="020B0604020202020204" pitchFamily="50" charset="-128"/>
                <a:ea typeface="inherit"/>
              </a:rPr>
              <a:t>　</a:t>
            </a:r>
            <a:r>
              <a:rPr kumimoji="0" lang="ja-JP" altLang="ja-JP" sz="2400" dirty="0" smtClean="0">
                <a:solidFill>
                  <a:srgbClr val="1D1C1D"/>
                </a:solidFill>
                <a:latin typeface="Arial Unicode MS" panose="020B0604020202020204" pitchFamily="50" charset="-128"/>
                <a:ea typeface="inherit"/>
              </a:rPr>
              <a:t>また</a:t>
            </a:r>
            <a:r>
              <a:rPr kumimoji="0" lang="ja-JP" altLang="ja-JP" sz="2400" dirty="0">
                <a:solidFill>
                  <a:srgbClr val="1D1C1D"/>
                </a:solidFill>
                <a:latin typeface="Arial Unicode MS" panose="020B0604020202020204" pitchFamily="50" charset="-128"/>
                <a:ea typeface="inherit"/>
              </a:rPr>
              <a:t>、今回の開発を</a:t>
            </a:r>
            <a:r>
              <a:rPr kumimoji="0" lang="ja-JP" altLang="ja-JP" sz="2400" dirty="0" smtClean="0">
                <a:solidFill>
                  <a:srgbClr val="1D1C1D"/>
                </a:solidFill>
                <a:latin typeface="Arial Unicode MS" panose="020B0604020202020204" pitchFamily="50" charset="-128"/>
                <a:ea typeface="inherit"/>
              </a:rPr>
              <a:t>通して講義</a:t>
            </a:r>
            <a:r>
              <a:rPr kumimoji="0" lang="ja-JP" altLang="ja-JP" sz="2400" dirty="0">
                <a:solidFill>
                  <a:srgbClr val="1D1C1D"/>
                </a:solidFill>
                <a:latin typeface="Arial Unicode MS" panose="020B0604020202020204" pitchFamily="50" charset="-128"/>
                <a:ea typeface="inherit"/>
              </a:rPr>
              <a:t>で学んだ内容を1から復習をすることができた</a:t>
            </a:r>
            <a:r>
              <a:rPr kumimoji="0" lang="ja-JP" altLang="ja-JP" sz="2400" dirty="0" smtClean="0">
                <a:solidFill>
                  <a:srgbClr val="1D1C1D"/>
                </a:solidFill>
                <a:latin typeface="Arial Unicode MS" panose="020B0604020202020204" pitchFamily="50" charset="-128"/>
                <a:ea typeface="inherit"/>
              </a:rPr>
              <a:t>為とても貴重な経験となりました。</a:t>
            </a:r>
            <a:endParaRPr kumimoji="0" lang="ja-JP" altLang="ja-JP" sz="3200" dirty="0" smtClean="0"/>
          </a:p>
          <a:p>
            <a:pPr lvl="0" eaLnBrk="0" fontAlgn="base" hangingPunct="0">
              <a:lnSpc>
                <a:spcPct val="150000"/>
              </a:lnSpc>
              <a:spcBef>
                <a:spcPct val="0"/>
              </a:spcBef>
              <a:spcAft>
                <a:spcPct val="0"/>
              </a:spcAft>
            </a:pPr>
            <a:r>
              <a:rPr kumimoji="0" lang="ja-JP" altLang="en-US" sz="2400" dirty="0" smtClean="0">
                <a:solidFill>
                  <a:srgbClr val="1D1C1D"/>
                </a:solidFill>
                <a:latin typeface="Arial Unicode MS" panose="020B0604020202020204" pitchFamily="50" charset="-128"/>
                <a:ea typeface="inherit"/>
              </a:rPr>
              <a:t>　</a:t>
            </a:r>
            <a:r>
              <a:rPr kumimoji="0" lang="ja-JP" altLang="ja-JP" sz="2400" dirty="0" smtClean="0">
                <a:solidFill>
                  <a:srgbClr val="1D1C1D"/>
                </a:solidFill>
                <a:latin typeface="Arial Unicode MS" panose="020B0604020202020204" pitchFamily="50" charset="-128"/>
                <a:ea typeface="inherit"/>
              </a:rPr>
              <a:t>今回</a:t>
            </a:r>
            <a:r>
              <a:rPr kumimoji="0" lang="ja-JP" altLang="ja-JP" sz="2400" dirty="0">
                <a:solidFill>
                  <a:srgbClr val="1D1C1D"/>
                </a:solidFill>
                <a:latin typeface="Arial Unicode MS" panose="020B0604020202020204" pitchFamily="50" charset="-128"/>
                <a:ea typeface="inherit"/>
              </a:rPr>
              <a:t>の経験を糧にして、配属先でも精進していきたいと思います。</a:t>
            </a:r>
            <a:endParaRPr kumimoji="0" lang="ja-JP" altLang="ja-JP" sz="3200" dirty="0"/>
          </a:p>
          <a:p>
            <a:endParaRPr kumimoji="1" lang="ja-JP" altLang="en-US" dirty="0"/>
          </a:p>
        </p:txBody>
      </p:sp>
    </p:spTree>
    <p:extLst>
      <p:ext uri="{BB962C8B-B14F-4D97-AF65-F5344CB8AC3E}">
        <p14:creationId xmlns:p14="http://schemas.microsoft.com/office/powerpoint/2010/main" val="39399259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21</a:t>
            </a:fld>
            <a:endParaRPr kumimoji="1" lang="ja-JP" altLang="en-US"/>
          </a:p>
        </p:txBody>
      </p:sp>
      <p:sp>
        <p:nvSpPr>
          <p:cNvPr id="3" name="テキスト ボックス 2"/>
          <p:cNvSpPr txBox="1"/>
          <p:nvPr/>
        </p:nvSpPr>
        <p:spPr>
          <a:xfrm>
            <a:off x="1957590" y="3000777"/>
            <a:ext cx="9401577" cy="830997"/>
          </a:xfrm>
          <a:prstGeom prst="rect">
            <a:avLst/>
          </a:prstGeom>
          <a:noFill/>
        </p:spPr>
        <p:txBody>
          <a:bodyPr wrap="square" rtlCol="0">
            <a:spAutoFit/>
          </a:bodyPr>
          <a:lstStyle/>
          <a:p>
            <a:r>
              <a:rPr kumimoji="1" lang="ja-JP" altLang="en-US" sz="4800" dirty="0" smtClean="0"/>
              <a:t>ご清聴ありがとうございました。</a:t>
            </a:r>
            <a:endParaRPr kumimoji="1" lang="ja-JP" altLang="en-US" sz="4800" dirty="0"/>
          </a:p>
        </p:txBody>
      </p:sp>
    </p:spTree>
    <p:extLst>
      <p:ext uri="{BB962C8B-B14F-4D97-AF65-F5344CB8AC3E}">
        <p14:creationId xmlns:p14="http://schemas.microsoft.com/office/powerpoint/2010/main" val="2773882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solidFill>
                  <a:schemeClr val="bg1"/>
                </a:solidFill>
              </a:rPr>
              <a:t>3</a:t>
            </a:fld>
            <a:endParaRPr kumimoji="1" lang="ja-JP" altLang="en-US" dirty="0">
              <a:solidFill>
                <a:schemeClr val="bg1"/>
              </a:solidFill>
            </a:endParaRPr>
          </a:p>
        </p:txBody>
      </p:sp>
      <p:sp>
        <p:nvSpPr>
          <p:cNvPr id="3" name="Text Box 2"/>
          <p:cNvSpPr txBox="1">
            <a:spLocks noChangeArrowheads="1"/>
          </p:cNvSpPr>
          <p:nvPr/>
        </p:nvSpPr>
        <p:spPr bwMode="auto">
          <a:xfrm>
            <a:off x="3014619"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1. </a:t>
            </a:r>
            <a:r>
              <a:rPr lang="ja-JP" altLang="ja-JP" sz="2800" b="1" dirty="0">
                <a:solidFill>
                  <a:srgbClr val="000000"/>
                </a:solidFill>
                <a:latin typeface="メイリオ" panose="020B0604030504040204" pitchFamily="50" charset="-128"/>
              </a:rPr>
              <a:t>はじめに　～システムコンセプト～</a:t>
            </a:r>
          </a:p>
        </p:txBody>
      </p:sp>
      <p:sp>
        <p:nvSpPr>
          <p:cNvPr id="4" name="Text Box 6"/>
          <p:cNvSpPr txBox="1">
            <a:spLocks noChangeArrowheads="1"/>
          </p:cNvSpPr>
          <p:nvPr/>
        </p:nvSpPr>
        <p:spPr bwMode="auto">
          <a:xfrm>
            <a:off x="1354831" y="1277178"/>
            <a:ext cx="9070975" cy="495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marL="457200" indent="-457200" defTabSz="449263" eaLnBrk="1" fontAlgn="base" hangingPunct="0">
              <a:lnSpc>
                <a:spcPct val="150000"/>
              </a:lnSpc>
              <a:spcBef>
                <a:spcPct val="0"/>
              </a:spcBef>
              <a:spcAft>
                <a:spcPct val="0"/>
              </a:spcAft>
              <a:buSzPct val="100000"/>
              <a:buFont typeface="Arial" panose="020B0604020202020204" pitchFamily="34" charset="0"/>
              <a:buChar char="•"/>
            </a:pPr>
            <a:r>
              <a:rPr lang="ja-JP" altLang="en-US" sz="2800" dirty="0" smtClean="0">
                <a:solidFill>
                  <a:schemeClr val="tx1"/>
                </a:solidFill>
              </a:rPr>
              <a:t>商品</a:t>
            </a:r>
            <a:r>
              <a:rPr lang="ja-JP" altLang="en-US" sz="2800" dirty="0">
                <a:solidFill>
                  <a:schemeClr val="tx1"/>
                </a:solidFill>
              </a:rPr>
              <a:t>販売</a:t>
            </a:r>
            <a:r>
              <a:rPr lang="ja-JP" altLang="en-US" sz="2800" dirty="0" smtClean="0">
                <a:solidFill>
                  <a:schemeClr val="tx1"/>
                </a:solidFill>
              </a:rPr>
              <a:t>システムは</a:t>
            </a:r>
            <a:r>
              <a:rPr lang="ja-JP" altLang="en-US" sz="2800" dirty="0">
                <a:solidFill>
                  <a:schemeClr val="tx1"/>
                </a:solidFill>
              </a:rPr>
              <a:t>、架空の</a:t>
            </a:r>
            <a:r>
              <a:rPr lang="en-US" altLang="ja-JP" sz="2800" dirty="0">
                <a:solidFill>
                  <a:schemeClr val="tx1"/>
                </a:solidFill>
              </a:rPr>
              <a:t>EC</a:t>
            </a:r>
            <a:r>
              <a:rPr lang="ja-JP" altLang="en-US" sz="2800" dirty="0">
                <a:solidFill>
                  <a:schemeClr val="tx1"/>
                </a:solidFill>
              </a:rPr>
              <a:t>サイトです</a:t>
            </a:r>
            <a:r>
              <a:rPr lang="ja-JP" altLang="en-US" sz="2800" dirty="0" smtClean="0">
                <a:solidFill>
                  <a:schemeClr val="tx1"/>
                </a:solidFill>
              </a:rPr>
              <a:t>。</a:t>
            </a:r>
            <a:endParaRPr lang="en-US" altLang="ja-JP" sz="2800" dirty="0" smtClean="0">
              <a:solidFill>
                <a:schemeClr val="tx1"/>
              </a:solidFill>
            </a:endParaRPr>
          </a:p>
          <a:p>
            <a:pPr marL="457200" indent="-457200" defTabSz="449263" eaLnBrk="1" fontAlgn="base" hangingPunct="0">
              <a:lnSpc>
                <a:spcPct val="150000"/>
              </a:lnSpc>
              <a:spcBef>
                <a:spcPct val="0"/>
              </a:spcBef>
              <a:spcAft>
                <a:spcPct val="0"/>
              </a:spcAft>
              <a:buSzPct val="100000"/>
              <a:buFont typeface="Arial" panose="020B0604020202020204" pitchFamily="34" charset="0"/>
              <a:buChar char="•"/>
            </a:pPr>
            <a:r>
              <a:rPr lang="ja-JP" altLang="en-US" sz="2800" dirty="0" smtClean="0">
                <a:solidFill>
                  <a:schemeClr val="tx1"/>
                </a:solidFill>
              </a:rPr>
              <a:t>ユーザ</a:t>
            </a:r>
            <a:r>
              <a:rPr lang="ja-JP" altLang="en-US" sz="2800" dirty="0">
                <a:solidFill>
                  <a:schemeClr val="tx1"/>
                </a:solidFill>
              </a:rPr>
              <a:t>は所持している権限によってできることが変わります</a:t>
            </a:r>
            <a:r>
              <a:rPr lang="ja-JP" altLang="en-US" sz="2800" dirty="0" smtClean="0">
                <a:solidFill>
                  <a:schemeClr val="tx1"/>
                </a:solidFill>
              </a:rPr>
              <a:t>。</a:t>
            </a:r>
            <a:endParaRPr lang="en-US" altLang="ja-JP" sz="2800" dirty="0" smtClean="0">
              <a:solidFill>
                <a:schemeClr val="tx1"/>
              </a:solidFill>
            </a:endParaRPr>
          </a:p>
          <a:p>
            <a:pPr marL="457200" indent="-457200" defTabSz="449263" eaLnBrk="1" fontAlgn="base" hangingPunct="0">
              <a:lnSpc>
                <a:spcPct val="150000"/>
              </a:lnSpc>
              <a:spcBef>
                <a:spcPct val="0"/>
              </a:spcBef>
              <a:spcAft>
                <a:spcPct val="0"/>
              </a:spcAft>
              <a:buSzPct val="100000"/>
              <a:buFont typeface="Arial" panose="020B0604020202020204" pitchFamily="34" charset="0"/>
              <a:buChar char="•"/>
            </a:pPr>
            <a:r>
              <a:rPr lang="ja-JP" altLang="en-US" sz="2800" dirty="0" smtClean="0">
                <a:solidFill>
                  <a:schemeClr val="tx1"/>
                </a:solidFill>
              </a:rPr>
              <a:t>一般</a:t>
            </a:r>
            <a:r>
              <a:rPr lang="ja-JP" altLang="en-US" sz="2800" dirty="0">
                <a:solidFill>
                  <a:schemeClr val="tx1"/>
                </a:solidFill>
              </a:rPr>
              <a:t>ユーザは商品をカートに追加したり、カートに入った商品を購入することができます</a:t>
            </a:r>
            <a:r>
              <a:rPr lang="ja-JP" altLang="en-US" sz="2800" dirty="0" smtClean="0">
                <a:solidFill>
                  <a:schemeClr val="tx1"/>
                </a:solidFill>
              </a:rPr>
              <a:t>。</a:t>
            </a:r>
            <a:endParaRPr lang="en-US" altLang="ja-JP" sz="2800" dirty="0" smtClean="0">
              <a:solidFill>
                <a:schemeClr val="tx1"/>
              </a:solidFill>
            </a:endParaRPr>
          </a:p>
          <a:p>
            <a:pPr marL="457200" indent="-457200" defTabSz="449263" eaLnBrk="1" fontAlgn="base" hangingPunct="0">
              <a:lnSpc>
                <a:spcPct val="150000"/>
              </a:lnSpc>
              <a:spcBef>
                <a:spcPct val="0"/>
              </a:spcBef>
              <a:spcAft>
                <a:spcPct val="0"/>
              </a:spcAft>
              <a:buSzPct val="100000"/>
              <a:buFont typeface="Arial" panose="020B0604020202020204" pitchFamily="34" charset="0"/>
              <a:buChar char="•"/>
            </a:pPr>
            <a:r>
              <a:rPr lang="ja-JP" altLang="en-US" sz="2800" dirty="0" smtClean="0">
                <a:solidFill>
                  <a:schemeClr val="tx1"/>
                </a:solidFill>
              </a:rPr>
              <a:t>管理者</a:t>
            </a:r>
            <a:r>
              <a:rPr lang="ja-JP" altLang="en-US" sz="2800" dirty="0">
                <a:solidFill>
                  <a:schemeClr val="tx1"/>
                </a:solidFill>
              </a:rPr>
              <a:t>ユーザは商品情報の追加、変更やユーザの管理を行うことができます。</a:t>
            </a:r>
            <a:endParaRPr kumimoji="0" lang="ja-JP" altLang="ja-JP" sz="2600" dirty="0">
              <a:solidFill>
                <a:schemeClr val="tx1"/>
              </a:solidFill>
              <a:latin typeface="メイリオ" panose="020B0604030504040204" pitchFamily="50" charset="-128"/>
            </a:endParaRPr>
          </a:p>
        </p:txBody>
      </p:sp>
    </p:spTree>
    <p:extLst>
      <p:ext uri="{BB962C8B-B14F-4D97-AF65-F5344CB8AC3E}">
        <p14:creationId xmlns:p14="http://schemas.microsoft.com/office/powerpoint/2010/main" val="2196991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solidFill>
                  <a:schemeClr val="bg1"/>
                </a:solidFill>
              </a:rPr>
              <a:t>4</a:t>
            </a:fld>
            <a:endParaRPr kumimoji="1" lang="ja-JP" altLang="en-US" dirty="0">
              <a:solidFill>
                <a:schemeClr val="bg1"/>
              </a:solidFill>
            </a:endParaRPr>
          </a:p>
        </p:txBody>
      </p:sp>
      <p:sp>
        <p:nvSpPr>
          <p:cNvPr id="3" name="Text Box 2"/>
          <p:cNvSpPr txBox="1">
            <a:spLocks noChangeArrowheads="1"/>
          </p:cNvSpPr>
          <p:nvPr/>
        </p:nvSpPr>
        <p:spPr bwMode="auto">
          <a:xfrm>
            <a:off x="3121025"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2. </a:t>
            </a:r>
            <a:r>
              <a:rPr lang="ja-JP" altLang="ja-JP" sz="2800" b="1" dirty="0">
                <a:solidFill>
                  <a:srgbClr val="000000"/>
                </a:solidFill>
                <a:latin typeface="メイリオ" panose="020B0604030504040204" pitchFamily="50" charset="-128"/>
              </a:rPr>
              <a:t>チーム紹介　～メンバーと各担当～　</a:t>
            </a:r>
          </a:p>
        </p:txBody>
      </p:sp>
      <p:sp>
        <p:nvSpPr>
          <p:cNvPr id="4" name="Text Box 3"/>
          <p:cNvSpPr txBox="1">
            <a:spLocks noChangeArrowheads="1"/>
          </p:cNvSpPr>
          <p:nvPr/>
        </p:nvSpPr>
        <p:spPr bwMode="auto">
          <a:xfrm>
            <a:off x="1134302" y="1601375"/>
            <a:ext cx="9361980" cy="407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marL="400050"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ja-JP" altLang="ja-JP" sz="2800" b="1" dirty="0">
                <a:solidFill>
                  <a:srgbClr val="000000"/>
                </a:solidFill>
                <a:latin typeface="メイリオ" panose="020B0604030504040204" pitchFamily="50" charset="-128"/>
              </a:rPr>
              <a:t>リーダー</a:t>
            </a:r>
          </a:p>
          <a:p>
            <a:pPr lvl="1" indent="0" eaLnBrk="1">
              <a:lnSpc>
                <a:spcPct val="125000"/>
              </a:lnSpc>
              <a:buClrTx/>
              <a:buFontTx/>
              <a:buNone/>
            </a:pPr>
            <a:r>
              <a:rPr lang="ja-JP" altLang="en-US" sz="2800" dirty="0" smtClean="0">
                <a:solidFill>
                  <a:srgbClr val="000000"/>
                </a:solidFill>
                <a:latin typeface="メイリオ" panose="020B0604030504040204" pitchFamily="50" charset="-128"/>
              </a:rPr>
              <a:t>久留</a:t>
            </a:r>
            <a:r>
              <a:rPr lang="ja-JP" altLang="ja-JP" sz="2800" dirty="0">
                <a:solidFill>
                  <a:srgbClr val="000000"/>
                </a:solidFill>
                <a:latin typeface="メイリオ" panose="020B0604030504040204" pitchFamily="50" charset="-128"/>
              </a:rPr>
              <a:t>　</a:t>
            </a:r>
            <a:r>
              <a:rPr lang="ja-JP" altLang="ja-JP" sz="2800" dirty="0" smtClean="0">
                <a:solidFill>
                  <a:srgbClr val="000000"/>
                </a:solidFill>
                <a:latin typeface="メイリオ" panose="020B0604030504040204" pitchFamily="50" charset="-128"/>
              </a:rPr>
              <a:t>担当：</a:t>
            </a:r>
            <a:r>
              <a:rPr lang="ja-JP" altLang="en-US" sz="2800" dirty="0" smtClean="0">
                <a:solidFill>
                  <a:srgbClr val="000000"/>
                </a:solidFill>
                <a:latin typeface="メイリオ" panose="020B0604030504040204" pitchFamily="50" charset="-128"/>
              </a:rPr>
              <a:t>商品の登録・更新・削除機能</a:t>
            </a:r>
            <a:endParaRPr lang="ja-JP" altLang="ja-JP" sz="2800" dirty="0">
              <a:solidFill>
                <a:srgbClr val="000000"/>
              </a:solidFill>
              <a:latin typeface="メイリオ" panose="020B0604030504040204" pitchFamily="50" charset="-128"/>
            </a:endParaRPr>
          </a:p>
          <a:p>
            <a:pPr eaLnBrk="1">
              <a:lnSpc>
                <a:spcPct val="125000"/>
              </a:lnSpc>
              <a:buClrTx/>
              <a:buFontTx/>
              <a:buNone/>
            </a:pPr>
            <a:r>
              <a:rPr lang="ja-JP" altLang="ja-JP" sz="2800" b="1" dirty="0">
                <a:solidFill>
                  <a:srgbClr val="000000"/>
                </a:solidFill>
                <a:latin typeface="メイリオ" panose="020B0604030504040204" pitchFamily="50" charset="-128"/>
              </a:rPr>
              <a:t>メンバー</a:t>
            </a:r>
          </a:p>
          <a:p>
            <a:pPr lvl="1" indent="0" eaLnBrk="1">
              <a:lnSpc>
                <a:spcPts val="4000"/>
              </a:lnSpc>
              <a:buClrTx/>
              <a:buFontTx/>
              <a:buNone/>
            </a:pPr>
            <a:r>
              <a:rPr lang="ja-JP" altLang="en-US" sz="2800" dirty="0" smtClean="0">
                <a:solidFill>
                  <a:srgbClr val="000000"/>
                </a:solidFill>
                <a:latin typeface="メイリオ" panose="020B0604030504040204" pitchFamily="50" charset="-128"/>
              </a:rPr>
              <a:t>菅野</a:t>
            </a:r>
            <a:r>
              <a:rPr lang="ja-JP" altLang="ja-JP" sz="2800" dirty="0">
                <a:solidFill>
                  <a:srgbClr val="000000"/>
                </a:solidFill>
                <a:latin typeface="メイリオ" panose="020B0604030504040204" pitchFamily="50" charset="-128"/>
              </a:rPr>
              <a:t>　担当</a:t>
            </a:r>
            <a:r>
              <a:rPr lang="ja-JP" altLang="ja-JP" sz="2800" dirty="0" smtClean="0">
                <a:solidFill>
                  <a:srgbClr val="000000"/>
                </a:solidFill>
                <a:latin typeface="メイリオ" panose="020B0604030504040204" pitchFamily="50" charset="-128"/>
              </a:rPr>
              <a:t>：</a:t>
            </a:r>
            <a:r>
              <a:rPr lang="ja-JP" altLang="en-US" sz="2800" dirty="0" smtClean="0">
                <a:solidFill>
                  <a:srgbClr val="000000"/>
                </a:solidFill>
                <a:latin typeface="メイリオ" panose="020B0604030504040204" pitchFamily="50" charset="-128"/>
              </a:rPr>
              <a:t>ログイン機能、ユーザ一覧機能、購入履歴機能</a:t>
            </a:r>
            <a:endParaRPr lang="en-US" altLang="ja-JP" sz="2800" dirty="0" smtClean="0">
              <a:solidFill>
                <a:srgbClr val="000000"/>
              </a:solidFill>
              <a:latin typeface="メイリオ" panose="020B0604030504040204" pitchFamily="50" charset="-128"/>
            </a:endParaRPr>
          </a:p>
          <a:p>
            <a:pPr lvl="1" indent="0" eaLnBrk="1">
              <a:lnSpc>
                <a:spcPts val="4000"/>
              </a:lnSpc>
              <a:buClrTx/>
              <a:buFontTx/>
              <a:buNone/>
            </a:pPr>
            <a:r>
              <a:rPr lang="ja-JP" altLang="en-US" sz="2800" dirty="0">
                <a:solidFill>
                  <a:srgbClr val="000000"/>
                </a:solidFill>
                <a:latin typeface="メイリオ" panose="020B0604030504040204" pitchFamily="50" charset="-128"/>
              </a:rPr>
              <a:t>中西</a:t>
            </a:r>
            <a:r>
              <a:rPr lang="ja-JP" altLang="ja-JP" sz="2800" dirty="0">
                <a:solidFill>
                  <a:srgbClr val="000000"/>
                </a:solidFill>
                <a:latin typeface="メイリオ" panose="020B0604030504040204" pitchFamily="50" charset="-128"/>
              </a:rPr>
              <a:t>　担当</a:t>
            </a:r>
            <a:r>
              <a:rPr lang="ja-JP" altLang="ja-JP" sz="2800" dirty="0" smtClean="0">
                <a:solidFill>
                  <a:srgbClr val="000000"/>
                </a:solidFill>
                <a:latin typeface="メイリオ" panose="020B0604030504040204" pitchFamily="50" charset="-128"/>
              </a:rPr>
              <a:t>：</a:t>
            </a:r>
            <a:r>
              <a:rPr lang="ja-JP" altLang="en-US" sz="2800" dirty="0" smtClean="0">
                <a:solidFill>
                  <a:srgbClr val="000000"/>
                </a:solidFill>
                <a:latin typeface="メイリオ" panose="020B0604030504040204" pitchFamily="50" charset="-128"/>
              </a:rPr>
              <a:t>カート機能、購入機能、マイページ</a:t>
            </a:r>
            <a:endParaRPr lang="en-US" altLang="ja-JP" sz="2800" dirty="0" smtClean="0">
              <a:solidFill>
                <a:srgbClr val="000000"/>
              </a:solidFill>
              <a:latin typeface="メイリオ" panose="020B0604030504040204" pitchFamily="50" charset="-128"/>
            </a:endParaRPr>
          </a:p>
          <a:p>
            <a:pPr lvl="1" indent="0" eaLnBrk="1">
              <a:lnSpc>
                <a:spcPts val="4000"/>
              </a:lnSpc>
              <a:buClrTx/>
              <a:buFontTx/>
              <a:buNone/>
            </a:pPr>
            <a:r>
              <a:rPr lang="ja-JP" altLang="en-US" sz="2800" dirty="0">
                <a:solidFill>
                  <a:srgbClr val="000000"/>
                </a:solidFill>
                <a:latin typeface="メイリオ" panose="020B0604030504040204" pitchFamily="50" charset="-128"/>
              </a:rPr>
              <a:t>松崎</a:t>
            </a:r>
            <a:r>
              <a:rPr lang="ja-JP" altLang="ja-JP" sz="2800" dirty="0">
                <a:solidFill>
                  <a:srgbClr val="000000"/>
                </a:solidFill>
                <a:latin typeface="メイリオ" panose="020B0604030504040204" pitchFamily="50" charset="-128"/>
              </a:rPr>
              <a:t>　</a:t>
            </a:r>
            <a:r>
              <a:rPr lang="ja-JP" altLang="ja-JP" sz="2800" dirty="0" smtClean="0">
                <a:solidFill>
                  <a:srgbClr val="000000"/>
                </a:solidFill>
                <a:latin typeface="メイリオ" panose="020B0604030504040204" pitchFamily="50" charset="-128"/>
              </a:rPr>
              <a:t>担当：</a:t>
            </a:r>
            <a:r>
              <a:rPr lang="ja-JP" altLang="en-US" sz="2800" dirty="0" smtClean="0">
                <a:solidFill>
                  <a:srgbClr val="000000"/>
                </a:solidFill>
                <a:latin typeface="メイリオ" panose="020B0604030504040204" pitchFamily="50" charset="-128"/>
              </a:rPr>
              <a:t>ユーザの登録・更新・削除機能</a:t>
            </a:r>
            <a:endParaRPr lang="en-US" altLang="ja-JP" sz="2800" dirty="0" smtClean="0">
              <a:solidFill>
                <a:srgbClr val="000000"/>
              </a:solidFill>
              <a:latin typeface="メイリオ" panose="020B0604030504040204" pitchFamily="50" charset="-128"/>
            </a:endParaRPr>
          </a:p>
          <a:p>
            <a:pPr lvl="1" indent="0" eaLnBrk="1">
              <a:lnSpc>
                <a:spcPts val="4000"/>
              </a:lnSpc>
              <a:buClrTx/>
              <a:buFontTx/>
              <a:buNone/>
            </a:pPr>
            <a:r>
              <a:rPr lang="ja-JP" altLang="en-US" sz="2800" dirty="0" smtClean="0">
                <a:solidFill>
                  <a:srgbClr val="000000"/>
                </a:solidFill>
                <a:latin typeface="メイリオ" panose="020B0604030504040204" pitchFamily="50" charset="-128"/>
              </a:rPr>
              <a:t>茂木　担当：商品の一覧・詳細機能、ユーザ情報機能</a:t>
            </a:r>
            <a:endParaRPr lang="ja-JP" altLang="ja-JP" sz="2800" dirty="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2600428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5</a:t>
            </a:fld>
            <a:endParaRPr kumimoji="1" lang="ja-JP" altLang="en-US"/>
          </a:p>
        </p:txBody>
      </p:sp>
      <p:graphicFrame>
        <p:nvGraphicFramePr>
          <p:cNvPr id="3" name="表 2"/>
          <p:cNvGraphicFramePr>
            <a:graphicFrameLocks noGrp="1"/>
          </p:cNvGraphicFramePr>
          <p:nvPr>
            <p:extLst>
              <p:ext uri="{D42A27DB-BD31-4B8C-83A1-F6EECF244321}">
                <p14:modId xmlns:p14="http://schemas.microsoft.com/office/powerpoint/2010/main" val="1287067612"/>
              </p:ext>
            </p:extLst>
          </p:nvPr>
        </p:nvGraphicFramePr>
        <p:xfrm>
          <a:off x="1906074" y="1166282"/>
          <a:ext cx="9053850" cy="5417468"/>
        </p:xfrm>
        <a:graphic>
          <a:graphicData uri="http://schemas.openxmlformats.org/drawingml/2006/table">
            <a:tbl>
              <a:tblPr firstRow="1" firstCol="1" bandRow="1"/>
              <a:tblGrid>
                <a:gridCol w="569601"/>
                <a:gridCol w="2642127"/>
                <a:gridCol w="5842122"/>
              </a:tblGrid>
              <a:tr h="297142">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No</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機能名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概要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891425">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1</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ログイン機能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ＭＳ 明朝" panose="02020609040205080304" pitchFamily="17" charset="-128"/>
                        <a:buChar char="・"/>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ID</a:t>
                      </a: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とパスワードを用いてログインができる</a:t>
                      </a:r>
                    </a:p>
                    <a:p>
                      <a:pPr marL="342900" lvl="0" indent="-342900" algn="just">
                        <a:spcAft>
                          <a:spcPts val="0"/>
                        </a:spcAft>
                        <a:buFont typeface="ＭＳ 明朝" panose="02020609040205080304" pitchFamily="17" charset="-128"/>
                        <a:buChar char="・"/>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一般利用者とシステム管理者としてログインできる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4283">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2</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ログアウト機能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ＭＳ 明朝" panose="02020609040205080304" pitchFamily="17" charset="-128"/>
                        <a:buChar char="・"/>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セッションからログインしているユーザ情報を破棄してログイン画面に戻る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8223">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3</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管理者の機能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ＭＳ 明朝" panose="02020609040205080304" pitchFamily="17" charset="-128"/>
                        <a:buChar char="・"/>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商品の名前、値段、宅配時の注意点</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p>
                      <a:pPr marL="0" lvl="0" indent="0" algn="just">
                        <a:spcAft>
                          <a:spcPts val="0"/>
                        </a:spcAft>
                        <a:buFont typeface="ＭＳ 明朝" panose="02020609040205080304" pitchFamily="17" charset="-128"/>
                        <a:buNone/>
                      </a:pPr>
                      <a:r>
                        <a:rPr lang="ja-JP" altLang="en-US"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　　</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在庫</a:t>
                      </a: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を管理できる</a:t>
                      </a:r>
                    </a:p>
                    <a:p>
                      <a:pPr marL="342900" lvl="0" indent="-342900" algn="just">
                        <a:spcAft>
                          <a:spcPts val="0"/>
                        </a:spcAft>
                        <a:buFont typeface="ＭＳ 明朝" panose="02020609040205080304" pitchFamily="17" charset="-128"/>
                        <a:buChar char="・"/>
                      </a:pPr>
                      <a:r>
                        <a:rPr lang="ja-JP" sz="1600" b="1" kern="100" dirty="0" smtClean="0">
                          <a:solidFill>
                            <a:srgbClr val="FF0000"/>
                          </a:solidFill>
                          <a:effectLst/>
                          <a:latin typeface="Century" panose="02040604050505020304" pitchFamily="18" charset="0"/>
                          <a:ea typeface="ＭＳ 明朝" panose="02020609040205080304" pitchFamily="17" charset="-128"/>
                          <a:cs typeface="Times New Roman" panose="02020603050405020304" pitchFamily="18" charset="0"/>
                        </a:rPr>
                        <a:t>商品の登録、更新、削除</a:t>
                      </a:r>
                    </a:p>
                    <a:p>
                      <a:pPr marL="342900" lvl="0" indent="-342900" algn="just">
                        <a:spcAft>
                          <a:spcPts val="0"/>
                        </a:spcAft>
                        <a:buFont typeface="ＭＳ 明朝" panose="02020609040205080304" pitchFamily="17" charset="-128"/>
                        <a:buChar char="・"/>
                      </a:pPr>
                      <a:r>
                        <a:rPr lang="ja-JP" sz="1600" b="1" kern="100" dirty="0" smtClean="0">
                          <a:solidFill>
                            <a:srgbClr val="FF0000"/>
                          </a:solidFill>
                          <a:effectLst/>
                          <a:latin typeface="Century" panose="02040604050505020304" pitchFamily="18" charset="0"/>
                          <a:ea typeface="ＭＳ 明朝" panose="02020609040205080304" pitchFamily="17" charset="-128"/>
                          <a:cs typeface="Times New Roman" panose="02020603050405020304" pitchFamily="18" charset="0"/>
                        </a:rPr>
                        <a:t>一般利用者の更新、削除</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ができる</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403">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商品の表示機能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ＭＳ 明朝" panose="02020609040205080304" pitchFamily="17" charset="-128"/>
                        <a:buChar char="・"/>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商品の情報を表示する。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4283">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5</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一般利用者の機能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ＭＳ 明朝" panose="02020609040205080304" pitchFamily="17" charset="-128"/>
                        <a:buChar char="・"/>
                      </a:pPr>
                      <a:r>
                        <a:rPr lang="ja-JP" sz="1600" b="1" kern="100" dirty="0">
                          <a:solidFill>
                            <a:srgbClr val="FF0000"/>
                          </a:solidFill>
                          <a:effectLst/>
                          <a:latin typeface="Century" panose="02040604050505020304" pitchFamily="18" charset="0"/>
                          <a:ea typeface="ＭＳ 明朝" panose="02020609040205080304" pitchFamily="17" charset="-128"/>
                          <a:cs typeface="Times New Roman" panose="02020603050405020304" pitchFamily="18" charset="0"/>
                        </a:rPr>
                        <a:t>自分の情報を登録、更新、削除</a:t>
                      </a:r>
                      <a:r>
                        <a:rPr lang="ja-JP" sz="1600" b="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rPr>
                        <a:t>ができる</a:t>
                      </a:r>
                    </a:p>
                    <a:p>
                      <a:pPr marL="342900" lvl="0" indent="-342900" algn="just">
                        <a:spcAft>
                          <a:spcPts val="0"/>
                        </a:spcAft>
                        <a:buFont typeface="ＭＳ 明朝" panose="02020609040205080304" pitchFamily="17" charset="-128"/>
                        <a:buChar char="・"/>
                      </a:pPr>
                      <a:r>
                        <a:rPr lang="ja-JP" sz="1600" b="1" kern="100" dirty="0">
                          <a:solidFill>
                            <a:srgbClr val="FF0000"/>
                          </a:solidFill>
                          <a:effectLst/>
                          <a:latin typeface="Century" panose="02040604050505020304" pitchFamily="18" charset="0"/>
                          <a:ea typeface="ＭＳ 明朝" panose="02020609040205080304" pitchFamily="17" charset="-128"/>
                          <a:cs typeface="Times New Roman" panose="02020603050405020304" pitchFamily="18" charset="0"/>
                        </a:rPr>
                        <a:t>購入履歴を確認する</a:t>
                      </a:r>
                      <a:r>
                        <a:rPr lang="ja-JP" sz="1600" b="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rPr>
                        <a:t>ことができる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88567">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6</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カート機能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ＭＳ 明朝" panose="02020609040205080304" pitchFamily="17" charset="-128"/>
                        <a:buChar char="・"/>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ユーザごとにカートを管理する。</a:t>
                      </a:r>
                    </a:p>
                    <a:p>
                      <a:pPr marL="342900" lvl="0" indent="-342900" algn="just">
                        <a:spcAft>
                          <a:spcPts val="0"/>
                        </a:spcAft>
                        <a:buFont typeface="ＭＳ 明朝" panose="02020609040205080304" pitchFamily="17" charset="-128"/>
                        <a:buChar char="・"/>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カートに入れた商品の</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削除が</a:t>
                      </a: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できる。</a:t>
                      </a:r>
                    </a:p>
                    <a:p>
                      <a:pPr marL="342900" lvl="0" indent="-342900" algn="just">
                        <a:spcAft>
                          <a:spcPts val="0"/>
                        </a:spcAft>
                        <a:buFont typeface="ＭＳ 明朝" panose="02020609040205080304" pitchFamily="17" charset="-128"/>
                        <a:buChar char="・"/>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ボタンを押下時カートに追加できる。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142">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商品購入機能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spcAft>
                          <a:spcPts val="0"/>
                        </a:spcAft>
                        <a:buFont typeface="ＭＳ 明朝" panose="02020609040205080304" pitchFamily="17" charset="-128"/>
                        <a:buChar char="・"/>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商品を購入できる。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テキスト ボックス 3"/>
          <p:cNvSpPr txBox="1"/>
          <p:nvPr/>
        </p:nvSpPr>
        <p:spPr>
          <a:xfrm>
            <a:off x="5190185" y="672172"/>
            <a:ext cx="1584102" cy="461665"/>
          </a:xfrm>
          <a:prstGeom prst="rect">
            <a:avLst/>
          </a:prstGeom>
          <a:noFill/>
        </p:spPr>
        <p:txBody>
          <a:bodyPr wrap="square" rtlCol="0">
            <a:spAutoFit/>
          </a:bodyPr>
          <a:lstStyle/>
          <a:p>
            <a:r>
              <a:rPr kumimoji="1" lang="ja-JP" altLang="en-US" sz="2400" dirty="0" smtClean="0"/>
              <a:t>機能一覧</a:t>
            </a:r>
            <a:endParaRPr kumimoji="1" lang="ja-JP" altLang="en-US" sz="2400" dirty="0"/>
          </a:p>
        </p:txBody>
      </p:sp>
    </p:spTree>
    <p:extLst>
      <p:ext uri="{BB962C8B-B14F-4D97-AF65-F5344CB8AC3E}">
        <p14:creationId xmlns:p14="http://schemas.microsoft.com/office/powerpoint/2010/main" val="2439192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solidFill>
                  <a:schemeClr val="bg1"/>
                </a:solidFill>
              </a:rPr>
              <a:t>6</a:t>
            </a:fld>
            <a:endParaRPr kumimoji="1" lang="ja-JP" altLang="en-US" dirty="0">
              <a:solidFill>
                <a:schemeClr val="bg1"/>
              </a:solidFill>
            </a:endParaRPr>
          </a:p>
        </p:txBody>
      </p:sp>
      <p:sp>
        <p:nvSpPr>
          <p:cNvPr id="3" name="Text Box 2"/>
          <p:cNvSpPr txBox="1">
            <a:spLocks noChangeArrowheads="1"/>
          </p:cNvSpPr>
          <p:nvPr/>
        </p:nvSpPr>
        <p:spPr bwMode="auto">
          <a:xfrm>
            <a:off x="4186597" y="339312"/>
            <a:ext cx="3592244"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3. </a:t>
            </a:r>
            <a:r>
              <a:rPr lang="ja-JP" altLang="ja-JP" sz="2800" b="1" dirty="0">
                <a:solidFill>
                  <a:srgbClr val="000000"/>
                </a:solidFill>
                <a:latin typeface="メイリオ" panose="020B0604030504040204" pitchFamily="50" charset="-128"/>
              </a:rPr>
              <a:t>システム規模と品質</a:t>
            </a:r>
          </a:p>
        </p:txBody>
      </p:sp>
      <p:sp>
        <p:nvSpPr>
          <p:cNvPr id="4" name="Text Box 5"/>
          <p:cNvSpPr txBox="1">
            <a:spLocks noChangeArrowheads="1"/>
          </p:cNvSpPr>
          <p:nvPr/>
        </p:nvSpPr>
        <p:spPr bwMode="auto">
          <a:xfrm>
            <a:off x="2569694" y="1715909"/>
            <a:ext cx="7244008"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ja-JP" altLang="ja-JP" sz="2400" dirty="0">
                <a:solidFill>
                  <a:srgbClr val="000000"/>
                </a:solidFill>
                <a:latin typeface="メイリオ" panose="020B0604030504040204" pitchFamily="50" charset="-128"/>
              </a:rPr>
              <a:t>【システム規模】</a:t>
            </a:r>
          </a:p>
          <a:p>
            <a:pPr eaLnBrk="1">
              <a:lnSpc>
                <a:spcPct val="125000"/>
              </a:lnSpc>
              <a:buClrTx/>
              <a:buFontTx/>
              <a:buNone/>
            </a:pPr>
            <a:r>
              <a:rPr lang="ja-JP" altLang="ja-JP" sz="2400" dirty="0">
                <a:solidFill>
                  <a:srgbClr val="000000"/>
                </a:solidFill>
                <a:latin typeface="メイリオ" panose="020B0604030504040204" pitchFamily="50" charset="-128"/>
              </a:rPr>
              <a:t>画面数</a:t>
            </a:r>
            <a:r>
              <a:rPr lang="en-US" altLang="ja-JP" sz="2400" dirty="0">
                <a:solidFill>
                  <a:srgbClr val="000000"/>
                </a:solidFill>
                <a:latin typeface="メイリオ" panose="020B0604030504040204" pitchFamily="50" charset="-128"/>
              </a:rPr>
              <a:t>	</a:t>
            </a:r>
            <a:r>
              <a:rPr lang="ja-JP" altLang="ja-JP" sz="2400" dirty="0" smtClean="0">
                <a:solidFill>
                  <a:srgbClr val="000000"/>
                </a:solidFill>
                <a:latin typeface="メイリオ" panose="020B0604030504040204" pitchFamily="50" charset="-128"/>
              </a:rPr>
              <a:t>：</a:t>
            </a:r>
            <a:r>
              <a:rPr lang="en-US" altLang="ja-JP" sz="2400" dirty="0" smtClean="0">
                <a:solidFill>
                  <a:srgbClr val="000000"/>
                </a:solidFill>
                <a:latin typeface="メイリオ" panose="020B0604030504040204" pitchFamily="50" charset="-128"/>
              </a:rPr>
              <a:t>26</a:t>
            </a:r>
            <a:endParaRPr lang="en-US" altLang="ja-JP" sz="2400" dirty="0">
              <a:solidFill>
                <a:srgbClr val="000000"/>
              </a:solidFill>
              <a:latin typeface="メイリオ" panose="020B0604030504040204" pitchFamily="50" charset="-128"/>
            </a:endParaRPr>
          </a:p>
          <a:p>
            <a:pPr eaLnBrk="1">
              <a:lnSpc>
                <a:spcPct val="125000"/>
              </a:lnSpc>
              <a:buClrTx/>
              <a:buFontTx/>
              <a:buNone/>
            </a:pPr>
            <a:r>
              <a:rPr lang="en-US" altLang="ja-JP" sz="2400" dirty="0">
                <a:solidFill>
                  <a:srgbClr val="000000"/>
                </a:solidFill>
                <a:latin typeface="メイリオ" panose="020B0604030504040204" pitchFamily="50" charset="-128"/>
              </a:rPr>
              <a:t>Step</a:t>
            </a:r>
            <a:r>
              <a:rPr lang="ja-JP" altLang="ja-JP" sz="2400" dirty="0">
                <a:solidFill>
                  <a:srgbClr val="000000"/>
                </a:solidFill>
                <a:latin typeface="メイリオ" panose="020B0604030504040204" pitchFamily="50" charset="-128"/>
              </a:rPr>
              <a:t>数</a:t>
            </a:r>
            <a:r>
              <a:rPr lang="en-US" altLang="ja-JP" sz="2400" dirty="0">
                <a:solidFill>
                  <a:srgbClr val="000000"/>
                </a:solidFill>
                <a:latin typeface="メイリオ" panose="020B0604030504040204" pitchFamily="50" charset="-128"/>
              </a:rPr>
              <a:t>	</a:t>
            </a:r>
            <a:r>
              <a:rPr lang="ja-JP" altLang="ja-JP" sz="2400" dirty="0" smtClean="0">
                <a:solidFill>
                  <a:srgbClr val="000000"/>
                </a:solidFill>
                <a:latin typeface="メイリオ" panose="020B0604030504040204" pitchFamily="50" charset="-128"/>
              </a:rPr>
              <a:t>：</a:t>
            </a:r>
            <a:r>
              <a:rPr lang="en-US" altLang="ja-JP" sz="2400" dirty="0" smtClean="0">
                <a:solidFill>
                  <a:srgbClr val="000000"/>
                </a:solidFill>
                <a:latin typeface="メイリオ" panose="020B0604030504040204" pitchFamily="50" charset="-128"/>
              </a:rPr>
              <a:t>4534step</a:t>
            </a:r>
          </a:p>
          <a:p>
            <a:pPr eaLnBrk="1">
              <a:lnSpc>
                <a:spcPct val="125000"/>
              </a:lnSpc>
              <a:buClrTx/>
              <a:buFontTx/>
              <a:buNone/>
            </a:pPr>
            <a:endParaRPr lang="en-US" altLang="ja-JP" sz="2400" dirty="0">
              <a:solidFill>
                <a:srgbClr val="000000"/>
              </a:solidFill>
              <a:latin typeface="メイリオ" panose="020B0604030504040204" pitchFamily="50" charset="-128"/>
            </a:endParaRPr>
          </a:p>
          <a:p>
            <a:pPr eaLnBrk="1">
              <a:lnSpc>
                <a:spcPct val="125000"/>
              </a:lnSpc>
              <a:buClrTx/>
              <a:buFontTx/>
              <a:buNone/>
            </a:pPr>
            <a:r>
              <a:rPr lang="ja-JP" altLang="ja-JP" sz="2400" dirty="0">
                <a:solidFill>
                  <a:srgbClr val="000000"/>
                </a:solidFill>
                <a:latin typeface="メイリオ" panose="020B0604030504040204" pitchFamily="50" charset="-128"/>
              </a:rPr>
              <a:t>【品質】</a:t>
            </a:r>
          </a:p>
          <a:p>
            <a:pPr eaLnBrk="1">
              <a:lnSpc>
                <a:spcPct val="125000"/>
              </a:lnSpc>
              <a:buClrTx/>
              <a:buFontTx/>
              <a:buNone/>
            </a:pPr>
            <a:r>
              <a:rPr lang="ja-JP" altLang="ja-JP" sz="2400" dirty="0">
                <a:solidFill>
                  <a:srgbClr val="000000"/>
                </a:solidFill>
                <a:latin typeface="メイリオ" panose="020B0604030504040204" pitchFamily="50" charset="-128"/>
              </a:rPr>
              <a:t>テスト数</a:t>
            </a:r>
            <a:r>
              <a:rPr lang="en-US" altLang="ja-JP" sz="2400" dirty="0">
                <a:solidFill>
                  <a:srgbClr val="000000"/>
                </a:solidFill>
                <a:latin typeface="メイリオ" panose="020B0604030504040204" pitchFamily="50" charset="-128"/>
              </a:rPr>
              <a:t>		</a:t>
            </a:r>
            <a:r>
              <a:rPr lang="ja-JP" altLang="ja-JP" sz="2400" dirty="0" smtClean="0">
                <a:solidFill>
                  <a:srgbClr val="000000"/>
                </a:solidFill>
                <a:latin typeface="メイリオ" panose="020B0604030504040204" pitchFamily="50" charset="-128"/>
              </a:rPr>
              <a:t>：</a:t>
            </a:r>
            <a:r>
              <a:rPr lang="en-US" altLang="ja-JP" sz="2400" dirty="0" smtClean="0">
                <a:solidFill>
                  <a:srgbClr val="000000"/>
                </a:solidFill>
                <a:latin typeface="メイリオ" panose="020B0604030504040204" pitchFamily="50" charset="-128"/>
              </a:rPr>
              <a:t>150</a:t>
            </a:r>
            <a:r>
              <a:rPr lang="ja-JP" altLang="en-US" sz="2400" dirty="0" smtClean="0">
                <a:solidFill>
                  <a:srgbClr val="000000"/>
                </a:solidFill>
                <a:latin typeface="メイリオ" panose="020B0604030504040204" pitchFamily="50" charset="-128"/>
              </a:rPr>
              <a:t>件</a:t>
            </a:r>
            <a:endParaRPr lang="ja-JP" altLang="ja-JP" sz="2400" dirty="0">
              <a:solidFill>
                <a:srgbClr val="000000"/>
              </a:solidFill>
              <a:latin typeface="メイリオ" panose="020B0604030504040204" pitchFamily="50" charset="-128"/>
            </a:endParaRPr>
          </a:p>
          <a:p>
            <a:pPr eaLnBrk="1">
              <a:lnSpc>
                <a:spcPct val="125000"/>
              </a:lnSpc>
              <a:buClrTx/>
              <a:buFontTx/>
              <a:buNone/>
            </a:pPr>
            <a:r>
              <a:rPr lang="ja-JP" altLang="ja-JP" sz="2400" dirty="0">
                <a:solidFill>
                  <a:srgbClr val="000000"/>
                </a:solidFill>
                <a:latin typeface="メイリオ" panose="020B0604030504040204" pitchFamily="50" charset="-128"/>
              </a:rPr>
              <a:t>総バグ数</a:t>
            </a:r>
            <a:r>
              <a:rPr lang="en-US" altLang="ja-JP" sz="2400" dirty="0">
                <a:solidFill>
                  <a:srgbClr val="000000"/>
                </a:solidFill>
                <a:latin typeface="メイリオ" panose="020B0604030504040204" pitchFamily="50" charset="-128"/>
              </a:rPr>
              <a:t>		</a:t>
            </a:r>
            <a:r>
              <a:rPr lang="ja-JP" altLang="ja-JP" sz="2400" dirty="0" smtClean="0">
                <a:solidFill>
                  <a:srgbClr val="000000"/>
                </a:solidFill>
                <a:latin typeface="メイリオ" panose="020B0604030504040204" pitchFamily="50" charset="-128"/>
              </a:rPr>
              <a:t>：</a:t>
            </a:r>
            <a:r>
              <a:rPr lang="ja-JP" altLang="en-US" sz="2400" dirty="0" smtClean="0">
                <a:solidFill>
                  <a:srgbClr val="000000"/>
                </a:solidFill>
                <a:latin typeface="メイリオ" panose="020B0604030504040204" pitchFamily="50" charset="-128"/>
              </a:rPr>
              <a:t>３件</a:t>
            </a:r>
            <a:endParaRPr lang="ja-JP" altLang="ja-JP" sz="2400" dirty="0">
              <a:solidFill>
                <a:srgbClr val="000000"/>
              </a:solidFill>
              <a:latin typeface="メイリオ" panose="020B0604030504040204" pitchFamily="50" charset="-128"/>
            </a:endParaRPr>
          </a:p>
          <a:p>
            <a:pPr eaLnBrk="1">
              <a:lnSpc>
                <a:spcPct val="125000"/>
              </a:lnSpc>
              <a:buClrTx/>
              <a:buFontTx/>
              <a:buNone/>
            </a:pPr>
            <a:endParaRPr lang="en-US" altLang="ja-JP" sz="2400" dirty="0">
              <a:solidFill>
                <a:srgbClr val="000000"/>
              </a:solidFill>
              <a:latin typeface="メイリオ" panose="020B0604030504040204" pitchFamily="50" charset="-128"/>
            </a:endParaRPr>
          </a:p>
          <a:p>
            <a:pPr eaLnBrk="1">
              <a:lnSpc>
                <a:spcPct val="125000"/>
              </a:lnSpc>
              <a:buClrTx/>
              <a:buFontTx/>
              <a:buNone/>
            </a:pPr>
            <a:r>
              <a:rPr lang="ja-JP" altLang="en-US" sz="2400" dirty="0">
                <a:solidFill>
                  <a:srgbClr val="000000"/>
                </a:solidFill>
                <a:latin typeface="メイリオ" panose="020B0604030504040204" pitchFamily="50" charset="-128"/>
              </a:rPr>
              <a:t>発見したバグは全て修正済みである。</a:t>
            </a:r>
            <a:endParaRPr lang="en-US" altLang="ja-JP" sz="2400" dirty="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3485722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solidFill>
                  <a:schemeClr val="bg1"/>
                </a:solidFill>
              </a:rPr>
              <a:t>7</a:t>
            </a:fld>
            <a:endParaRPr kumimoji="1" lang="ja-JP" altLang="en-US" dirty="0">
              <a:solidFill>
                <a:schemeClr val="bg1"/>
              </a:solidFill>
            </a:endParaRPr>
          </a:p>
        </p:txBody>
      </p:sp>
      <p:sp>
        <p:nvSpPr>
          <p:cNvPr id="3" name="Text Box 2"/>
          <p:cNvSpPr txBox="1">
            <a:spLocks noChangeArrowheads="1"/>
          </p:cNvSpPr>
          <p:nvPr/>
        </p:nvSpPr>
        <p:spPr bwMode="auto">
          <a:xfrm>
            <a:off x="4534325"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4. </a:t>
            </a:r>
            <a:r>
              <a:rPr lang="ja-JP" altLang="ja-JP" sz="2800" b="1" dirty="0">
                <a:solidFill>
                  <a:srgbClr val="000000"/>
                </a:solidFill>
                <a:latin typeface="メイリオ" panose="020B0604030504040204" pitchFamily="50" charset="-128"/>
              </a:rPr>
              <a:t>開発工程説明</a:t>
            </a:r>
          </a:p>
        </p:txBody>
      </p:sp>
      <p:sp>
        <p:nvSpPr>
          <p:cNvPr id="4" name="Text Box 5"/>
          <p:cNvSpPr txBox="1">
            <a:spLocks noChangeArrowheads="1"/>
          </p:cNvSpPr>
          <p:nvPr/>
        </p:nvSpPr>
        <p:spPr bwMode="auto">
          <a:xfrm>
            <a:off x="1154839" y="1880989"/>
            <a:ext cx="9553575" cy="1207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400" dirty="0" smtClean="0">
                <a:solidFill>
                  <a:srgbClr val="000000"/>
                </a:solidFill>
                <a:latin typeface="メイリオ" panose="020B0604030504040204" pitchFamily="50" charset="-128"/>
              </a:rPr>
              <a:t>【</a:t>
            </a:r>
            <a:r>
              <a:rPr lang="ja-JP" altLang="en-US" sz="2400" dirty="0">
                <a:solidFill>
                  <a:srgbClr val="000000"/>
                </a:solidFill>
                <a:latin typeface="メイリオ" panose="020B0604030504040204" pitchFamily="50" charset="-128"/>
              </a:rPr>
              <a:t>要件定義</a:t>
            </a:r>
            <a:r>
              <a:rPr lang="en-US" altLang="ja-JP" sz="2400" dirty="0" smtClean="0">
                <a:solidFill>
                  <a:srgbClr val="000000"/>
                </a:solidFill>
                <a:latin typeface="メイリオ" panose="020B0604030504040204" pitchFamily="50" charset="-128"/>
              </a:rPr>
              <a:t>】</a:t>
            </a:r>
            <a:r>
              <a:rPr lang="ja-JP" altLang="en-US" sz="2400" dirty="0" smtClean="0">
                <a:solidFill>
                  <a:srgbClr val="000000"/>
                </a:solidFill>
                <a:latin typeface="メイリオ" panose="020B0604030504040204" pitchFamily="50" charset="-128"/>
              </a:rPr>
              <a:t>予定</a:t>
            </a:r>
            <a:r>
              <a:rPr lang="en-US" altLang="ja-JP" sz="2400" dirty="0" smtClean="0">
                <a:solidFill>
                  <a:srgbClr val="000000"/>
                </a:solidFill>
                <a:latin typeface="メイリオ" panose="020B0604030504040204" pitchFamily="50" charset="-128"/>
              </a:rPr>
              <a:t>2</a:t>
            </a:r>
            <a:r>
              <a:rPr lang="ja-JP" altLang="en-US" sz="2400" dirty="0" smtClean="0">
                <a:solidFill>
                  <a:srgbClr val="000000"/>
                </a:solidFill>
                <a:latin typeface="メイリオ" panose="020B0604030504040204" pitchFamily="50" charset="-128"/>
              </a:rPr>
              <a:t>日 </a:t>
            </a:r>
            <a:r>
              <a:rPr lang="en-US" altLang="ja-JP" sz="2400" dirty="0">
                <a:solidFill>
                  <a:srgbClr val="000000"/>
                </a:solidFill>
                <a:latin typeface="メイリオ" panose="020B0604030504040204" pitchFamily="50" charset="-128"/>
              </a:rPr>
              <a:t>/ </a:t>
            </a:r>
            <a:r>
              <a:rPr lang="ja-JP" altLang="en-US" sz="2400" dirty="0" smtClean="0">
                <a:solidFill>
                  <a:srgbClr val="000000"/>
                </a:solidFill>
                <a:latin typeface="メイリオ" panose="020B0604030504040204" pitchFamily="50" charset="-128"/>
              </a:rPr>
              <a:t>実績</a:t>
            </a:r>
            <a:r>
              <a:rPr lang="en-US" altLang="ja-JP" sz="2400" dirty="0" smtClean="0">
                <a:solidFill>
                  <a:srgbClr val="000000"/>
                </a:solidFill>
                <a:latin typeface="メイリオ" panose="020B0604030504040204" pitchFamily="50" charset="-128"/>
              </a:rPr>
              <a:t>2</a:t>
            </a:r>
            <a:r>
              <a:rPr lang="ja-JP" altLang="en-US" sz="2400" dirty="0" smtClean="0">
                <a:solidFill>
                  <a:srgbClr val="000000"/>
                </a:solidFill>
                <a:latin typeface="メイリオ" panose="020B0604030504040204" pitchFamily="50" charset="-128"/>
              </a:rPr>
              <a:t>日</a:t>
            </a:r>
            <a:endParaRPr lang="en-US" altLang="ja-JP" sz="2400" dirty="0">
              <a:solidFill>
                <a:srgbClr val="000000"/>
              </a:solidFill>
              <a:latin typeface="メイリオ" panose="020B0604030504040204" pitchFamily="50" charset="-128"/>
            </a:endParaRPr>
          </a:p>
          <a:p>
            <a:pPr eaLnBrk="1">
              <a:lnSpc>
                <a:spcPct val="125000"/>
              </a:lnSpc>
            </a:pPr>
            <a:r>
              <a:rPr lang="ja-JP" altLang="en-US" sz="2400" dirty="0" smtClean="0">
                <a:solidFill>
                  <a:srgbClr val="000000"/>
                </a:solidFill>
                <a:latin typeface="メイリオ" panose="020B0604030504040204" pitchFamily="50" charset="-128"/>
              </a:rPr>
              <a:t>作業がスムーズに進み予定よりも少し早く作業</a:t>
            </a:r>
            <a:r>
              <a:rPr lang="ja-JP" altLang="en-US" sz="2400" dirty="0">
                <a:solidFill>
                  <a:srgbClr val="000000"/>
                </a:solidFill>
                <a:latin typeface="メイリオ" panose="020B0604030504040204" pitchFamily="50" charset="-128"/>
              </a:rPr>
              <a:t>完了することができた</a:t>
            </a:r>
            <a:r>
              <a:rPr lang="ja-JP" altLang="en-US" sz="2400" dirty="0" smtClean="0">
                <a:solidFill>
                  <a:srgbClr val="000000"/>
                </a:solidFill>
                <a:latin typeface="メイリオ" panose="020B0604030504040204" pitchFamily="50" charset="-128"/>
              </a:rPr>
              <a:t>。</a:t>
            </a:r>
            <a:endParaRPr lang="en-US" altLang="ja-JP" sz="2400" dirty="0" smtClean="0">
              <a:solidFill>
                <a:srgbClr val="000000"/>
              </a:solidFill>
              <a:latin typeface="メイリオ" panose="020B0604030504040204" pitchFamily="50" charset="-128"/>
            </a:endParaRPr>
          </a:p>
          <a:p>
            <a:pPr eaLnBrk="1">
              <a:lnSpc>
                <a:spcPct val="125000"/>
              </a:lnSpc>
              <a:buClrTx/>
              <a:buFontTx/>
              <a:buNone/>
            </a:pPr>
            <a:endParaRPr lang="en-US" altLang="ja-JP" sz="2400" dirty="0">
              <a:solidFill>
                <a:srgbClr val="000000"/>
              </a:solidFill>
              <a:latin typeface="メイリオ" panose="020B0604030504040204" pitchFamily="50" charset="-128"/>
            </a:endParaRPr>
          </a:p>
          <a:p>
            <a:pPr eaLnBrk="1">
              <a:lnSpc>
                <a:spcPct val="125000"/>
              </a:lnSpc>
              <a:buClrTx/>
              <a:buFontTx/>
              <a:buNone/>
            </a:pPr>
            <a:endParaRPr lang="en-US" altLang="ja-JP" sz="2400" dirty="0">
              <a:solidFill>
                <a:srgbClr val="000000"/>
              </a:solidFill>
              <a:latin typeface="メイリオ" panose="020B0604030504040204" pitchFamily="50" charset="-128"/>
            </a:endParaRPr>
          </a:p>
          <a:p>
            <a:pPr eaLnBrk="1">
              <a:lnSpc>
                <a:spcPct val="125000"/>
              </a:lnSpc>
              <a:buClrTx/>
              <a:buFontTx/>
              <a:buNone/>
            </a:pPr>
            <a:endParaRPr lang="ja-JP" altLang="ja-JP" sz="2400" dirty="0">
              <a:solidFill>
                <a:srgbClr val="000000"/>
              </a:solidFill>
              <a:latin typeface="メイリオ" panose="020B0604030504040204" pitchFamily="50"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839" y="3368199"/>
            <a:ext cx="10058400" cy="2488480"/>
          </a:xfrm>
          <a:prstGeom prst="rect">
            <a:avLst/>
          </a:prstGeom>
        </p:spPr>
      </p:pic>
    </p:spTree>
    <p:extLst>
      <p:ext uri="{BB962C8B-B14F-4D97-AF65-F5344CB8AC3E}">
        <p14:creationId xmlns:p14="http://schemas.microsoft.com/office/powerpoint/2010/main" val="3792862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5855" y="2863438"/>
            <a:ext cx="7843051" cy="3728664"/>
          </a:xfrm>
          <a:prstGeom prst="rect">
            <a:avLst/>
          </a:prstGeom>
          <a:ln>
            <a:noFill/>
          </a:ln>
        </p:spPr>
      </p:pic>
      <p:sp>
        <p:nvSpPr>
          <p:cNvPr id="2" name="スライド番号プレースホルダー 1"/>
          <p:cNvSpPr>
            <a:spLocks noGrp="1"/>
          </p:cNvSpPr>
          <p:nvPr>
            <p:ph type="sldNum" sz="quarter" idx="12"/>
          </p:nvPr>
        </p:nvSpPr>
        <p:spPr/>
        <p:txBody>
          <a:bodyPr/>
          <a:lstStyle/>
          <a:p>
            <a:fld id="{D62A6D24-7F3D-4A52-B258-0799191E0682}" type="slidenum">
              <a:rPr lang="ja-JP" altLang="en-US" smtClean="0">
                <a:solidFill>
                  <a:prstClr val="white"/>
                </a:solidFill>
              </a:rPr>
              <a:pPr/>
              <a:t>8</a:t>
            </a:fld>
            <a:endParaRPr lang="ja-JP" altLang="en-US" dirty="0">
              <a:solidFill>
                <a:prstClr val="white"/>
              </a:solidFill>
            </a:endParaRPr>
          </a:p>
        </p:txBody>
      </p:sp>
      <p:sp>
        <p:nvSpPr>
          <p:cNvPr id="3" name="Text Box 2"/>
          <p:cNvSpPr txBox="1">
            <a:spLocks noChangeArrowheads="1"/>
          </p:cNvSpPr>
          <p:nvPr/>
        </p:nvSpPr>
        <p:spPr bwMode="auto">
          <a:xfrm>
            <a:off x="4534325"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pPr>
            <a:r>
              <a:rPr lang="en-US" altLang="ja-JP" sz="2800" b="1" dirty="0">
                <a:solidFill>
                  <a:srgbClr val="000000"/>
                </a:solidFill>
                <a:latin typeface="メイリオ" panose="020B0604030504040204" pitchFamily="50" charset="-128"/>
              </a:rPr>
              <a:t>4. </a:t>
            </a:r>
            <a:r>
              <a:rPr lang="ja-JP" altLang="ja-JP" sz="2800" b="1" dirty="0">
                <a:solidFill>
                  <a:srgbClr val="000000"/>
                </a:solidFill>
                <a:latin typeface="メイリオ" panose="020B0604030504040204" pitchFamily="50" charset="-128"/>
              </a:rPr>
              <a:t>開発工程説明</a:t>
            </a:r>
          </a:p>
        </p:txBody>
      </p:sp>
      <p:sp>
        <p:nvSpPr>
          <p:cNvPr id="4" name="Text Box 5"/>
          <p:cNvSpPr txBox="1">
            <a:spLocks noChangeArrowheads="1"/>
          </p:cNvSpPr>
          <p:nvPr/>
        </p:nvSpPr>
        <p:spPr bwMode="auto">
          <a:xfrm>
            <a:off x="1410594" y="1601375"/>
            <a:ext cx="9553575" cy="155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pPr>
            <a:r>
              <a:rPr lang="ja-JP" altLang="ja-JP" sz="2400" dirty="0" smtClean="0">
                <a:solidFill>
                  <a:srgbClr val="000000"/>
                </a:solidFill>
                <a:latin typeface="メイリオ" panose="020B0604030504040204" pitchFamily="50" charset="-128"/>
              </a:rPr>
              <a:t>【</a:t>
            </a:r>
            <a:r>
              <a:rPr lang="ja-JP" altLang="en-US" sz="2400" dirty="0" smtClean="0">
                <a:solidFill>
                  <a:srgbClr val="000000"/>
                </a:solidFill>
                <a:latin typeface="メイリオ" panose="020B0604030504040204" pitchFamily="50" charset="-128"/>
              </a:rPr>
              <a:t>基本設計</a:t>
            </a:r>
            <a:r>
              <a:rPr lang="ja-JP" altLang="ja-JP" sz="2400" dirty="0" smtClean="0">
                <a:solidFill>
                  <a:srgbClr val="000000"/>
                </a:solidFill>
                <a:latin typeface="メイリオ" panose="020B0604030504040204" pitchFamily="50" charset="-128"/>
              </a:rPr>
              <a:t>】</a:t>
            </a:r>
            <a:r>
              <a:rPr lang="ja-JP" altLang="ja-JP" sz="2400" dirty="0">
                <a:solidFill>
                  <a:srgbClr val="000000"/>
                </a:solidFill>
                <a:latin typeface="メイリオ" panose="020B0604030504040204" pitchFamily="50" charset="-128"/>
              </a:rPr>
              <a:t>予定</a:t>
            </a:r>
            <a:r>
              <a:rPr lang="en-US" altLang="ja-JP" sz="2400" dirty="0">
                <a:solidFill>
                  <a:srgbClr val="000000"/>
                </a:solidFill>
                <a:latin typeface="メイリオ" panose="020B0604030504040204" pitchFamily="50" charset="-128"/>
              </a:rPr>
              <a:t>5</a:t>
            </a:r>
            <a:r>
              <a:rPr lang="ja-JP" altLang="ja-JP" sz="2400" dirty="0">
                <a:solidFill>
                  <a:srgbClr val="000000"/>
                </a:solidFill>
                <a:latin typeface="メイリオ" panose="020B0604030504040204" pitchFamily="50" charset="-128"/>
              </a:rPr>
              <a:t>日 </a:t>
            </a:r>
            <a:r>
              <a:rPr lang="en-US" altLang="ja-JP" sz="2400" dirty="0">
                <a:solidFill>
                  <a:srgbClr val="000000"/>
                </a:solidFill>
                <a:latin typeface="メイリオ" panose="020B0604030504040204" pitchFamily="50" charset="-128"/>
              </a:rPr>
              <a:t>/ </a:t>
            </a:r>
            <a:r>
              <a:rPr lang="ja-JP" altLang="ja-JP" sz="2400" dirty="0" smtClean="0">
                <a:solidFill>
                  <a:srgbClr val="000000"/>
                </a:solidFill>
                <a:latin typeface="メイリオ" panose="020B0604030504040204" pitchFamily="50" charset="-128"/>
              </a:rPr>
              <a:t>実績</a:t>
            </a:r>
            <a:r>
              <a:rPr lang="ja-JP" altLang="en-US" sz="2400" dirty="0" smtClean="0">
                <a:solidFill>
                  <a:srgbClr val="000000"/>
                </a:solidFill>
                <a:latin typeface="メイリオ" panose="020B0604030504040204" pitchFamily="50" charset="-128"/>
              </a:rPr>
              <a:t>７</a:t>
            </a:r>
            <a:r>
              <a:rPr lang="ja-JP" altLang="ja-JP" sz="2400" dirty="0" smtClean="0">
                <a:solidFill>
                  <a:srgbClr val="000000"/>
                </a:solidFill>
                <a:latin typeface="メイリオ" panose="020B0604030504040204" pitchFamily="50" charset="-128"/>
              </a:rPr>
              <a:t>日</a:t>
            </a:r>
            <a:endParaRPr lang="ja-JP" altLang="ja-JP" sz="2400" dirty="0">
              <a:solidFill>
                <a:srgbClr val="000000"/>
              </a:solidFill>
              <a:latin typeface="メイリオ" panose="020B0604030504040204" pitchFamily="50" charset="-128"/>
            </a:endParaRPr>
          </a:p>
          <a:p>
            <a:pPr eaLnBrk="1">
              <a:lnSpc>
                <a:spcPct val="125000"/>
              </a:lnSpc>
            </a:pPr>
            <a:r>
              <a:rPr lang="en-US" altLang="ja-JP" sz="2400" dirty="0" smtClean="0">
                <a:solidFill>
                  <a:srgbClr val="000000"/>
                </a:solidFill>
                <a:latin typeface="メイリオ" panose="020B0604030504040204" pitchFamily="50" charset="-128"/>
              </a:rPr>
              <a:t>1</a:t>
            </a:r>
            <a:r>
              <a:rPr lang="ja-JP" altLang="en-US" sz="2400" dirty="0" smtClean="0">
                <a:solidFill>
                  <a:srgbClr val="000000"/>
                </a:solidFill>
                <a:latin typeface="メイリオ" panose="020B0604030504040204" pitchFamily="50" charset="-128"/>
              </a:rPr>
              <a:t>日早く取り組めたが、班内での情報のすり合わせに時間がかかり、</a:t>
            </a:r>
            <a:endParaRPr lang="en-US" altLang="ja-JP" sz="2400" dirty="0" smtClean="0">
              <a:solidFill>
                <a:srgbClr val="000000"/>
              </a:solidFill>
              <a:latin typeface="メイリオ" panose="020B0604030504040204" pitchFamily="50" charset="-128"/>
            </a:endParaRPr>
          </a:p>
          <a:p>
            <a:pPr eaLnBrk="1">
              <a:lnSpc>
                <a:spcPct val="125000"/>
              </a:lnSpc>
            </a:pPr>
            <a:r>
              <a:rPr lang="ja-JP" altLang="en-US" sz="2400" dirty="0" smtClean="0">
                <a:solidFill>
                  <a:srgbClr val="000000"/>
                </a:solidFill>
                <a:latin typeface="メイリオ" panose="020B0604030504040204" pitchFamily="50" charset="-128"/>
              </a:rPr>
              <a:t>作業完了</a:t>
            </a:r>
            <a:r>
              <a:rPr lang="ja-JP" altLang="en-US" sz="2400" dirty="0">
                <a:solidFill>
                  <a:srgbClr val="000000"/>
                </a:solidFill>
                <a:latin typeface="メイリオ" panose="020B0604030504040204" pitchFamily="50" charset="-128"/>
              </a:rPr>
              <a:t>が</a:t>
            </a:r>
            <a:r>
              <a:rPr lang="ja-JP" altLang="en-US" sz="2400" dirty="0" smtClean="0">
                <a:solidFill>
                  <a:srgbClr val="000000"/>
                </a:solidFill>
                <a:latin typeface="メイリオ" panose="020B0604030504040204" pitchFamily="50" charset="-128"/>
              </a:rPr>
              <a:t>予定より</a:t>
            </a:r>
            <a:r>
              <a:rPr lang="en-US" altLang="ja-JP" sz="2400" dirty="0" smtClean="0">
                <a:solidFill>
                  <a:srgbClr val="000000"/>
                </a:solidFill>
                <a:latin typeface="メイリオ" panose="020B0604030504040204" pitchFamily="50" charset="-128"/>
              </a:rPr>
              <a:t>1</a:t>
            </a:r>
            <a:r>
              <a:rPr lang="ja-JP" altLang="en-US" sz="2400" dirty="0" smtClean="0">
                <a:solidFill>
                  <a:srgbClr val="000000"/>
                </a:solidFill>
                <a:latin typeface="メイリオ" panose="020B0604030504040204" pitchFamily="50" charset="-128"/>
              </a:rPr>
              <a:t>日遅れた。</a:t>
            </a:r>
            <a:endParaRPr lang="en-US" altLang="ja-JP" sz="2400" dirty="0">
              <a:solidFill>
                <a:srgbClr val="000000"/>
              </a:solidFill>
              <a:latin typeface="メイリオ" panose="020B0604030504040204" pitchFamily="50" charset="-128"/>
            </a:endParaRPr>
          </a:p>
          <a:p>
            <a:pPr eaLnBrk="1">
              <a:lnSpc>
                <a:spcPct val="125000"/>
              </a:lnSpc>
            </a:pPr>
            <a:endParaRPr lang="ja-JP" altLang="ja-JP" sz="2400" dirty="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41695585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solidFill>
                  <a:schemeClr val="bg1"/>
                </a:solidFill>
              </a:rPr>
              <a:t>9</a:t>
            </a:fld>
            <a:endParaRPr kumimoji="1" lang="ja-JP" altLang="en-US" dirty="0">
              <a:solidFill>
                <a:schemeClr val="bg1"/>
              </a:solidFill>
            </a:endParaRPr>
          </a:p>
        </p:txBody>
      </p:sp>
      <p:sp>
        <p:nvSpPr>
          <p:cNvPr id="3" name="Text Box 2"/>
          <p:cNvSpPr txBox="1">
            <a:spLocks noChangeArrowheads="1"/>
          </p:cNvSpPr>
          <p:nvPr/>
        </p:nvSpPr>
        <p:spPr bwMode="auto">
          <a:xfrm>
            <a:off x="4431295"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4. </a:t>
            </a:r>
            <a:r>
              <a:rPr lang="ja-JP" altLang="ja-JP" sz="2800" b="1" dirty="0">
                <a:solidFill>
                  <a:srgbClr val="000000"/>
                </a:solidFill>
                <a:latin typeface="メイリオ" panose="020B0604030504040204" pitchFamily="50" charset="-128"/>
              </a:rPr>
              <a:t>開発工程説明</a:t>
            </a:r>
          </a:p>
        </p:txBody>
      </p:sp>
      <p:sp>
        <p:nvSpPr>
          <p:cNvPr id="5" name="Text Box 5"/>
          <p:cNvSpPr txBox="1">
            <a:spLocks noChangeArrowheads="1"/>
          </p:cNvSpPr>
          <p:nvPr/>
        </p:nvSpPr>
        <p:spPr bwMode="auto">
          <a:xfrm>
            <a:off x="1526504" y="2050759"/>
            <a:ext cx="9553575" cy="1078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400" dirty="0" smtClean="0">
                <a:solidFill>
                  <a:srgbClr val="000000"/>
                </a:solidFill>
                <a:latin typeface="メイリオ" panose="020B0604030504040204" pitchFamily="50" charset="-128"/>
              </a:rPr>
              <a:t>【</a:t>
            </a:r>
            <a:r>
              <a:rPr lang="ja-JP" altLang="en-US" sz="2400" dirty="0">
                <a:solidFill>
                  <a:srgbClr val="000000"/>
                </a:solidFill>
                <a:latin typeface="メイリオ" panose="020B0604030504040204" pitchFamily="50" charset="-128"/>
              </a:rPr>
              <a:t>詳細</a:t>
            </a:r>
            <a:r>
              <a:rPr lang="ja-JP" altLang="en-US" sz="2400" dirty="0" smtClean="0">
                <a:solidFill>
                  <a:srgbClr val="000000"/>
                </a:solidFill>
                <a:latin typeface="メイリオ" panose="020B0604030504040204" pitchFamily="50" charset="-128"/>
              </a:rPr>
              <a:t>設計</a:t>
            </a:r>
            <a:r>
              <a:rPr lang="en-US" altLang="ja-JP" sz="2400" dirty="0" smtClean="0">
                <a:solidFill>
                  <a:srgbClr val="000000"/>
                </a:solidFill>
                <a:latin typeface="メイリオ" panose="020B0604030504040204" pitchFamily="50" charset="-128"/>
              </a:rPr>
              <a:t>】</a:t>
            </a:r>
            <a:r>
              <a:rPr lang="ja-JP" altLang="en-US" sz="2400" dirty="0" smtClean="0">
                <a:solidFill>
                  <a:srgbClr val="000000"/>
                </a:solidFill>
                <a:latin typeface="メイリオ" panose="020B0604030504040204" pitchFamily="50" charset="-128"/>
              </a:rPr>
              <a:t>予定</a:t>
            </a:r>
            <a:r>
              <a:rPr lang="en-US" altLang="ja-JP" sz="2400" dirty="0" smtClean="0">
                <a:solidFill>
                  <a:srgbClr val="000000"/>
                </a:solidFill>
                <a:latin typeface="メイリオ" panose="020B0604030504040204" pitchFamily="50" charset="-128"/>
              </a:rPr>
              <a:t>2</a:t>
            </a:r>
            <a:r>
              <a:rPr lang="ja-JP" altLang="en-US" sz="2400" dirty="0" smtClean="0">
                <a:solidFill>
                  <a:srgbClr val="000000"/>
                </a:solidFill>
                <a:latin typeface="メイリオ" panose="020B0604030504040204" pitchFamily="50" charset="-128"/>
              </a:rPr>
              <a:t>日 </a:t>
            </a:r>
            <a:r>
              <a:rPr lang="en-US" altLang="ja-JP" sz="2400" dirty="0">
                <a:solidFill>
                  <a:srgbClr val="000000"/>
                </a:solidFill>
                <a:latin typeface="メイリオ" panose="020B0604030504040204" pitchFamily="50" charset="-128"/>
              </a:rPr>
              <a:t>/ </a:t>
            </a:r>
            <a:r>
              <a:rPr lang="ja-JP" altLang="en-US" sz="2400" dirty="0" smtClean="0">
                <a:solidFill>
                  <a:srgbClr val="000000"/>
                </a:solidFill>
                <a:latin typeface="メイリオ" panose="020B0604030504040204" pitchFamily="50" charset="-128"/>
              </a:rPr>
              <a:t>実績</a:t>
            </a:r>
            <a:r>
              <a:rPr lang="en-US" altLang="ja-JP" sz="2400" dirty="0" smtClean="0">
                <a:solidFill>
                  <a:srgbClr val="000000"/>
                </a:solidFill>
                <a:latin typeface="メイリオ" panose="020B0604030504040204" pitchFamily="50" charset="-128"/>
              </a:rPr>
              <a:t>2</a:t>
            </a:r>
            <a:r>
              <a:rPr lang="ja-JP" altLang="en-US" sz="2400" dirty="0" smtClean="0">
                <a:solidFill>
                  <a:srgbClr val="000000"/>
                </a:solidFill>
                <a:latin typeface="メイリオ" panose="020B0604030504040204" pitchFamily="50" charset="-128"/>
              </a:rPr>
              <a:t>日</a:t>
            </a:r>
            <a:endParaRPr lang="en-US" altLang="ja-JP" sz="2400" dirty="0">
              <a:solidFill>
                <a:srgbClr val="000000"/>
              </a:solidFill>
              <a:latin typeface="メイリオ" panose="020B0604030504040204" pitchFamily="50" charset="-128"/>
            </a:endParaRPr>
          </a:p>
          <a:p>
            <a:pPr eaLnBrk="1">
              <a:lnSpc>
                <a:spcPct val="125000"/>
              </a:lnSpc>
              <a:buClrTx/>
              <a:buFontTx/>
              <a:buNone/>
            </a:pPr>
            <a:r>
              <a:rPr lang="ja-JP" altLang="en-US" sz="2400" dirty="0" smtClean="0">
                <a:solidFill>
                  <a:srgbClr val="000000"/>
                </a:solidFill>
                <a:latin typeface="メイリオ" panose="020B0604030504040204" pitchFamily="50" charset="-128"/>
              </a:rPr>
              <a:t>作業を分担して行うことで、予定通り作業完了することができた。</a:t>
            </a:r>
            <a:endParaRPr lang="en-US" altLang="ja-JP" sz="2400" dirty="0" smtClean="0">
              <a:solidFill>
                <a:srgbClr val="000000"/>
              </a:solidFill>
              <a:latin typeface="メイリオ" panose="020B0604030504040204" pitchFamily="50" charset="-128"/>
            </a:endParaRPr>
          </a:p>
          <a:p>
            <a:pPr eaLnBrk="1">
              <a:lnSpc>
                <a:spcPct val="125000"/>
              </a:lnSpc>
              <a:buClrTx/>
              <a:buFontTx/>
              <a:buNone/>
            </a:pPr>
            <a:endParaRPr lang="en-US" altLang="ja-JP" sz="2400" dirty="0">
              <a:solidFill>
                <a:srgbClr val="000000"/>
              </a:solidFill>
              <a:latin typeface="メイリオ" panose="020B0604030504040204" pitchFamily="50" charset="-128"/>
            </a:endParaRPr>
          </a:p>
          <a:p>
            <a:pPr eaLnBrk="1">
              <a:lnSpc>
                <a:spcPct val="125000"/>
              </a:lnSpc>
              <a:buClrTx/>
              <a:buFontTx/>
              <a:buNone/>
            </a:pPr>
            <a:endParaRPr lang="ja-JP" altLang="ja-JP" sz="2400" dirty="0">
              <a:solidFill>
                <a:srgbClr val="000000"/>
              </a:solidFill>
              <a:latin typeface="メイリオ" panose="020B0604030504040204" pitchFamily="50"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504" y="3360558"/>
            <a:ext cx="9115175" cy="3158602"/>
          </a:xfrm>
          <a:prstGeom prst="rect">
            <a:avLst/>
          </a:prstGeom>
        </p:spPr>
      </p:pic>
    </p:spTree>
    <p:extLst>
      <p:ext uri="{BB962C8B-B14F-4D97-AF65-F5344CB8AC3E}">
        <p14:creationId xmlns:p14="http://schemas.microsoft.com/office/powerpoint/2010/main" val="3505327930"/>
      </p:ext>
    </p:extLst>
  </p:cSld>
  <p:clrMapOvr>
    <a:masterClrMapping/>
  </p:clrMapOvr>
  <p:timing>
    <p:tnLst>
      <p:par>
        <p:cTn id="1" dur="indefinite" restart="never" nodeType="tmRoot"/>
      </p:par>
    </p:tnLst>
  </p:timing>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1014</TotalTime>
  <Words>701</Words>
  <Application>Microsoft Office PowerPoint</Application>
  <PresentationFormat>ワイド画面</PresentationFormat>
  <Paragraphs>177</Paragraphs>
  <Slides>21</Slides>
  <Notes>1</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21</vt:i4>
      </vt:variant>
    </vt:vector>
  </HeadingPairs>
  <TitlesOfParts>
    <vt:vector size="33" baseType="lpstr">
      <vt:lpstr>Arial Unicode MS</vt:lpstr>
      <vt:lpstr>inherit</vt:lpstr>
      <vt:lpstr>ＭＳ Ｐゴシック</vt:lpstr>
      <vt:lpstr>ＭＳ 明朝</vt:lpstr>
      <vt:lpstr>Arial</vt:lpstr>
      <vt:lpstr>Calibri</vt:lpstr>
      <vt:lpstr>Century</vt:lpstr>
      <vt:lpstr>Century Gothic</vt:lpstr>
      <vt:lpstr>Times New Roman</vt:lpstr>
      <vt:lpstr>Wingdings 3</vt:lpstr>
      <vt:lpstr>メイリオ</vt:lpstr>
      <vt:lpstr>ウィスプ</vt:lpstr>
      <vt:lpstr>商品販売システム</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商品販売システム</dc:title>
  <dc:creator>aaa</dc:creator>
  <cp:lastModifiedBy>aaa</cp:lastModifiedBy>
  <cp:revision>55</cp:revision>
  <dcterms:created xsi:type="dcterms:W3CDTF">2021-06-08T01:54:21Z</dcterms:created>
  <dcterms:modified xsi:type="dcterms:W3CDTF">2021-06-10T06:32:07Z</dcterms:modified>
</cp:coreProperties>
</file>