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7" r:id="rId3"/>
    <p:sldId id="258" r:id="rId4"/>
    <p:sldId id="259" r:id="rId5"/>
    <p:sldId id="260" r:id="rId6"/>
    <p:sldId id="261" r:id="rId7"/>
    <p:sldId id="274" r:id="rId8"/>
    <p:sldId id="262" r:id="rId9"/>
    <p:sldId id="276" r:id="rId10"/>
    <p:sldId id="263" r:id="rId11"/>
    <p:sldId id="264" r:id="rId12"/>
    <p:sldId id="265" r:id="rId13"/>
    <p:sldId id="266" r:id="rId14"/>
    <p:sldId id="267" r:id="rId15"/>
    <p:sldId id="268" r:id="rId16"/>
    <p:sldId id="269" r:id="rId17"/>
    <p:sldId id="270" r:id="rId18"/>
    <p:sldId id="275" r:id="rId19"/>
    <p:sldId id="271" r:id="rId20"/>
    <p:sldId id="272"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83E89B-059C-4101-996F-E9A878081CED}" type="datetimeFigureOut">
              <a:rPr kumimoji="1" lang="ja-JP" altLang="en-US" smtClean="0"/>
              <a:t>2021/6/10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930FA-0C89-42BA-9452-80E53AF3129C}" type="slidenum">
              <a:rPr kumimoji="1" lang="ja-JP" altLang="en-US" smtClean="0"/>
              <a:t>‹#›</a:t>
            </a:fld>
            <a:endParaRPr kumimoji="1" lang="ja-JP" altLang="en-US"/>
          </a:p>
        </p:txBody>
      </p:sp>
    </p:spTree>
    <p:extLst>
      <p:ext uri="{BB962C8B-B14F-4D97-AF65-F5344CB8AC3E}">
        <p14:creationId xmlns:p14="http://schemas.microsoft.com/office/powerpoint/2010/main" val="17882232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6930FA-0C89-42BA-9452-80E53AF3129C}" type="slidenum">
              <a:rPr kumimoji="1" lang="ja-JP" altLang="en-US" smtClean="0"/>
              <a:t>1</a:t>
            </a:fld>
            <a:endParaRPr kumimoji="1" lang="ja-JP" altLang="en-US"/>
          </a:p>
        </p:txBody>
      </p:sp>
    </p:spTree>
    <p:extLst>
      <p:ext uri="{BB962C8B-B14F-4D97-AF65-F5344CB8AC3E}">
        <p14:creationId xmlns:p14="http://schemas.microsoft.com/office/powerpoint/2010/main" val="3439617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2293A27E-BB7A-4160-B001-F50A36154345}"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387560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36911976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2A6D24-7F3D-4A52-B258-0799191E0682}"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87172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18569904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2A6D24-7F3D-4A52-B258-0799191E0682}"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687506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smtClean="0"/>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smtClean="0"/>
              <a:t>マスター テキストの書式設定</a:t>
            </a:r>
          </a:p>
        </p:txBody>
      </p:sp>
      <p:sp>
        <p:nvSpPr>
          <p:cNvPr id="5" name="Date Placeholder 4"/>
          <p:cNvSpPr>
            <a:spLocks noGrp="1"/>
          </p:cNvSpPr>
          <p:nvPr>
            <p:ph type="dt" sz="half" idx="10"/>
          </p:nvPr>
        </p:nvSpPr>
        <p:spPr/>
        <p:txBody>
          <a:bodyPr/>
          <a:lstStyle/>
          <a:p>
            <a:fld id="{449C4E22-47A5-4BC0-B02D-A434F3C15C23}"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424286878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128A1B0-9F8F-44AB-93A0-56A57D90602F}"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64795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246D5FD-5292-49C3-AEC5-C8C97AD2E3E9}"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10572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BC92840-1508-4BDE-8F62-25EDC7B1493A}"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337141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1D912D5-CA53-4B95-A80E-E500791E731C}" type="datetime1">
              <a:rPr kumimoji="1" lang="ja-JP" altLang="en-US" smtClean="0"/>
              <a:t>2021/6/10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1105443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A860D4A-F63F-4FB7-8857-BA629DED2578}"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141965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4B5C0EB9-2804-462B-9173-D8F5E6437E0D}" type="datetime1">
              <a:rPr kumimoji="1" lang="ja-JP" altLang="en-US" smtClean="0"/>
              <a:t>2021/6/10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63602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45486BAB-A06C-479C-B1AB-B21F730AD080}" type="datetime1">
              <a:rPr kumimoji="1" lang="ja-JP" altLang="en-US" smtClean="0"/>
              <a:t>2021/6/10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506394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9E3D1-DF48-4804-8897-CA6E4AF7481E}" type="datetime1">
              <a:rPr kumimoji="1" lang="ja-JP" altLang="en-US" smtClean="0"/>
              <a:t>2021/6/10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77634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EA004B7-8522-41D4-B26D-E33278241F5E}"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2132310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DC27FC7-04D2-4647-842D-E632DFADB560}" type="datetime1">
              <a:rPr kumimoji="1" lang="ja-JP" altLang="en-US" smtClean="0"/>
              <a:t>2021/6/10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54379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9C4E22-47A5-4BC0-B02D-A434F3C15C23}" type="datetime1">
              <a:rPr kumimoji="1" lang="ja-JP" altLang="en-US" smtClean="0"/>
              <a:t>2021/6/10</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62A6D24-7F3D-4A52-B258-0799191E0682}" type="slidenum">
              <a:rPr kumimoji="1" lang="ja-JP" altLang="en-US" smtClean="0"/>
              <a:t>‹#›</a:t>
            </a:fld>
            <a:endParaRPr kumimoji="1" lang="ja-JP" altLang="en-US"/>
          </a:p>
        </p:txBody>
      </p:sp>
    </p:spTree>
    <p:extLst>
      <p:ext uri="{BB962C8B-B14F-4D97-AF65-F5344CB8AC3E}">
        <p14:creationId xmlns:p14="http://schemas.microsoft.com/office/powerpoint/2010/main" val="396768167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82332" y="811236"/>
            <a:ext cx="9144000" cy="2387600"/>
          </a:xfrm>
        </p:spPr>
        <p:txBody>
          <a:bodyPr/>
          <a:lstStyle/>
          <a:p>
            <a:r>
              <a:rPr kumimoji="1" lang="ja-JP" altLang="en-US" dirty="0" smtClean="0"/>
              <a:t>商品販売システム</a:t>
            </a:r>
            <a:endParaRPr kumimoji="1" lang="ja-JP" altLang="en-US" dirty="0"/>
          </a:p>
        </p:txBody>
      </p:sp>
      <p:sp>
        <p:nvSpPr>
          <p:cNvPr id="3" name="サブタイトル 2"/>
          <p:cNvSpPr>
            <a:spLocks noGrp="1"/>
          </p:cNvSpPr>
          <p:nvPr>
            <p:ph type="subTitle" idx="1"/>
          </p:nvPr>
        </p:nvSpPr>
        <p:spPr>
          <a:xfrm>
            <a:off x="6638387" y="4899874"/>
            <a:ext cx="3887945" cy="869861"/>
          </a:xfrm>
        </p:spPr>
        <p:txBody>
          <a:bodyPr/>
          <a:lstStyle/>
          <a:p>
            <a:r>
              <a:rPr kumimoji="1" lang="ja-JP" altLang="en-US" dirty="0" smtClean="0"/>
              <a:t>リーダー</a:t>
            </a:r>
            <a:r>
              <a:rPr lang="en-US" altLang="ja-JP" dirty="0"/>
              <a:t> </a:t>
            </a:r>
            <a:r>
              <a:rPr lang="en-US" altLang="ja-JP" dirty="0" smtClean="0"/>
              <a:t>: </a:t>
            </a:r>
            <a:r>
              <a:rPr lang="ja-JP" altLang="en-US" dirty="0" smtClean="0"/>
              <a:t>久留</a:t>
            </a:r>
            <a:endParaRPr kumimoji="1" lang="en-US" altLang="ja-JP" dirty="0" smtClean="0"/>
          </a:p>
          <a:p>
            <a:r>
              <a:rPr lang="ja-JP" altLang="en-US" dirty="0" smtClean="0"/>
              <a:t>メンバー </a:t>
            </a:r>
            <a:r>
              <a:rPr lang="en-US" altLang="ja-JP" dirty="0" smtClean="0"/>
              <a:t>: </a:t>
            </a:r>
            <a:r>
              <a:rPr lang="ja-JP" altLang="en-US" dirty="0" smtClean="0"/>
              <a:t>菅野、中西、松崎、茂木</a:t>
            </a:r>
            <a:endParaRPr kumimoji="1" lang="ja-JP" altLang="en-US" dirty="0"/>
          </a:p>
        </p:txBody>
      </p:sp>
      <p:sp>
        <p:nvSpPr>
          <p:cNvPr id="4" name="スライド番号プレースホルダー 3"/>
          <p:cNvSpPr>
            <a:spLocks noGrp="1"/>
          </p:cNvSpPr>
          <p:nvPr>
            <p:ph type="sldNum" sz="quarter" idx="12"/>
          </p:nvPr>
        </p:nvSpPr>
        <p:spPr>
          <a:xfrm>
            <a:off x="759854" y="4582214"/>
            <a:ext cx="622478" cy="317660"/>
          </a:xfrm>
        </p:spPr>
        <p:txBody>
          <a:bodyPr/>
          <a:lstStyle/>
          <a:p>
            <a:fld id="{D62A6D24-7F3D-4A52-B258-0799191E0682}" type="slidenum">
              <a:rPr kumimoji="1" lang="ja-JP" altLang="en-US" smtClean="0">
                <a:solidFill>
                  <a:schemeClr val="bg1"/>
                </a:solidFill>
              </a:rPr>
              <a:t>1</a:t>
            </a:fld>
            <a:endParaRPr kumimoji="1" lang="ja-JP" altLang="en-US" dirty="0">
              <a:solidFill>
                <a:schemeClr val="bg1"/>
              </a:solidFill>
            </a:endParaRPr>
          </a:p>
        </p:txBody>
      </p:sp>
    </p:spTree>
    <p:extLst>
      <p:ext uri="{BB962C8B-B14F-4D97-AF65-F5344CB8AC3E}">
        <p14:creationId xmlns:p14="http://schemas.microsoft.com/office/powerpoint/2010/main" val="1089134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10</a:t>
            </a:fld>
            <a:endParaRPr kumimoji="1" lang="ja-JP" altLang="en-US" dirty="0">
              <a:solidFill>
                <a:schemeClr val="bg1"/>
              </a:solidFill>
            </a:endParaRPr>
          </a:p>
        </p:txBody>
      </p:sp>
      <p:sp>
        <p:nvSpPr>
          <p:cNvPr id="3" name="Text Box 2"/>
          <p:cNvSpPr txBox="1">
            <a:spLocks noChangeArrowheads="1"/>
          </p:cNvSpPr>
          <p:nvPr/>
        </p:nvSpPr>
        <p:spPr bwMode="auto">
          <a:xfrm>
            <a:off x="45343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5" name="Text Box 5"/>
          <p:cNvSpPr txBox="1">
            <a:spLocks noChangeArrowheads="1"/>
          </p:cNvSpPr>
          <p:nvPr/>
        </p:nvSpPr>
        <p:spPr bwMode="auto">
          <a:xfrm>
            <a:off x="1526504" y="2050759"/>
            <a:ext cx="9553575"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テスト、バグ修正</a:t>
            </a:r>
            <a:r>
              <a:rPr lang="en-US"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予定</a:t>
            </a:r>
            <a:r>
              <a:rPr lang="en-US" altLang="ja-JP" sz="2400" dirty="0">
                <a:solidFill>
                  <a:srgbClr val="000000"/>
                </a:solidFill>
                <a:latin typeface="メイリオ" panose="020B0604030504040204" pitchFamily="50" charset="-128"/>
              </a:rPr>
              <a:t>3</a:t>
            </a:r>
            <a:r>
              <a:rPr lang="ja-JP" altLang="en-US"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en-US" sz="2400" dirty="0" smtClean="0">
                <a:solidFill>
                  <a:srgbClr val="000000"/>
                </a:solidFill>
                <a:latin typeface="メイリオ" panose="020B0604030504040204" pitchFamily="50" charset="-128"/>
              </a:rPr>
              <a:t>実績</a:t>
            </a:r>
            <a:r>
              <a:rPr lang="en-US" altLang="ja-JP" sz="2400" dirty="0" smtClean="0">
                <a:solidFill>
                  <a:srgbClr val="000000"/>
                </a:solidFill>
                <a:latin typeface="メイリオ" panose="020B0604030504040204" pitchFamily="50" charset="-128"/>
              </a:rPr>
              <a:t>4</a:t>
            </a:r>
            <a:r>
              <a:rPr lang="ja-JP" altLang="en-US" sz="2400" dirty="0" smtClean="0">
                <a:solidFill>
                  <a:srgbClr val="000000"/>
                </a:solidFill>
                <a:latin typeface="メイリオ" panose="020B0604030504040204" pitchFamily="50" charset="-128"/>
              </a:rPr>
              <a:t>日</a:t>
            </a:r>
            <a:endParaRPr lang="en-US" altLang="ja-JP" sz="2400" dirty="0">
              <a:solidFill>
                <a:srgbClr val="000000"/>
              </a:solidFill>
              <a:latin typeface="メイリオ" panose="020B0604030504040204" pitchFamily="50" charset="-128"/>
            </a:endParaRPr>
          </a:p>
          <a:p>
            <a:pPr eaLnBrk="1">
              <a:lnSpc>
                <a:spcPct val="125000"/>
              </a:lnSpc>
            </a:pPr>
            <a:r>
              <a:rPr lang="ja-JP" altLang="en-US" sz="2400" dirty="0">
                <a:solidFill>
                  <a:srgbClr val="000000"/>
                </a:solidFill>
                <a:latin typeface="メイリオ" panose="020B0604030504040204" pitchFamily="50" charset="-128"/>
              </a:rPr>
              <a:t>バグの修正に時間を要してしまい、作業完了まで予定より</a:t>
            </a:r>
            <a:r>
              <a:rPr lang="en-US" altLang="ja-JP" sz="2400" dirty="0">
                <a:solidFill>
                  <a:srgbClr val="000000"/>
                </a:solidFill>
                <a:latin typeface="メイリオ" panose="020B0604030504040204" pitchFamily="50" charset="-128"/>
              </a:rPr>
              <a:t>1</a:t>
            </a:r>
            <a:r>
              <a:rPr lang="ja-JP" altLang="en-US" sz="2400" dirty="0">
                <a:solidFill>
                  <a:srgbClr val="000000"/>
                </a:solidFill>
                <a:latin typeface="メイリオ" panose="020B0604030504040204" pitchFamily="50" charset="-128"/>
              </a:rPr>
              <a:t>日遅れた</a:t>
            </a:r>
            <a:r>
              <a:rPr lang="ja-JP" altLang="ja-JP" sz="2400" dirty="0" smtClean="0">
                <a:solidFill>
                  <a:srgbClr val="000000"/>
                </a:solidFill>
                <a:latin typeface="メイリオ" panose="020B0604030504040204" pitchFamily="50" charset="-128"/>
              </a:rPr>
              <a:t>。</a:t>
            </a:r>
            <a:endParaRPr lang="en-US" altLang="ja-JP" sz="2400" dirty="0" smtClean="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r>
              <a:rPr lang="ja-JP" altLang="ja-JP" sz="2400" dirty="0" smtClean="0">
                <a:solidFill>
                  <a:srgbClr val="000000"/>
                </a:solidFill>
                <a:latin typeface="メイリオ" panose="020B0604030504040204" pitchFamily="50" charset="-128"/>
              </a:rPr>
              <a:t>【</a:t>
            </a:r>
            <a:r>
              <a:rPr lang="ja-JP" altLang="en-US" sz="2400" dirty="0">
                <a:solidFill>
                  <a:srgbClr val="000000"/>
                </a:solidFill>
                <a:latin typeface="メイリオ" panose="020B0604030504040204" pitchFamily="50" charset="-128"/>
              </a:rPr>
              <a:t>発表準備</a:t>
            </a:r>
            <a:r>
              <a:rPr lang="ja-JP" altLang="ja-JP" sz="2400" dirty="0" smtClean="0">
                <a:solidFill>
                  <a:srgbClr val="000000"/>
                </a:solidFill>
                <a:latin typeface="メイリオ" panose="020B0604030504040204" pitchFamily="50" charset="-128"/>
              </a:rPr>
              <a:t>】予定</a:t>
            </a:r>
            <a:r>
              <a:rPr lang="en-US" altLang="ja-JP" sz="2400" dirty="0">
                <a:solidFill>
                  <a:srgbClr val="000000"/>
                </a:solidFill>
                <a:latin typeface="メイリオ" panose="020B0604030504040204" pitchFamily="50" charset="-128"/>
              </a:rPr>
              <a:t>2</a:t>
            </a:r>
            <a:r>
              <a:rPr lang="ja-JP" altLang="ja-JP"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実績</a:t>
            </a:r>
            <a:r>
              <a:rPr lang="en-US" altLang="ja-JP" sz="2400" dirty="0">
                <a:solidFill>
                  <a:srgbClr val="000000"/>
                </a:solidFill>
                <a:latin typeface="メイリオ" panose="020B0604030504040204" pitchFamily="50" charset="-128"/>
              </a:rPr>
              <a:t>2</a:t>
            </a:r>
            <a:r>
              <a:rPr lang="ja-JP" altLang="ja-JP" sz="2400" dirty="0" smtClean="0">
                <a:solidFill>
                  <a:srgbClr val="000000"/>
                </a:solidFill>
                <a:latin typeface="メイリオ" panose="020B0604030504040204" pitchFamily="50" charset="-128"/>
              </a:rPr>
              <a:t>日</a:t>
            </a:r>
            <a:endParaRPr lang="ja-JP" altLang="ja-JP" sz="2400" dirty="0">
              <a:solidFill>
                <a:srgbClr val="000000"/>
              </a:solidFill>
              <a:latin typeface="メイリオ" panose="020B0604030504040204" pitchFamily="50" charset="-128"/>
            </a:endParaRPr>
          </a:p>
          <a:p>
            <a:pPr eaLnBrk="1">
              <a:lnSpc>
                <a:spcPct val="125000"/>
              </a:lnSpc>
              <a:buClrTx/>
              <a:buFontTx/>
              <a:buNone/>
            </a:pPr>
            <a:endParaRPr lang="ja-JP" altLang="ja-JP" sz="24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298895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11</a:t>
            </a:fld>
            <a:endParaRPr kumimoji="1" lang="ja-JP" altLang="en-US" dirty="0">
              <a:solidFill>
                <a:schemeClr val="bg1"/>
              </a:solidFill>
            </a:endParaRPr>
          </a:p>
        </p:txBody>
      </p:sp>
      <p:sp>
        <p:nvSpPr>
          <p:cNvPr id="3" name="Text Box 2"/>
          <p:cNvSpPr txBox="1">
            <a:spLocks noChangeArrowheads="1"/>
          </p:cNvSpPr>
          <p:nvPr/>
        </p:nvSpPr>
        <p:spPr bwMode="auto">
          <a:xfrm>
            <a:off x="4392234" y="339312"/>
            <a:ext cx="290966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4" name="Text Box 7"/>
          <p:cNvSpPr txBox="1">
            <a:spLocks noChangeArrowheads="1"/>
          </p:cNvSpPr>
          <p:nvPr/>
        </p:nvSpPr>
        <p:spPr bwMode="auto">
          <a:xfrm>
            <a:off x="1311579" y="3075904"/>
            <a:ext cx="90709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algn="ctr" eaLnBrk="1">
              <a:lnSpc>
                <a:spcPct val="125000"/>
              </a:lnSpc>
              <a:buClrTx/>
              <a:buFontTx/>
              <a:buNone/>
            </a:pPr>
            <a:r>
              <a:rPr lang="ja-JP" altLang="ja-JP" sz="2600" dirty="0">
                <a:solidFill>
                  <a:srgbClr val="000000"/>
                </a:solidFill>
                <a:latin typeface="メイリオ" panose="020B0604030504040204" pitchFamily="50" charset="-128"/>
              </a:rPr>
              <a:t>「作業工程表」にてご説明致します</a:t>
            </a:r>
          </a:p>
        </p:txBody>
      </p:sp>
    </p:spTree>
    <p:extLst>
      <p:ext uri="{BB962C8B-B14F-4D97-AF65-F5344CB8AC3E}">
        <p14:creationId xmlns:p14="http://schemas.microsoft.com/office/powerpoint/2010/main" val="6184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12</a:t>
            </a:fld>
            <a:endParaRPr kumimoji="1" lang="ja-JP" altLang="en-US"/>
          </a:p>
        </p:txBody>
      </p:sp>
      <p:sp>
        <p:nvSpPr>
          <p:cNvPr id="3" name="Text Box 2"/>
          <p:cNvSpPr txBox="1">
            <a:spLocks noChangeArrowheads="1"/>
          </p:cNvSpPr>
          <p:nvPr/>
        </p:nvSpPr>
        <p:spPr bwMode="auto">
          <a:xfrm>
            <a:off x="4469932" y="339312"/>
            <a:ext cx="5047556"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5. </a:t>
            </a:r>
            <a:r>
              <a:rPr lang="ja-JP" altLang="ja-JP" sz="2800" b="1" dirty="0">
                <a:solidFill>
                  <a:srgbClr val="000000"/>
                </a:solidFill>
                <a:latin typeface="メイリオ" panose="020B0604030504040204" pitchFamily="50" charset="-128"/>
              </a:rPr>
              <a:t>デモンストレーション</a:t>
            </a:r>
          </a:p>
        </p:txBody>
      </p:sp>
      <p:sp>
        <p:nvSpPr>
          <p:cNvPr id="5" name="Text Box 5"/>
          <p:cNvSpPr txBox="1">
            <a:spLocks noChangeArrowheads="1"/>
          </p:cNvSpPr>
          <p:nvPr/>
        </p:nvSpPr>
        <p:spPr bwMode="auto">
          <a:xfrm>
            <a:off x="1840036" y="3101662"/>
            <a:ext cx="90709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algn="ctr" eaLnBrk="1">
              <a:lnSpc>
                <a:spcPct val="125000"/>
              </a:lnSpc>
              <a:buClrTx/>
              <a:buFontTx/>
              <a:buNone/>
            </a:pPr>
            <a:r>
              <a:rPr lang="ja-JP" altLang="ja-JP" sz="2600" dirty="0">
                <a:solidFill>
                  <a:srgbClr val="000000"/>
                </a:solidFill>
                <a:latin typeface="メイリオ" panose="020B0604030504040204" pitchFamily="50" charset="-128"/>
              </a:rPr>
              <a:t>システムをデモンストレーションにてご説明致します</a:t>
            </a:r>
          </a:p>
        </p:txBody>
      </p:sp>
    </p:spTree>
    <p:extLst>
      <p:ext uri="{BB962C8B-B14F-4D97-AF65-F5344CB8AC3E}">
        <p14:creationId xmlns:p14="http://schemas.microsoft.com/office/powerpoint/2010/main" val="1657308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13</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smtClean="0">
                <a:solidFill>
                  <a:srgbClr val="000000"/>
                </a:solidFill>
                <a:latin typeface="メイリオ" panose="020B0604030504040204" pitchFamily="50" charset="-128"/>
              </a:rPr>
              <a:t>久留</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設計中にメンバー間で認識のずれがあり、修正に苦労した</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レイアウトの</a:t>
            </a:r>
            <a:r>
              <a:rPr lang="ja-JP" altLang="en-US" dirty="0">
                <a:solidFill>
                  <a:srgbClr val="000000"/>
                </a:solidFill>
                <a:latin typeface="メイリオ" panose="020B0604030504040204" pitchFamily="50" charset="-128"/>
              </a:rPr>
              <a:t>調整に時間が</a:t>
            </a:r>
            <a:r>
              <a:rPr lang="ja-JP" altLang="en-US" dirty="0" smtClean="0">
                <a:solidFill>
                  <a:srgbClr val="000000"/>
                </a:solidFill>
                <a:latin typeface="メイリオ" panose="020B0604030504040204" pitchFamily="50" charset="-128"/>
              </a:rPr>
              <a:t>かかった</a:t>
            </a:r>
            <a:endParaRPr lang="en-US" altLang="ja-JP" dirty="0" smtClean="0">
              <a:solidFill>
                <a:srgbClr val="000000"/>
              </a:solidFill>
              <a:latin typeface="メイリオ" panose="020B0604030504040204" pitchFamily="50" charset="-128"/>
            </a:endParaRPr>
          </a:p>
          <a:p>
            <a:pPr marL="285750" indent="-285750" eaLnBrk="1">
              <a:lnSpc>
                <a:spcPct val="125000"/>
              </a:lnSpc>
              <a:buClrTx/>
              <a:buFont typeface="Arial" panose="020B0604020202020204" pitchFamily="34" charset="0"/>
              <a:buChar char="•"/>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ページリンクのボタンが横並びになるように工夫した</a:t>
            </a:r>
            <a:endParaRPr lang="en-US" altLang="ja-JP" dirty="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メンバーの進捗状況を理解するため進捗確認をする時間を多くとった</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25000"/>
              </a:lnSpc>
              <a:buFont typeface="Arial" panose="020B0604020202020204" pitchFamily="34" charset="0"/>
              <a:buChar char="•"/>
            </a:pPr>
            <a:r>
              <a:rPr lang="ja-JP" altLang="en-US" dirty="0" smtClean="0">
                <a:solidFill>
                  <a:srgbClr val="000000"/>
                </a:solidFill>
                <a:latin typeface="メイリオ" panose="020B0604030504040204" pitchFamily="50" charset="-128"/>
              </a:rPr>
              <a:t>次の工程に進む</a:t>
            </a:r>
            <a:r>
              <a:rPr lang="ja-JP" altLang="en-US" dirty="0">
                <a:solidFill>
                  <a:srgbClr val="000000"/>
                </a:solidFill>
                <a:latin typeface="メイリオ" panose="020B0604030504040204" pitchFamily="50" charset="-128"/>
              </a:rPr>
              <a:t>際は</a:t>
            </a:r>
            <a:r>
              <a:rPr lang="ja-JP" altLang="en-US" dirty="0" smtClean="0">
                <a:solidFill>
                  <a:srgbClr val="000000"/>
                </a:solidFill>
                <a:latin typeface="メイリオ" panose="020B0604030504040204" pitchFamily="50" charset="-128"/>
              </a:rPr>
              <a:t>情報</a:t>
            </a:r>
            <a:r>
              <a:rPr lang="ja-JP" altLang="en-US" dirty="0">
                <a:solidFill>
                  <a:srgbClr val="000000"/>
                </a:solidFill>
                <a:latin typeface="メイリオ" panose="020B0604030504040204" pitchFamily="50" charset="-128"/>
              </a:rPr>
              <a:t>のすり合わせをしっかり行うべき</a:t>
            </a:r>
            <a:r>
              <a:rPr lang="ja-JP" altLang="en-US" dirty="0" smtClean="0">
                <a:solidFill>
                  <a:srgbClr val="000000"/>
                </a:solidFill>
                <a:latin typeface="メイリオ" panose="020B0604030504040204" pitchFamily="50" charset="-128"/>
              </a:rPr>
              <a:t>だった</a:t>
            </a:r>
            <a:endParaRPr lang="en-US" altLang="ja-JP" dirty="0" smtClean="0">
              <a:solidFill>
                <a:srgbClr val="000000"/>
              </a:solidFill>
              <a:latin typeface="メイリオ" panose="020B0604030504040204" pitchFamily="50" charset="-128"/>
            </a:endParaRPr>
          </a:p>
          <a:p>
            <a:pPr eaLnBrk="1">
              <a:lnSpc>
                <a:spcPct val="125000"/>
              </a:lnSpc>
            </a:pPr>
            <a:endParaRPr lang="en-US" altLang="ja-JP" dirty="0">
              <a:solidFill>
                <a:srgbClr val="000000"/>
              </a:solidFill>
              <a:latin typeface="メイリオ" panose="020B0604030504040204" pitchFamily="50" charset="-128"/>
            </a:endParaRPr>
          </a:p>
          <a:p>
            <a:pPr marL="285750" indent="-285750" eaLnBrk="1">
              <a:lnSpc>
                <a:spcPct val="125000"/>
              </a:lnSpc>
              <a:buClrTx/>
              <a:buFont typeface="Arial" panose="020B0604020202020204" pitchFamily="34" charset="0"/>
              <a:buChar char="•"/>
            </a:pPr>
            <a:endParaRPr lang="ja-JP" altLang="ja-JP"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756340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14</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a:solidFill>
                  <a:srgbClr val="000000"/>
                </a:solidFill>
                <a:latin typeface="メイリオ" panose="020B0604030504040204" pitchFamily="50" charset="-128"/>
              </a:rPr>
              <a:t>菅野</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a:solidFill>
                  <a:srgbClr val="000000"/>
                </a:solidFill>
                <a:latin typeface="メイリオ" panose="020B0604030504040204" pitchFamily="50" charset="-128"/>
              </a:rPr>
              <a:t>自身の力量不足で、</a:t>
            </a:r>
            <a:r>
              <a:rPr lang="en-US" altLang="ja-JP" dirty="0">
                <a:solidFill>
                  <a:srgbClr val="000000"/>
                </a:solidFill>
                <a:latin typeface="メイリオ" panose="020B0604030504040204" pitchFamily="50" charset="-128"/>
              </a:rPr>
              <a:t>1</a:t>
            </a:r>
            <a:r>
              <a:rPr lang="ja-JP" altLang="en-US" dirty="0">
                <a:solidFill>
                  <a:srgbClr val="000000"/>
                </a:solidFill>
                <a:latin typeface="メイリオ" panose="020B0604030504040204" pitchFamily="50" charset="-128"/>
              </a:rPr>
              <a:t>から調べて作ることが多かったが、自分の</a:t>
            </a:r>
            <a:r>
              <a:rPr lang="ja-JP" altLang="en-US" dirty="0" smtClean="0">
                <a:solidFill>
                  <a:srgbClr val="000000"/>
                </a:solidFill>
                <a:latin typeface="メイリオ" panose="020B0604030504040204" pitchFamily="50" charset="-128"/>
              </a:rPr>
              <a:t>担当</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の</a:t>
            </a:r>
            <a:r>
              <a:rPr lang="ja-JP" altLang="en-US" dirty="0">
                <a:solidFill>
                  <a:srgbClr val="000000"/>
                </a:solidFill>
                <a:latin typeface="メイリオ" panose="020B0604030504040204" pitchFamily="50" charset="-128"/>
              </a:rPr>
              <a:t>ページを完成させることができた</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p>
          <a:p>
            <a:pPr eaLnBrk="1">
              <a:lnSpc>
                <a:spcPct val="150000"/>
              </a:lnSpc>
              <a:buClrTx/>
              <a:buFontTx/>
              <a:buNone/>
            </a:pPr>
            <a:r>
              <a:rPr lang="ja-JP" altLang="en-US" dirty="0">
                <a:solidFill>
                  <a:srgbClr val="000000"/>
                </a:solidFill>
                <a:latin typeface="メイリオ" panose="020B0604030504040204" pitchFamily="50" charset="-128"/>
              </a:rPr>
              <a:t>ユーザ一覧画面の</a:t>
            </a:r>
            <a:r>
              <a:rPr lang="en-US" altLang="ja-JP" dirty="0">
                <a:solidFill>
                  <a:srgbClr val="000000"/>
                </a:solidFill>
                <a:latin typeface="メイリオ" panose="020B0604030504040204" pitchFamily="50" charset="-128"/>
              </a:rPr>
              <a:t>ID</a:t>
            </a:r>
            <a:r>
              <a:rPr lang="ja-JP" altLang="en-US" dirty="0">
                <a:solidFill>
                  <a:srgbClr val="000000"/>
                </a:solidFill>
                <a:latin typeface="メイリオ" panose="020B0604030504040204" pitchFamily="50" charset="-128"/>
              </a:rPr>
              <a:t>か名前を押したときのリンクを作る際</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en-US" altLang="ja-JP" dirty="0" smtClean="0">
                <a:solidFill>
                  <a:srgbClr val="000000"/>
                </a:solidFill>
                <a:latin typeface="メイリオ" panose="020B0604030504040204" pitchFamily="50" charset="-128"/>
              </a:rPr>
              <a:t>ID</a:t>
            </a:r>
            <a:r>
              <a:rPr lang="ja-JP" altLang="en-US" dirty="0">
                <a:solidFill>
                  <a:srgbClr val="000000"/>
                </a:solidFill>
                <a:latin typeface="メイリオ" panose="020B0604030504040204" pitchFamily="50" charset="-128"/>
              </a:rPr>
              <a:t>を送れるようにしと</a:t>
            </a:r>
            <a:r>
              <a:rPr lang="ja-JP" altLang="en-US" dirty="0" smtClean="0">
                <a:solidFill>
                  <a:srgbClr val="000000"/>
                </a:solidFill>
                <a:latin typeface="メイリオ" panose="020B0604030504040204" pitchFamily="50" charset="-128"/>
              </a:rPr>
              <a:t>事</a:t>
            </a:r>
            <a:endParaRPr lang="en-US" altLang="ja-JP" dirty="0" smtClean="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プログラムの入力を自分だけが分かるように書いてしまったため</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他</a:t>
            </a:r>
            <a:r>
              <a:rPr lang="ja-JP" altLang="en-US" dirty="0">
                <a:solidFill>
                  <a:srgbClr val="000000"/>
                </a:solidFill>
                <a:latin typeface="メイリオ" panose="020B0604030504040204" pitchFamily="50" charset="-128"/>
              </a:rPr>
              <a:t>のメンバーも分かり易く入力する必要があった。</a:t>
            </a: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自分</a:t>
            </a:r>
            <a:r>
              <a:rPr lang="ja-JP" altLang="en-US" dirty="0">
                <a:solidFill>
                  <a:srgbClr val="000000"/>
                </a:solidFill>
                <a:latin typeface="メイリオ" panose="020B0604030504040204" pitchFamily="50" charset="-128"/>
              </a:rPr>
              <a:t>自身の学習不足で、チームメンバーに助けてもらうことがあり</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全体</a:t>
            </a:r>
            <a:r>
              <a:rPr lang="ja-JP" altLang="en-US" dirty="0">
                <a:solidFill>
                  <a:srgbClr val="000000"/>
                </a:solidFill>
                <a:latin typeface="メイリオ" panose="020B0604030504040204" pitchFamily="50" charset="-128"/>
              </a:rPr>
              <a:t>の作業を遅らせてしまった。</a:t>
            </a:r>
            <a:endParaRPr lang="en-US" altLang="ja-JP" dirty="0" smtClean="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3702983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15</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a:solidFill>
                  <a:srgbClr val="000000"/>
                </a:solidFill>
                <a:latin typeface="メイリオ" panose="020B0604030504040204" pitchFamily="50" charset="-128"/>
              </a:rPr>
              <a:t>中西</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a:t>
            </a:r>
            <a:r>
              <a:rPr lang="ja-JP" altLang="ja-JP" dirty="0" smtClean="0">
                <a:solidFill>
                  <a:srgbClr val="000000"/>
                </a:solidFill>
                <a:latin typeface="メイリオ" panose="020B0604030504040204" pitchFamily="50" charset="-128"/>
              </a:rPr>
              <a:t>点】</a:t>
            </a:r>
            <a:endParaRPr lang="en-US" altLang="ja-JP" dirty="0" smtClean="0">
              <a:solidFill>
                <a:srgbClr val="000000"/>
              </a:solidFill>
              <a:latin typeface="メイリオ" panose="020B0604030504040204" pitchFamily="50" charset="-128"/>
            </a:endParaRPr>
          </a:p>
          <a:p>
            <a:pPr lvl="0" eaLnBrk="1">
              <a:lnSpc>
                <a:spcPct val="150000"/>
              </a:lnSpc>
            </a:pPr>
            <a:r>
              <a:rPr kumimoji="0" lang="ja-JP" altLang="ja-JP" dirty="0">
                <a:solidFill>
                  <a:srgbClr val="1D1C1D"/>
                </a:solidFill>
                <a:latin typeface="Arial Unicode MS" panose="020B0604020202020204" pitchFamily="50" charset="-128"/>
                <a:ea typeface="inherit"/>
              </a:rPr>
              <a:t>ページング処理の仕方について調べたが今回の仕様に沿うもの</a:t>
            </a:r>
            <a:r>
              <a:rPr kumimoji="0" lang="ja-JP" altLang="ja-JP" dirty="0" smtClean="0">
                <a:solidFill>
                  <a:srgbClr val="1D1C1D"/>
                </a:solidFill>
                <a:latin typeface="Arial Unicode MS" panose="020B0604020202020204" pitchFamily="50" charset="-128"/>
                <a:ea typeface="inherit"/>
              </a:rPr>
              <a:t>が</a:t>
            </a:r>
            <a:endParaRPr kumimoji="0" lang="en-US" altLang="ja-JP" dirty="0" smtClean="0">
              <a:solidFill>
                <a:srgbClr val="1D1C1D"/>
              </a:solidFill>
              <a:latin typeface="Arial Unicode MS" panose="020B0604020202020204" pitchFamily="50" charset="-128"/>
              <a:ea typeface="inherit"/>
            </a:endParaRPr>
          </a:p>
          <a:p>
            <a:pPr lvl="0" eaLnBrk="1">
              <a:lnSpc>
                <a:spcPct val="150000"/>
              </a:lnSpc>
            </a:pPr>
            <a:r>
              <a:rPr kumimoji="0" lang="ja-JP" altLang="ja-JP" dirty="0" smtClean="0">
                <a:solidFill>
                  <a:srgbClr val="1D1C1D"/>
                </a:solidFill>
                <a:latin typeface="Arial Unicode MS" panose="020B0604020202020204" pitchFamily="50" charset="-128"/>
                <a:ea typeface="inherit"/>
              </a:rPr>
              <a:t>見つからなかった</a:t>
            </a:r>
            <a:r>
              <a:rPr kumimoji="0" lang="ja-JP" altLang="ja-JP" dirty="0">
                <a:solidFill>
                  <a:srgbClr val="1D1C1D"/>
                </a:solidFill>
                <a:latin typeface="Arial Unicode MS" panose="020B0604020202020204" pitchFamily="50" charset="-128"/>
                <a:ea typeface="inherit"/>
              </a:rPr>
              <a:t>ため、自分で0から考えて作成することに苦労した。</a:t>
            </a:r>
            <a:r>
              <a:rPr kumimoji="0" lang="ja-JP" altLang="ja-JP" sz="2800" dirty="0">
                <a:solidFill>
                  <a:schemeClr val="tx1"/>
                </a:solidFill>
              </a:rPr>
              <a:t> </a:t>
            </a:r>
            <a:endParaRPr kumimoji="0" lang="ja-JP" altLang="ja-JP" sz="4400" dirty="0">
              <a:solidFill>
                <a:schemeClr val="tx1"/>
              </a:solidFill>
            </a:endParaRPr>
          </a:p>
          <a:p>
            <a:pPr eaLnBrk="1">
              <a:lnSpc>
                <a:spcPct val="125000"/>
              </a:lnSpc>
              <a:buClrTx/>
              <a:buFontTx/>
              <a:buNone/>
            </a:pPr>
            <a:endParaRPr lang="ja-JP"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a:solidFill>
                  <a:srgbClr val="000000"/>
                </a:solidFill>
                <a:latin typeface="メイリオ" panose="020B0604030504040204" pitchFamily="50" charset="-128"/>
              </a:rPr>
              <a:t>複数のデータを表示する画面において表示する件数を制限し</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ページ</a:t>
            </a:r>
            <a:r>
              <a:rPr lang="ja-JP" altLang="en-US" dirty="0">
                <a:solidFill>
                  <a:srgbClr val="000000"/>
                </a:solidFill>
                <a:latin typeface="メイリオ" panose="020B0604030504040204" pitchFamily="50" charset="-128"/>
              </a:rPr>
              <a:t>分けをできるように工夫した。</a:t>
            </a:r>
            <a:endParaRPr lang="ja-JP"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a:solidFill>
                  <a:srgbClr val="000000"/>
                </a:solidFill>
                <a:latin typeface="メイリオ" panose="020B0604030504040204" pitchFamily="50" charset="-128"/>
              </a:rPr>
              <a:t>製造前にメソッド名やパッケージ名などの命名規則について想定と</a:t>
            </a:r>
            <a:r>
              <a:rPr lang="ja-JP" altLang="en-US" dirty="0" smtClean="0">
                <a:solidFill>
                  <a:srgbClr val="000000"/>
                </a:solidFill>
                <a:latin typeface="メイリオ" panose="020B0604030504040204" pitchFamily="50" charset="-128"/>
              </a:rPr>
              <a:t>共有</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が</a:t>
            </a:r>
            <a:r>
              <a:rPr lang="ja-JP" altLang="en-US" dirty="0">
                <a:solidFill>
                  <a:srgbClr val="000000"/>
                </a:solidFill>
                <a:latin typeface="メイリオ" panose="020B0604030504040204" pitchFamily="50" charset="-128"/>
              </a:rPr>
              <a:t>しっかりとできていなかった。</a:t>
            </a:r>
            <a:endParaRPr lang="ja-JP" altLang="ja-JP"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80507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16</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a:solidFill>
                  <a:srgbClr val="000000"/>
                </a:solidFill>
                <a:latin typeface="メイリオ" panose="020B0604030504040204" pitchFamily="50" charset="-128"/>
              </a:rPr>
              <a:t>松崎</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製造でコーディングのルールを細かく決めなかったため</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pPr>
            <a:r>
              <a:rPr lang="ja-JP" altLang="en-US" dirty="0" smtClean="0">
                <a:solidFill>
                  <a:srgbClr val="000000"/>
                </a:solidFill>
                <a:latin typeface="メイリオ" panose="020B0604030504040204" pitchFamily="50" charset="-128"/>
              </a:rPr>
              <a:t>　　後々</a:t>
            </a:r>
            <a:r>
              <a:rPr lang="ja-JP" altLang="en-US" dirty="0">
                <a:solidFill>
                  <a:srgbClr val="000000"/>
                </a:solidFill>
                <a:latin typeface="メイリオ" panose="020B0604030504040204" pitchFamily="50" charset="-128"/>
              </a:rPr>
              <a:t>の修正が多かった。</a:t>
            </a: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購入</a:t>
            </a:r>
            <a:r>
              <a:rPr lang="ja-JP" altLang="en-US" dirty="0">
                <a:solidFill>
                  <a:srgbClr val="000000"/>
                </a:solidFill>
                <a:latin typeface="メイリオ" panose="020B0604030504040204" pitchFamily="50" charset="-128"/>
              </a:rPr>
              <a:t>履歴の日付のフォーマットが思い通りにならなかった。</a:t>
            </a:r>
            <a:endParaRPr lang="ja-JP"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p>
          <a:p>
            <a:pPr marL="285750" indent="-285750" eaLnBrk="1">
              <a:lnSpc>
                <a:spcPct val="150000"/>
              </a:lnSpc>
              <a:buClrTx/>
              <a:buFont typeface="Arial" panose="020B0604020202020204" pitchFamily="34" charset="0"/>
              <a:buChar char="•"/>
            </a:pPr>
            <a:r>
              <a:rPr lang="ja-JP" altLang="en-US" dirty="0">
                <a:solidFill>
                  <a:srgbClr val="000000"/>
                </a:solidFill>
                <a:latin typeface="メイリオ" panose="020B0604030504040204" pitchFamily="50" charset="-128"/>
              </a:rPr>
              <a:t>入力チェックや未ログインチェックのプログラム</a:t>
            </a:r>
          </a:p>
          <a:p>
            <a:pPr marL="285750" indent="-285750" eaLnBrk="1">
              <a:lnSpc>
                <a:spcPct val="150000"/>
              </a:lnSpc>
              <a:buClrTx/>
              <a:buFont typeface="Arial" panose="020B0604020202020204" pitchFamily="34" charset="0"/>
              <a:buChar char="•"/>
            </a:pPr>
            <a:r>
              <a:rPr lang="ja-JP" altLang="en-US" dirty="0" smtClean="0">
                <a:solidFill>
                  <a:srgbClr val="000000"/>
                </a:solidFill>
                <a:latin typeface="メイリオ" panose="020B0604030504040204" pitchFamily="50" charset="-128"/>
              </a:rPr>
              <a:t>作成</a:t>
            </a:r>
            <a:r>
              <a:rPr lang="ja-JP" altLang="en-US" dirty="0">
                <a:solidFill>
                  <a:srgbClr val="000000"/>
                </a:solidFill>
                <a:latin typeface="メイリオ" panose="020B0604030504040204" pitchFamily="50" charset="-128"/>
              </a:rPr>
              <a:t>するページの担当者やファイル名を事前に決めて、管理しやすくした</a:t>
            </a:r>
            <a:r>
              <a:rPr lang="ja-JP" altLang="en-US"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25000"/>
              </a:lnSpc>
              <a:buClrTx/>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r>
              <a:rPr lang="ja-JP" altLang="ja-JP" dirty="0" smtClean="0">
                <a:solidFill>
                  <a:srgbClr val="000000"/>
                </a:solidFill>
                <a:latin typeface="メイリオ" panose="020B0604030504040204" pitchFamily="50" charset="-128"/>
              </a:rPr>
              <a:t>】</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a:solidFill>
                  <a:srgbClr val="000000"/>
                </a:solidFill>
                <a:latin typeface="メイリオ" panose="020B0604030504040204" pitchFamily="50" charset="-128"/>
              </a:rPr>
              <a:t>フォルダやファイル名も含めてコーディング規約は事前にすべて決めるべき</a:t>
            </a:r>
            <a:r>
              <a:rPr lang="ja-JP" altLang="en-US" dirty="0" smtClean="0">
                <a:solidFill>
                  <a:srgbClr val="000000"/>
                </a:solidFill>
                <a:latin typeface="メイリオ" panose="020B0604030504040204" pitchFamily="50" charset="-128"/>
              </a:rPr>
              <a:t>と</a:t>
            </a:r>
            <a:endParaRPr lang="en-US" altLang="ja-JP" dirty="0" smtClean="0">
              <a:solidFill>
                <a:srgbClr val="000000"/>
              </a:solidFill>
              <a:latin typeface="メイリオ" panose="020B0604030504040204" pitchFamily="50" charset="-128"/>
            </a:endParaRPr>
          </a:p>
          <a:p>
            <a:pPr eaLnBrk="1">
              <a:lnSpc>
                <a:spcPct val="150000"/>
              </a:lnSpc>
              <a:buClrTx/>
              <a:buFontTx/>
              <a:buNone/>
            </a:pPr>
            <a:r>
              <a:rPr lang="ja-JP" altLang="en-US" dirty="0" smtClean="0">
                <a:solidFill>
                  <a:srgbClr val="000000"/>
                </a:solidFill>
                <a:latin typeface="メイリオ" panose="020B0604030504040204" pitchFamily="50" charset="-128"/>
              </a:rPr>
              <a:t>実感</a:t>
            </a:r>
            <a:r>
              <a:rPr lang="ja-JP" altLang="en-US" dirty="0">
                <a:solidFill>
                  <a:srgbClr val="000000"/>
                </a:solidFill>
                <a:latin typeface="メイリオ" panose="020B0604030504040204" pitchFamily="50" charset="-128"/>
              </a:rPr>
              <a:t>した。</a:t>
            </a:r>
            <a:endParaRPr lang="ja-JP" altLang="ja-JP"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614405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17</a:t>
            </a:fld>
            <a:endParaRPr kumimoji="1" lang="ja-JP" altLang="en-US"/>
          </a:p>
        </p:txBody>
      </p:sp>
      <p:sp>
        <p:nvSpPr>
          <p:cNvPr id="3" name="Text Box 2"/>
          <p:cNvSpPr txBox="1">
            <a:spLocks noChangeArrowheads="1"/>
          </p:cNvSpPr>
          <p:nvPr/>
        </p:nvSpPr>
        <p:spPr bwMode="auto">
          <a:xfrm>
            <a:off x="2679767"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6. </a:t>
            </a:r>
            <a:r>
              <a:rPr lang="ja-JP" altLang="ja-JP" sz="2800" b="1" dirty="0">
                <a:solidFill>
                  <a:srgbClr val="000000"/>
                </a:solidFill>
                <a:latin typeface="メイリオ" panose="020B0604030504040204" pitchFamily="50" charset="-128"/>
              </a:rPr>
              <a:t>苦労した点、工夫した点、反省点　</a:t>
            </a:r>
            <a:r>
              <a:rPr lang="en-US" altLang="ja-JP" sz="2800" b="1" dirty="0" smtClean="0">
                <a:solidFill>
                  <a:srgbClr val="000000"/>
                </a:solidFill>
                <a:latin typeface="メイリオ" panose="020B0604030504040204" pitchFamily="50" charset="-128"/>
              </a:rPr>
              <a:t>(</a:t>
            </a:r>
            <a:r>
              <a:rPr lang="ja-JP" altLang="en-US" sz="2800" b="1" dirty="0">
                <a:solidFill>
                  <a:srgbClr val="000000"/>
                </a:solidFill>
                <a:latin typeface="メイリオ" panose="020B0604030504040204" pitchFamily="50" charset="-128"/>
              </a:rPr>
              <a:t>茂木</a:t>
            </a:r>
            <a:r>
              <a:rPr lang="en-US" altLang="ja-JP" sz="2800" b="1" dirty="0" smtClean="0">
                <a:solidFill>
                  <a:srgbClr val="000000"/>
                </a:solidFill>
                <a:latin typeface="メイリオ" panose="020B0604030504040204" pitchFamily="50" charset="-128"/>
              </a:rPr>
              <a:t>)</a:t>
            </a:r>
            <a:endParaRPr lang="en-US" altLang="ja-JP" sz="2800" b="1" dirty="0">
              <a:solidFill>
                <a:srgbClr val="000000"/>
              </a:solidFill>
              <a:latin typeface="メイリオ" panose="020B0604030504040204" pitchFamily="50" charset="-128"/>
            </a:endParaRPr>
          </a:p>
        </p:txBody>
      </p:sp>
      <p:sp>
        <p:nvSpPr>
          <p:cNvPr id="4" name="Text Box 3"/>
          <p:cNvSpPr txBox="1">
            <a:spLocks noChangeArrowheads="1"/>
          </p:cNvSpPr>
          <p:nvPr/>
        </p:nvSpPr>
        <p:spPr bwMode="auto">
          <a:xfrm>
            <a:off x="2679767" y="1476375"/>
            <a:ext cx="8695306" cy="523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dirty="0">
                <a:solidFill>
                  <a:srgbClr val="000000"/>
                </a:solidFill>
                <a:latin typeface="メイリオ" panose="020B0604030504040204" pitchFamily="50" charset="-128"/>
              </a:rPr>
              <a:t>【苦労した点】</a:t>
            </a:r>
            <a:endParaRPr lang="en-US" altLang="ja-JP" dirty="0">
              <a:solidFill>
                <a:srgbClr val="000000"/>
              </a:solidFill>
              <a:latin typeface="メイリオ" panose="020B0604030504040204" pitchFamily="50" charset="-128"/>
            </a:endParaRPr>
          </a:p>
          <a:p>
            <a:pPr lvl="0" eaLnBrk="1">
              <a:lnSpc>
                <a:spcPct val="125000"/>
              </a:lnSpc>
            </a:pPr>
            <a:r>
              <a:rPr kumimoji="0" lang="ja-JP" altLang="ja-JP" dirty="0">
                <a:solidFill>
                  <a:srgbClr val="1D1C1D"/>
                </a:solidFill>
                <a:latin typeface="Arial Unicode MS" panose="020B0604020202020204" pitchFamily="50" charset="-128"/>
                <a:ea typeface="inherit"/>
              </a:rPr>
              <a:t>条件式がうまく使えず試行錯誤を重ねながら作成したため苦労した</a:t>
            </a:r>
            <a:r>
              <a:rPr kumimoji="0" lang="ja-JP" altLang="ja-JP" sz="2800" dirty="0">
                <a:solidFill>
                  <a:schemeClr val="tx1"/>
                </a:solidFill>
              </a:rPr>
              <a:t> </a:t>
            </a:r>
            <a:endParaRPr lang="ja-JP"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【工夫した点】</a:t>
            </a:r>
          </a:p>
          <a:p>
            <a:pPr eaLnBrk="1">
              <a:lnSpc>
                <a:spcPct val="150000"/>
              </a:lnSpc>
              <a:buClrTx/>
              <a:buFontTx/>
              <a:buNone/>
            </a:pPr>
            <a:r>
              <a:rPr lang="ja-JP" altLang="en-US" dirty="0">
                <a:solidFill>
                  <a:srgbClr val="000000"/>
                </a:solidFill>
                <a:latin typeface="メイリオ" panose="020B0604030504040204" pitchFamily="50" charset="-128"/>
              </a:rPr>
              <a:t>商品一覧画面で商品名から商品の詳細ページに飛ぶようにするため、</a:t>
            </a:r>
            <a:endParaRPr lang="en-US" altLang="ja-JP" dirty="0">
              <a:solidFill>
                <a:srgbClr val="000000"/>
              </a:solidFill>
              <a:latin typeface="メイリオ" panose="020B0604030504040204" pitchFamily="50" charset="-128"/>
            </a:endParaRPr>
          </a:p>
          <a:p>
            <a:pPr eaLnBrk="1">
              <a:lnSpc>
                <a:spcPct val="150000"/>
              </a:lnSpc>
              <a:buClrTx/>
              <a:buFontTx/>
              <a:buNone/>
            </a:pPr>
            <a:r>
              <a:rPr lang="ja-JP" altLang="en-US" dirty="0">
                <a:solidFill>
                  <a:srgbClr val="000000"/>
                </a:solidFill>
                <a:latin typeface="メイリオ" panose="020B0604030504040204" pitchFamily="50" charset="-128"/>
              </a:rPr>
              <a:t>リンクで商品</a:t>
            </a:r>
            <a:r>
              <a:rPr lang="en-US" altLang="ja-JP" dirty="0">
                <a:solidFill>
                  <a:srgbClr val="000000"/>
                </a:solidFill>
                <a:latin typeface="メイリオ" panose="020B0604030504040204" pitchFamily="50" charset="-128"/>
              </a:rPr>
              <a:t>ID</a:t>
            </a:r>
            <a:r>
              <a:rPr lang="ja-JP" altLang="en-US" dirty="0">
                <a:solidFill>
                  <a:srgbClr val="000000"/>
                </a:solidFill>
                <a:latin typeface="メイリオ" panose="020B0604030504040204" pitchFamily="50" charset="-128"/>
              </a:rPr>
              <a:t>をサーブレットへ送れるようにしたこと</a:t>
            </a:r>
            <a:endParaRPr lang="en-US" altLang="ja-JP" dirty="0">
              <a:solidFill>
                <a:srgbClr val="000000"/>
              </a:solidFill>
              <a:latin typeface="メイリオ" panose="020B0604030504040204" pitchFamily="50" charset="-128"/>
            </a:endParaRPr>
          </a:p>
          <a:p>
            <a:pPr eaLnBrk="1">
              <a:lnSpc>
                <a:spcPct val="125000"/>
              </a:lnSpc>
              <a:buClrTx/>
              <a:buFontTx/>
              <a:buNone/>
            </a:pPr>
            <a:endParaRPr lang="en-US" altLang="ja-JP" dirty="0">
              <a:solidFill>
                <a:srgbClr val="000000"/>
              </a:solidFill>
              <a:latin typeface="メイリオ" panose="020B0604030504040204" pitchFamily="50" charset="-128"/>
            </a:endParaRPr>
          </a:p>
          <a:p>
            <a:pPr eaLnBrk="1">
              <a:lnSpc>
                <a:spcPct val="125000"/>
              </a:lnSpc>
              <a:buClrTx/>
              <a:buFontTx/>
              <a:buNone/>
            </a:pPr>
            <a:r>
              <a:rPr lang="ja-JP" altLang="ja-JP" dirty="0">
                <a:solidFill>
                  <a:srgbClr val="000000"/>
                </a:solidFill>
                <a:latin typeface="メイリオ" panose="020B0604030504040204" pitchFamily="50" charset="-128"/>
              </a:rPr>
              <a:t>【反省点】</a:t>
            </a:r>
            <a:endParaRPr lang="en-US" altLang="ja-JP" dirty="0">
              <a:solidFill>
                <a:srgbClr val="000000"/>
              </a:solidFill>
              <a:latin typeface="メイリオ" panose="020B0604030504040204" pitchFamily="50" charset="-128"/>
            </a:endParaRPr>
          </a:p>
          <a:p>
            <a:pPr marL="285750" lvl="0" indent="-285750" fontAlgn="base" hangingPunct="0">
              <a:lnSpc>
                <a:spcPct val="150000"/>
              </a:lnSpc>
              <a:spcBef>
                <a:spcPct val="0"/>
              </a:spcBef>
              <a:spcAft>
                <a:spcPct val="0"/>
              </a:spcAft>
              <a:buFont typeface="Arial" panose="020B0604020202020204" pitchFamily="34" charset="0"/>
              <a:buChar char="•"/>
              <a:tabLst/>
            </a:pPr>
            <a:r>
              <a:rPr kumimoji="0" lang="ja-JP" altLang="ja-JP" dirty="0">
                <a:solidFill>
                  <a:srgbClr val="1D1C1D"/>
                </a:solidFill>
                <a:latin typeface="Arial Unicode MS" panose="020B0604020202020204" pitchFamily="50" charset="-128"/>
                <a:ea typeface="inherit"/>
              </a:rPr>
              <a:t>全体的に作成作業で分からないところなどがあり、時間がかかってしまった。</a:t>
            </a:r>
            <a:endParaRPr kumimoji="0" lang="ja-JP" altLang="ja-JP" sz="2400" dirty="0">
              <a:solidFill>
                <a:schemeClr val="tx1"/>
              </a:solidFill>
            </a:endParaRPr>
          </a:p>
          <a:p>
            <a:pPr marL="285750" lvl="0" indent="-285750" fontAlgn="base" hangingPunct="0">
              <a:lnSpc>
                <a:spcPct val="150000"/>
              </a:lnSpc>
              <a:spcBef>
                <a:spcPct val="0"/>
              </a:spcBef>
              <a:spcAft>
                <a:spcPct val="0"/>
              </a:spcAft>
              <a:buFont typeface="Arial" panose="020B0604020202020204" pitchFamily="34" charset="0"/>
              <a:buChar char="•"/>
              <a:tabLst/>
            </a:pPr>
            <a:r>
              <a:rPr kumimoji="0" lang="ja-JP" altLang="ja-JP" dirty="0">
                <a:solidFill>
                  <a:srgbClr val="1D1C1D"/>
                </a:solidFill>
                <a:latin typeface="Arial Unicode MS" panose="020B0604020202020204" pitchFamily="50" charset="-128"/>
                <a:ea typeface="inherit"/>
              </a:rPr>
              <a:t>チームメンバーに協力してもらいながら、作成を行ったので技術面をもっと</a:t>
            </a:r>
            <a:endParaRPr kumimoji="0" lang="en-US" altLang="ja-JP" dirty="0">
              <a:solidFill>
                <a:srgbClr val="1D1C1D"/>
              </a:solidFill>
              <a:latin typeface="Arial Unicode MS" panose="020B0604020202020204" pitchFamily="50" charset="-128"/>
              <a:ea typeface="inherit"/>
            </a:endParaRPr>
          </a:p>
          <a:p>
            <a:pPr lvl="0" fontAlgn="base" hangingPunct="0">
              <a:lnSpc>
                <a:spcPct val="150000"/>
              </a:lnSpc>
              <a:spcBef>
                <a:spcPct val="0"/>
              </a:spcBef>
              <a:spcAft>
                <a:spcPct val="0"/>
              </a:spcAft>
              <a:tabLst/>
            </a:pPr>
            <a:r>
              <a:rPr kumimoji="0" lang="en-US" altLang="ja-JP" dirty="0">
                <a:solidFill>
                  <a:srgbClr val="1D1C1D"/>
                </a:solidFill>
                <a:latin typeface="Arial Unicode MS" panose="020B0604020202020204" pitchFamily="50" charset="-128"/>
                <a:ea typeface="inherit"/>
              </a:rPr>
              <a:t>    </a:t>
            </a:r>
            <a:r>
              <a:rPr kumimoji="0" lang="ja-JP" altLang="ja-JP" dirty="0">
                <a:solidFill>
                  <a:srgbClr val="1D1C1D"/>
                </a:solidFill>
                <a:latin typeface="Arial Unicode MS" panose="020B0604020202020204" pitchFamily="50" charset="-128"/>
                <a:ea typeface="inherit"/>
              </a:rPr>
              <a:t>鍛えなくてはいけないと感じた</a:t>
            </a:r>
            <a:endParaRPr lang="ja-JP" altLang="ja-JP" dirty="0">
              <a:solidFill>
                <a:srgbClr val="000000"/>
              </a:solidFill>
              <a:latin typeface="メイリオ" panose="020B0604030504040204" pitchFamily="50" charset="-128"/>
            </a:endParaRPr>
          </a:p>
          <a:p>
            <a:pPr eaLnBrk="1">
              <a:lnSpc>
                <a:spcPct val="125000"/>
              </a:lnSpc>
              <a:buClrTx/>
              <a:buFontTx/>
              <a:buNone/>
            </a:pPr>
            <a:endParaRPr lang="ja-JP" altLang="ja-JP"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51952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18</a:t>
            </a:fld>
            <a:endParaRPr kumimoji="1" lang="ja-JP" altLang="en-US"/>
          </a:p>
        </p:txBody>
      </p:sp>
      <p:sp>
        <p:nvSpPr>
          <p:cNvPr id="3" name="テキスト ボックス 2"/>
          <p:cNvSpPr txBox="1"/>
          <p:nvPr/>
        </p:nvSpPr>
        <p:spPr>
          <a:xfrm>
            <a:off x="4597759" y="3039414"/>
            <a:ext cx="2897746" cy="830997"/>
          </a:xfrm>
          <a:prstGeom prst="rect">
            <a:avLst/>
          </a:prstGeom>
          <a:noFill/>
        </p:spPr>
        <p:txBody>
          <a:bodyPr wrap="square" rtlCol="0">
            <a:spAutoFit/>
          </a:bodyPr>
          <a:lstStyle/>
          <a:p>
            <a:r>
              <a:rPr lang="ja-JP" altLang="en-US" sz="4800" dirty="0"/>
              <a:t>質疑応答</a:t>
            </a:r>
            <a:endParaRPr kumimoji="1" lang="ja-JP" altLang="en-US" sz="4800" dirty="0"/>
          </a:p>
        </p:txBody>
      </p:sp>
    </p:spTree>
    <p:extLst>
      <p:ext uri="{BB962C8B-B14F-4D97-AF65-F5344CB8AC3E}">
        <p14:creationId xmlns:p14="http://schemas.microsoft.com/office/powerpoint/2010/main" val="36230898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19</a:t>
            </a:fld>
            <a:endParaRPr kumimoji="1" lang="ja-JP" altLang="en-US"/>
          </a:p>
        </p:txBody>
      </p:sp>
      <p:sp>
        <p:nvSpPr>
          <p:cNvPr id="3" name="Text Box 2"/>
          <p:cNvSpPr txBox="1">
            <a:spLocks noChangeArrowheads="1"/>
          </p:cNvSpPr>
          <p:nvPr/>
        </p:nvSpPr>
        <p:spPr bwMode="auto">
          <a:xfrm>
            <a:off x="4972208" y="339312"/>
            <a:ext cx="2085416"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7. </a:t>
            </a:r>
            <a:r>
              <a:rPr lang="ja-JP" altLang="ja-JP" sz="2800" b="1" dirty="0">
                <a:solidFill>
                  <a:srgbClr val="000000"/>
                </a:solidFill>
                <a:latin typeface="メイリオ" panose="020B0604030504040204" pitchFamily="50" charset="-128"/>
              </a:rPr>
              <a:t>最後に</a:t>
            </a:r>
          </a:p>
        </p:txBody>
      </p:sp>
      <p:sp>
        <p:nvSpPr>
          <p:cNvPr id="6" name="テキスト ボックス 5"/>
          <p:cNvSpPr txBox="1"/>
          <p:nvPr/>
        </p:nvSpPr>
        <p:spPr>
          <a:xfrm>
            <a:off x="2352540" y="1961983"/>
            <a:ext cx="8916473" cy="4247317"/>
          </a:xfrm>
          <a:prstGeom prst="rect">
            <a:avLst/>
          </a:prstGeom>
          <a:noFill/>
        </p:spPr>
        <p:txBody>
          <a:bodyPr wrap="square" rtlCol="0">
            <a:spAutoFit/>
          </a:bodyPr>
          <a:lstStyle/>
          <a:p>
            <a:pPr lvl="0" eaLnBrk="0" fontAlgn="base" hangingPunct="0">
              <a:lnSpc>
                <a:spcPct val="150000"/>
              </a:lnSpc>
              <a:spcBef>
                <a:spcPct val="0"/>
              </a:spcBef>
              <a:spcAft>
                <a:spcPct val="0"/>
              </a:spcAft>
            </a:pPr>
            <a:r>
              <a:rPr kumimoji="0" lang="ja-JP" altLang="ja-JP" sz="2400" dirty="0" smtClean="0">
                <a:solidFill>
                  <a:srgbClr val="1D1C1D"/>
                </a:solidFill>
                <a:latin typeface="Arial Unicode MS" panose="020B0604020202020204" pitchFamily="50" charset="-128"/>
                <a:ea typeface="inherit"/>
              </a:rPr>
              <a:t>12日間</a:t>
            </a:r>
            <a:r>
              <a:rPr kumimoji="0" lang="ja-JP" altLang="ja-JP" sz="2400" dirty="0">
                <a:solidFill>
                  <a:srgbClr val="1D1C1D"/>
                </a:solidFill>
                <a:latin typeface="Arial Unicode MS" panose="020B0604020202020204" pitchFamily="50" charset="-128"/>
                <a:ea typeface="inherit"/>
              </a:rPr>
              <a:t>という短い開発期間でしたが、</a:t>
            </a:r>
            <a:endParaRPr kumimoji="0" lang="ja-JP" altLang="ja-JP" sz="3200" dirty="0"/>
          </a:p>
          <a:p>
            <a:pPr lvl="0" eaLnBrk="0" fontAlgn="base" hangingPunct="0">
              <a:lnSpc>
                <a:spcPct val="150000"/>
              </a:lnSpc>
              <a:spcBef>
                <a:spcPct val="0"/>
              </a:spcBef>
              <a:spcAft>
                <a:spcPct val="0"/>
              </a:spcAft>
            </a:pPr>
            <a:r>
              <a:rPr kumimoji="0" lang="ja-JP" altLang="ja-JP" sz="2400" dirty="0">
                <a:solidFill>
                  <a:srgbClr val="1D1C1D"/>
                </a:solidFill>
                <a:latin typeface="Arial Unicode MS" panose="020B0604020202020204" pitchFamily="50" charset="-128"/>
                <a:ea typeface="inherit"/>
              </a:rPr>
              <a:t>チームメンバー一人一人が、足りないところに気づき、</a:t>
            </a:r>
            <a:endParaRPr kumimoji="0" lang="ja-JP" altLang="ja-JP" sz="3200" dirty="0"/>
          </a:p>
          <a:p>
            <a:pPr lvl="0" eaLnBrk="0" fontAlgn="base" hangingPunct="0">
              <a:lnSpc>
                <a:spcPct val="150000"/>
              </a:lnSpc>
              <a:spcBef>
                <a:spcPct val="0"/>
              </a:spcBef>
              <a:spcAft>
                <a:spcPct val="0"/>
              </a:spcAft>
            </a:pPr>
            <a:r>
              <a:rPr kumimoji="0" lang="ja-JP" altLang="ja-JP" sz="2400" dirty="0">
                <a:solidFill>
                  <a:srgbClr val="1D1C1D"/>
                </a:solidFill>
                <a:latin typeface="Arial Unicode MS" panose="020B0604020202020204" pitchFamily="50" charset="-128"/>
                <a:ea typeface="inherit"/>
              </a:rPr>
              <a:t>メンバー同士で補いあいながら作成することができました。</a:t>
            </a:r>
            <a:endParaRPr kumimoji="0" lang="ja-JP" altLang="ja-JP" sz="3200" dirty="0"/>
          </a:p>
          <a:p>
            <a:pPr lvl="0" eaLnBrk="0" fontAlgn="base" hangingPunct="0">
              <a:lnSpc>
                <a:spcPct val="150000"/>
              </a:lnSpc>
              <a:spcBef>
                <a:spcPct val="0"/>
              </a:spcBef>
              <a:spcAft>
                <a:spcPct val="0"/>
              </a:spcAft>
            </a:pPr>
            <a:r>
              <a:rPr kumimoji="0" lang="ja-JP" altLang="ja-JP" sz="2400" dirty="0" smtClean="0">
                <a:solidFill>
                  <a:srgbClr val="1D1C1D"/>
                </a:solidFill>
                <a:latin typeface="Arial Unicode MS" panose="020B0604020202020204" pitchFamily="50" charset="-128"/>
                <a:ea typeface="inherit"/>
              </a:rPr>
              <a:t>また</a:t>
            </a:r>
            <a:r>
              <a:rPr kumimoji="0" lang="ja-JP" altLang="ja-JP" sz="2400" dirty="0">
                <a:solidFill>
                  <a:srgbClr val="1D1C1D"/>
                </a:solidFill>
                <a:latin typeface="Arial Unicode MS" panose="020B0604020202020204" pitchFamily="50" charset="-128"/>
                <a:ea typeface="inherit"/>
              </a:rPr>
              <a:t>、今回の開発を通して、</a:t>
            </a:r>
            <a:endParaRPr kumimoji="0" lang="ja-JP" altLang="ja-JP" sz="3200" dirty="0"/>
          </a:p>
          <a:p>
            <a:pPr lvl="0" eaLnBrk="0" fontAlgn="base" hangingPunct="0">
              <a:lnSpc>
                <a:spcPct val="150000"/>
              </a:lnSpc>
              <a:spcBef>
                <a:spcPct val="0"/>
              </a:spcBef>
              <a:spcAft>
                <a:spcPct val="0"/>
              </a:spcAft>
            </a:pPr>
            <a:r>
              <a:rPr kumimoji="0" lang="ja-JP" altLang="ja-JP" sz="2400" dirty="0">
                <a:solidFill>
                  <a:srgbClr val="1D1C1D"/>
                </a:solidFill>
                <a:latin typeface="Arial Unicode MS" panose="020B0604020202020204" pitchFamily="50" charset="-128"/>
                <a:ea typeface="inherit"/>
              </a:rPr>
              <a:t>講義で学んだ内容を1から復習をすることができた為、</a:t>
            </a:r>
            <a:endParaRPr kumimoji="0" lang="ja-JP" altLang="ja-JP" sz="3200" dirty="0"/>
          </a:p>
          <a:p>
            <a:pPr lvl="0" eaLnBrk="0" fontAlgn="base" hangingPunct="0">
              <a:lnSpc>
                <a:spcPct val="150000"/>
              </a:lnSpc>
              <a:spcBef>
                <a:spcPct val="0"/>
              </a:spcBef>
              <a:spcAft>
                <a:spcPct val="0"/>
              </a:spcAft>
            </a:pPr>
            <a:r>
              <a:rPr kumimoji="0" lang="ja-JP" altLang="ja-JP" sz="2400" dirty="0">
                <a:solidFill>
                  <a:srgbClr val="1D1C1D"/>
                </a:solidFill>
                <a:latin typeface="Arial Unicode MS" panose="020B0604020202020204" pitchFamily="50" charset="-128"/>
                <a:ea typeface="inherit"/>
              </a:rPr>
              <a:t>とても貴重な経験となりました。</a:t>
            </a:r>
            <a:endParaRPr kumimoji="0" lang="ja-JP" altLang="ja-JP" sz="3200" dirty="0"/>
          </a:p>
          <a:p>
            <a:pPr lvl="0" eaLnBrk="0" fontAlgn="base" hangingPunct="0">
              <a:lnSpc>
                <a:spcPct val="150000"/>
              </a:lnSpc>
              <a:spcBef>
                <a:spcPct val="0"/>
              </a:spcBef>
              <a:spcAft>
                <a:spcPct val="0"/>
              </a:spcAft>
            </a:pPr>
            <a:r>
              <a:rPr kumimoji="0" lang="ja-JP" altLang="ja-JP" sz="2400" dirty="0" smtClean="0">
                <a:solidFill>
                  <a:srgbClr val="1D1C1D"/>
                </a:solidFill>
                <a:latin typeface="Arial Unicode MS" panose="020B0604020202020204" pitchFamily="50" charset="-128"/>
                <a:ea typeface="inherit"/>
              </a:rPr>
              <a:t>今回</a:t>
            </a:r>
            <a:r>
              <a:rPr kumimoji="0" lang="ja-JP" altLang="ja-JP" sz="2400" dirty="0">
                <a:solidFill>
                  <a:srgbClr val="1D1C1D"/>
                </a:solidFill>
                <a:latin typeface="Arial Unicode MS" panose="020B0604020202020204" pitchFamily="50" charset="-128"/>
                <a:ea typeface="inherit"/>
              </a:rPr>
              <a:t>の経験を糧にして、配属先でも精進していきたいと思います。</a:t>
            </a:r>
            <a:endParaRPr kumimoji="0" lang="ja-JP" altLang="ja-JP" sz="3200" dirty="0"/>
          </a:p>
          <a:p>
            <a:endParaRPr kumimoji="1" lang="ja-JP" altLang="en-US" dirty="0"/>
          </a:p>
        </p:txBody>
      </p:sp>
    </p:spTree>
    <p:extLst>
      <p:ext uri="{BB962C8B-B14F-4D97-AF65-F5344CB8AC3E}">
        <p14:creationId xmlns:p14="http://schemas.microsoft.com/office/powerpoint/2010/main" val="3939925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266976" y="830847"/>
            <a:ext cx="954914" cy="523220"/>
          </a:xfrm>
          <a:prstGeom prst="rect">
            <a:avLst/>
          </a:prstGeom>
          <a:noFill/>
        </p:spPr>
        <p:txBody>
          <a:bodyPr wrap="square" rtlCol="0">
            <a:spAutoFit/>
          </a:bodyPr>
          <a:lstStyle/>
          <a:p>
            <a:r>
              <a:rPr lang="ja-JP" altLang="en-US" sz="2800" b="1" dirty="0"/>
              <a:t>目次</a:t>
            </a:r>
          </a:p>
        </p:txBody>
      </p:sp>
      <p:sp>
        <p:nvSpPr>
          <p:cNvPr id="3" name="Text Box 3"/>
          <p:cNvSpPr txBox="1">
            <a:spLocks noChangeArrowheads="1"/>
          </p:cNvSpPr>
          <p:nvPr/>
        </p:nvSpPr>
        <p:spPr bwMode="auto">
          <a:xfrm>
            <a:off x="3266976" y="1484480"/>
            <a:ext cx="5089922" cy="240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marL="431800" indent="-322263"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1pPr>
            <a:lvl2pPr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2pPr>
            <a:lvl3pPr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3pPr>
            <a:lvl4pPr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4pPr>
            <a:lvl5pPr eaLnBrk="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31800" algn="l"/>
                <a:tab pos="536575" algn="l"/>
                <a:tab pos="985838" algn="l"/>
                <a:tab pos="1435100" algn="l"/>
                <a:tab pos="1884363" algn="l"/>
                <a:tab pos="2333625" algn="l"/>
                <a:tab pos="2782888" algn="l"/>
                <a:tab pos="3232150" algn="l"/>
                <a:tab pos="3681413" algn="l"/>
                <a:tab pos="4130675" algn="l"/>
                <a:tab pos="4579938" algn="l"/>
                <a:tab pos="5029200" algn="l"/>
                <a:tab pos="5478463" algn="l"/>
                <a:tab pos="5927725" algn="l"/>
                <a:tab pos="6376988" algn="l"/>
                <a:tab pos="6826250" algn="l"/>
                <a:tab pos="7275513" algn="l"/>
                <a:tab pos="7724775" algn="l"/>
                <a:tab pos="8174038" algn="l"/>
                <a:tab pos="8623300" algn="l"/>
                <a:tab pos="90725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spcAft>
                <a:spcPts val="802"/>
              </a:spcAft>
              <a:buSzPct val="45000"/>
            </a:pPr>
            <a:r>
              <a:rPr lang="en-US" altLang="ja-JP" sz="2400" dirty="0">
                <a:solidFill>
                  <a:srgbClr val="000000"/>
                </a:solidFill>
                <a:latin typeface="メイリオ" panose="020B0604030504040204" pitchFamily="50" charset="-128"/>
              </a:rPr>
              <a:t>1. </a:t>
            </a:r>
            <a:r>
              <a:rPr lang="ja-JP" altLang="ja-JP" sz="2400" dirty="0">
                <a:solidFill>
                  <a:srgbClr val="000000"/>
                </a:solidFill>
                <a:latin typeface="メイリオ" panose="020B0604030504040204" pitchFamily="50" charset="-128"/>
              </a:rPr>
              <a:t>はじめに　～システムコンセプト～</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2. </a:t>
            </a:r>
            <a:r>
              <a:rPr lang="ja-JP" altLang="ja-JP" sz="2400" dirty="0">
                <a:solidFill>
                  <a:srgbClr val="000000"/>
                </a:solidFill>
                <a:latin typeface="メイリオ" panose="020B0604030504040204" pitchFamily="50" charset="-128"/>
              </a:rPr>
              <a:t>チーム紹介　～メンバーと各担当～</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3. </a:t>
            </a:r>
            <a:r>
              <a:rPr lang="ja-JP" altLang="ja-JP" sz="2400" dirty="0">
                <a:solidFill>
                  <a:srgbClr val="000000"/>
                </a:solidFill>
                <a:latin typeface="メイリオ" panose="020B0604030504040204" pitchFamily="50" charset="-128"/>
              </a:rPr>
              <a:t>システム規模と品質</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4. </a:t>
            </a:r>
            <a:r>
              <a:rPr lang="ja-JP" altLang="ja-JP" sz="2400" dirty="0">
                <a:solidFill>
                  <a:srgbClr val="000000"/>
                </a:solidFill>
                <a:latin typeface="メイリオ" panose="020B0604030504040204" pitchFamily="50" charset="-128"/>
              </a:rPr>
              <a:t>開発工程</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5. </a:t>
            </a:r>
            <a:r>
              <a:rPr lang="ja-JP" altLang="ja-JP" sz="2400" dirty="0">
                <a:solidFill>
                  <a:srgbClr val="000000"/>
                </a:solidFill>
                <a:latin typeface="メイリオ" panose="020B0604030504040204" pitchFamily="50" charset="-128"/>
              </a:rPr>
              <a:t>デモンストレーション</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6. </a:t>
            </a:r>
            <a:r>
              <a:rPr lang="ja-JP" altLang="ja-JP" sz="2400" dirty="0">
                <a:solidFill>
                  <a:srgbClr val="000000"/>
                </a:solidFill>
                <a:latin typeface="メイリオ" panose="020B0604030504040204" pitchFamily="50" charset="-128"/>
              </a:rPr>
              <a:t>苦労した点、工夫した点、反省点</a:t>
            </a:r>
          </a:p>
          <a:p>
            <a:pPr eaLnBrk="1">
              <a:lnSpc>
                <a:spcPct val="125000"/>
              </a:lnSpc>
              <a:spcAft>
                <a:spcPts val="802"/>
              </a:spcAft>
              <a:buSzPct val="45000"/>
            </a:pPr>
            <a:r>
              <a:rPr lang="en-US" altLang="ja-JP" sz="2400" dirty="0">
                <a:solidFill>
                  <a:srgbClr val="000000"/>
                </a:solidFill>
                <a:latin typeface="メイリオ" panose="020B0604030504040204" pitchFamily="50" charset="-128"/>
              </a:rPr>
              <a:t>7. </a:t>
            </a:r>
            <a:r>
              <a:rPr lang="ja-JP" altLang="ja-JP" sz="2400" dirty="0">
                <a:solidFill>
                  <a:srgbClr val="000000"/>
                </a:solidFill>
                <a:latin typeface="メイリオ" panose="020B0604030504040204" pitchFamily="50" charset="-128"/>
              </a:rPr>
              <a:t>最後に</a:t>
            </a:r>
          </a:p>
        </p:txBody>
      </p:sp>
      <p:sp>
        <p:nvSpPr>
          <p:cNvPr id="4" name="スライド番号プレースホルダー 3"/>
          <p:cNvSpPr>
            <a:spLocks noGrp="1"/>
          </p:cNvSpPr>
          <p:nvPr>
            <p:ph type="sldNum" sz="quarter" idx="12"/>
          </p:nvPr>
        </p:nvSpPr>
        <p:spPr/>
        <p:txBody>
          <a:bodyPr/>
          <a:lstStyle/>
          <a:p>
            <a:fld id="{D62A6D24-7F3D-4A52-B258-0799191E0682}" type="slidenum">
              <a:rPr kumimoji="1" lang="ja-JP" altLang="en-US" smtClean="0">
                <a:solidFill>
                  <a:schemeClr val="bg1"/>
                </a:solidFill>
              </a:rPr>
              <a:t>2</a:t>
            </a:fld>
            <a:endParaRPr kumimoji="1" lang="ja-JP" altLang="en-US" dirty="0">
              <a:solidFill>
                <a:schemeClr val="bg1"/>
              </a:solidFill>
            </a:endParaRPr>
          </a:p>
        </p:txBody>
      </p:sp>
    </p:spTree>
    <p:extLst>
      <p:ext uri="{BB962C8B-B14F-4D97-AF65-F5344CB8AC3E}">
        <p14:creationId xmlns:p14="http://schemas.microsoft.com/office/powerpoint/2010/main" val="1527618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t>20</a:t>
            </a:fld>
            <a:endParaRPr kumimoji="1" lang="ja-JP" altLang="en-US"/>
          </a:p>
        </p:txBody>
      </p:sp>
      <p:sp>
        <p:nvSpPr>
          <p:cNvPr id="3" name="テキスト ボックス 2"/>
          <p:cNvSpPr txBox="1"/>
          <p:nvPr/>
        </p:nvSpPr>
        <p:spPr>
          <a:xfrm>
            <a:off x="1957590" y="3000777"/>
            <a:ext cx="9401577" cy="830997"/>
          </a:xfrm>
          <a:prstGeom prst="rect">
            <a:avLst/>
          </a:prstGeom>
          <a:noFill/>
        </p:spPr>
        <p:txBody>
          <a:bodyPr wrap="square" rtlCol="0">
            <a:spAutoFit/>
          </a:bodyPr>
          <a:lstStyle/>
          <a:p>
            <a:r>
              <a:rPr kumimoji="1" lang="ja-JP" altLang="en-US" sz="4800" dirty="0" smtClean="0"/>
              <a:t>ご清聴ありがとうございました。</a:t>
            </a:r>
            <a:endParaRPr kumimoji="1" lang="ja-JP" altLang="en-US" sz="4800" dirty="0"/>
          </a:p>
        </p:txBody>
      </p:sp>
    </p:spTree>
    <p:extLst>
      <p:ext uri="{BB962C8B-B14F-4D97-AF65-F5344CB8AC3E}">
        <p14:creationId xmlns:p14="http://schemas.microsoft.com/office/powerpoint/2010/main" val="2773882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3</a:t>
            </a:fld>
            <a:endParaRPr kumimoji="1" lang="ja-JP" altLang="en-US" dirty="0">
              <a:solidFill>
                <a:schemeClr val="bg1"/>
              </a:solidFill>
            </a:endParaRPr>
          </a:p>
        </p:txBody>
      </p:sp>
      <p:sp>
        <p:nvSpPr>
          <p:cNvPr id="3" name="Text Box 2"/>
          <p:cNvSpPr txBox="1">
            <a:spLocks noChangeArrowheads="1"/>
          </p:cNvSpPr>
          <p:nvPr/>
        </p:nvSpPr>
        <p:spPr bwMode="auto">
          <a:xfrm>
            <a:off x="3014619"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1. </a:t>
            </a:r>
            <a:r>
              <a:rPr lang="ja-JP" altLang="ja-JP" sz="2800" b="1" dirty="0">
                <a:solidFill>
                  <a:srgbClr val="000000"/>
                </a:solidFill>
                <a:latin typeface="メイリオ" panose="020B0604030504040204" pitchFamily="50" charset="-128"/>
              </a:rPr>
              <a:t>はじめに　～システムコンセプト～</a:t>
            </a:r>
          </a:p>
        </p:txBody>
      </p:sp>
      <p:sp>
        <p:nvSpPr>
          <p:cNvPr id="4" name="Text Box 6"/>
          <p:cNvSpPr txBox="1">
            <a:spLocks noChangeArrowheads="1"/>
          </p:cNvSpPr>
          <p:nvPr/>
        </p:nvSpPr>
        <p:spPr bwMode="auto">
          <a:xfrm>
            <a:off x="1354831" y="1277178"/>
            <a:ext cx="9070975" cy="495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defTabSz="449263" eaLnBrk="1" fontAlgn="base" hangingPunct="0">
              <a:lnSpc>
                <a:spcPct val="150000"/>
              </a:lnSpc>
              <a:spcBef>
                <a:spcPct val="0"/>
              </a:spcBef>
              <a:spcAft>
                <a:spcPct val="0"/>
              </a:spcAft>
              <a:buSzPct val="100000"/>
            </a:pPr>
            <a:r>
              <a:rPr lang="ja-JP" altLang="en-US" sz="2800" dirty="0" smtClean="0">
                <a:solidFill>
                  <a:schemeClr val="tx1"/>
                </a:solidFill>
              </a:rPr>
              <a:t>商品</a:t>
            </a:r>
            <a:r>
              <a:rPr lang="ja-JP" altLang="en-US" sz="2800" dirty="0">
                <a:solidFill>
                  <a:schemeClr val="tx1"/>
                </a:solidFill>
              </a:rPr>
              <a:t>販売</a:t>
            </a:r>
            <a:r>
              <a:rPr lang="ja-JP" altLang="en-US" sz="2800" dirty="0" smtClean="0">
                <a:solidFill>
                  <a:schemeClr val="tx1"/>
                </a:solidFill>
              </a:rPr>
              <a:t>システムは</a:t>
            </a:r>
            <a:r>
              <a:rPr lang="ja-JP" altLang="en-US" sz="2800" dirty="0">
                <a:solidFill>
                  <a:schemeClr val="tx1"/>
                </a:solidFill>
              </a:rPr>
              <a:t>、架空の</a:t>
            </a:r>
            <a:r>
              <a:rPr lang="en-US" altLang="ja-JP" sz="2800" dirty="0">
                <a:solidFill>
                  <a:schemeClr val="tx1"/>
                </a:solidFill>
              </a:rPr>
              <a:t>EC</a:t>
            </a:r>
            <a:r>
              <a:rPr lang="ja-JP" altLang="en-US" sz="2800" dirty="0">
                <a:solidFill>
                  <a:schemeClr val="tx1"/>
                </a:solidFill>
              </a:rPr>
              <a:t>サイトです。</a:t>
            </a:r>
            <a:r>
              <a:rPr lang="ja-JP" altLang="en-US" sz="2800" dirty="0">
                <a:solidFill>
                  <a:schemeClr val="tx1"/>
                </a:solidFill>
              </a:rPr>
              <a:t/>
            </a:r>
            <a:br>
              <a:rPr lang="ja-JP" altLang="en-US" sz="2800" dirty="0">
                <a:solidFill>
                  <a:schemeClr val="tx1"/>
                </a:solidFill>
              </a:rPr>
            </a:br>
            <a:r>
              <a:rPr lang="ja-JP" altLang="en-US" sz="2800" dirty="0">
                <a:solidFill>
                  <a:schemeClr val="tx1"/>
                </a:solidFill>
              </a:rPr>
              <a:t>ユーザは所持している権限によってできることが変わります。</a:t>
            </a:r>
            <a:r>
              <a:rPr lang="ja-JP" altLang="en-US" sz="2800" dirty="0">
                <a:solidFill>
                  <a:schemeClr val="tx1"/>
                </a:solidFill>
              </a:rPr>
              <a:t/>
            </a:r>
            <a:br>
              <a:rPr lang="ja-JP" altLang="en-US" sz="2800" dirty="0">
                <a:solidFill>
                  <a:schemeClr val="tx1"/>
                </a:solidFill>
              </a:rPr>
            </a:br>
            <a:r>
              <a:rPr lang="ja-JP" altLang="en-US" sz="2800" dirty="0">
                <a:solidFill>
                  <a:schemeClr val="tx1"/>
                </a:solidFill>
              </a:rPr>
              <a:t>一般ユーザは商品をカートに追加したり、カートに入った商品を購入することができます。</a:t>
            </a:r>
            <a:r>
              <a:rPr lang="ja-JP" altLang="en-US" sz="2800" dirty="0">
                <a:solidFill>
                  <a:schemeClr val="tx1"/>
                </a:solidFill>
              </a:rPr>
              <a:t/>
            </a:r>
            <a:br>
              <a:rPr lang="ja-JP" altLang="en-US" sz="2800" dirty="0">
                <a:solidFill>
                  <a:schemeClr val="tx1"/>
                </a:solidFill>
              </a:rPr>
            </a:br>
            <a:r>
              <a:rPr lang="ja-JP" altLang="en-US" sz="2800" dirty="0">
                <a:solidFill>
                  <a:schemeClr val="tx1"/>
                </a:solidFill>
              </a:rPr>
              <a:t>管理者ユーザは商品情報の追加、変更やユーザの管理を行うことができます。</a:t>
            </a:r>
            <a:endParaRPr kumimoji="0" lang="ja-JP" altLang="ja-JP" sz="2600" dirty="0">
              <a:solidFill>
                <a:schemeClr val="tx1"/>
              </a:solidFill>
              <a:latin typeface="メイリオ" panose="020B0604030504040204" pitchFamily="50" charset="-128"/>
            </a:endParaRPr>
          </a:p>
        </p:txBody>
      </p:sp>
    </p:spTree>
    <p:extLst>
      <p:ext uri="{BB962C8B-B14F-4D97-AF65-F5344CB8AC3E}">
        <p14:creationId xmlns:p14="http://schemas.microsoft.com/office/powerpoint/2010/main" val="2196991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4</a:t>
            </a:fld>
            <a:endParaRPr kumimoji="1" lang="ja-JP" altLang="en-US" dirty="0">
              <a:solidFill>
                <a:schemeClr val="bg1"/>
              </a:solidFill>
            </a:endParaRPr>
          </a:p>
        </p:txBody>
      </p:sp>
      <p:sp>
        <p:nvSpPr>
          <p:cNvPr id="3" name="Text Box 2"/>
          <p:cNvSpPr txBox="1">
            <a:spLocks noChangeArrowheads="1"/>
          </p:cNvSpPr>
          <p:nvPr/>
        </p:nvSpPr>
        <p:spPr bwMode="auto">
          <a:xfrm>
            <a:off x="31210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2. </a:t>
            </a:r>
            <a:r>
              <a:rPr lang="ja-JP" altLang="ja-JP" sz="2800" b="1" dirty="0">
                <a:solidFill>
                  <a:srgbClr val="000000"/>
                </a:solidFill>
                <a:latin typeface="メイリオ" panose="020B0604030504040204" pitchFamily="50" charset="-128"/>
              </a:rPr>
              <a:t>チーム紹介　～メンバーと各担当～　</a:t>
            </a:r>
          </a:p>
        </p:txBody>
      </p:sp>
      <p:sp>
        <p:nvSpPr>
          <p:cNvPr id="4" name="Text Box 3"/>
          <p:cNvSpPr txBox="1">
            <a:spLocks noChangeArrowheads="1"/>
          </p:cNvSpPr>
          <p:nvPr/>
        </p:nvSpPr>
        <p:spPr bwMode="auto">
          <a:xfrm>
            <a:off x="1134302" y="1601375"/>
            <a:ext cx="936198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marL="400050"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sz="2800" b="1" dirty="0">
                <a:solidFill>
                  <a:srgbClr val="000000"/>
                </a:solidFill>
                <a:latin typeface="メイリオ" panose="020B0604030504040204" pitchFamily="50" charset="-128"/>
              </a:rPr>
              <a:t>リーダー</a:t>
            </a:r>
          </a:p>
          <a:p>
            <a:pPr lvl="1" indent="0" eaLnBrk="1">
              <a:lnSpc>
                <a:spcPct val="125000"/>
              </a:lnSpc>
              <a:buClrTx/>
              <a:buFontTx/>
              <a:buNone/>
            </a:pPr>
            <a:r>
              <a:rPr lang="ja-JP" altLang="en-US" sz="2800" dirty="0" smtClean="0">
                <a:solidFill>
                  <a:srgbClr val="000000"/>
                </a:solidFill>
                <a:latin typeface="メイリオ" panose="020B0604030504040204" pitchFamily="50" charset="-128"/>
              </a:rPr>
              <a:t>久留</a:t>
            </a:r>
            <a:r>
              <a:rPr lang="ja-JP" altLang="ja-JP" sz="2800" dirty="0">
                <a:solidFill>
                  <a:srgbClr val="000000"/>
                </a:solidFill>
                <a:latin typeface="メイリオ" panose="020B0604030504040204" pitchFamily="50" charset="-128"/>
              </a:rPr>
              <a:t>　</a:t>
            </a:r>
            <a:r>
              <a:rPr lang="ja-JP" altLang="ja-JP" sz="2800" dirty="0" smtClean="0">
                <a:solidFill>
                  <a:srgbClr val="000000"/>
                </a:solidFill>
                <a:latin typeface="メイリオ" panose="020B0604030504040204" pitchFamily="50" charset="-128"/>
              </a:rPr>
              <a:t>担当：</a:t>
            </a:r>
            <a:r>
              <a:rPr lang="ja-JP" altLang="en-US" sz="2800" dirty="0" smtClean="0">
                <a:solidFill>
                  <a:srgbClr val="000000"/>
                </a:solidFill>
                <a:latin typeface="メイリオ" panose="020B0604030504040204" pitchFamily="50" charset="-128"/>
              </a:rPr>
              <a:t>商品の登録・更新・削除機能</a:t>
            </a:r>
            <a:endParaRPr lang="ja-JP" altLang="ja-JP" sz="2800" dirty="0">
              <a:solidFill>
                <a:srgbClr val="000000"/>
              </a:solidFill>
              <a:latin typeface="メイリオ" panose="020B0604030504040204" pitchFamily="50" charset="-128"/>
            </a:endParaRPr>
          </a:p>
          <a:p>
            <a:pPr eaLnBrk="1">
              <a:lnSpc>
                <a:spcPct val="125000"/>
              </a:lnSpc>
              <a:buClrTx/>
              <a:buFontTx/>
              <a:buNone/>
            </a:pPr>
            <a:r>
              <a:rPr lang="ja-JP" altLang="ja-JP" sz="2800" b="1" dirty="0">
                <a:solidFill>
                  <a:srgbClr val="000000"/>
                </a:solidFill>
                <a:latin typeface="メイリオ" panose="020B0604030504040204" pitchFamily="50" charset="-128"/>
              </a:rPr>
              <a:t>メンバー</a:t>
            </a:r>
          </a:p>
          <a:p>
            <a:pPr lvl="1" indent="0" eaLnBrk="1">
              <a:lnSpc>
                <a:spcPts val="4000"/>
              </a:lnSpc>
              <a:buClrTx/>
              <a:buFontTx/>
              <a:buNone/>
            </a:pPr>
            <a:r>
              <a:rPr lang="ja-JP" altLang="en-US" sz="2800" dirty="0" smtClean="0">
                <a:solidFill>
                  <a:srgbClr val="000000"/>
                </a:solidFill>
                <a:latin typeface="メイリオ" panose="020B0604030504040204" pitchFamily="50" charset="-128"/>
              </a:rPr>
              <a:t>菅野</a:t>
            </a:r>
            <a:r>
              <a:rPr lang="ja-JP" altLang="ja-JP" sz="2800" dirty="0">
                <a:solidFill>
                  <a:srgbClr val="000000"/>
                </a:solidFill>
                <a:latin typeface="メイリオ" panose="020B0604030504040204" pitchFamily="50" charset="-128"/>
              </a:rPr>
              <a:t>　担当</a:t>
            </a:r>
            <a:r>
              <a:rPr lang="ja-JP" altLang="ja-JP" sz="2800" dirty="0" smtClean="0">
                <a:solidFill>
                  <a:srgbClr val="000000"/>
                </a:solidFill>
                <a:latin typeface="メイリオ" panose="020B0604030504040204" pitchFamily="50" charset="-128"/>
              </a:rPr>
              <a:t>：</a:t>
            </a:r>
            <a:r>
              <a:rPr lang="ja-JP" altLang="en-US" sz="2800" dirty="0" smtClean="0">
                <a:solidFill>
                  <a:srgbClr val="000000"/>
                </a:solidFill>
                <a:latin typeface="メイリオ" panose="020B0604030504040204" pitchFamily="50" charset="-128"/>
              </a:rPr>
              <a:t>ログイン機能、ユーザ一覧機能、購入履歴機能</a:t>
            </a:r>
            <a:endParaRPr lang="en-US" altLang="ja-JP" sz="2800" dirty="0" smtClean="0">
              <a:solidFill>
                <a:srgbClr val="000000"/>
              </a:solidFill>
              <a:latin typeface="メイリオ" panose="020B0604030504040204" pitchFamily="50" charset="-128"/>
            </a:endParaRPr>
          </a:p>
          <a:p>
            <a:pPr lvl="1" indent="0" eaLnBrk="1">
              <a:lnSpc>
                <a:spcPts val="4000"/>
              </a:lnSpc>
              <a:buClrTx/>
              <a:buFontTx/>
              <a:buNone/>
            </a:pPr>
            <a:r>
              <a:rPr lang="ja-JP" altLang="en-US" sz="2800" dirty="0">
                <a:solidFill>
                  <a:srgbClr val="000000"/>
                </a:solidFill>
                <a:latin typeface="メイリオ" panose="020B0604030504040204" pitchFamily="50" charset="-128"/>
              </a:rPr>
              <a:t>中西</a:t>
            </a:r>
            <a:r>
              <a:rPr lang="ja-JP" altLang="ja-JP" sz="2800" dirty="0">
                <a:solidFill>
                  <a:srgbClr val="000000"/>
                </a:solidFill>
                <a:latin typeface="メイリオ" panose="020B0604030504040204" pitchFamily="50" charset="-128"/>
              </a:rPr>
              <a:t>　担当</a:t>
            </a:r>
            <a:r>
              <a:rPr lang="ja-JP" altLang="ja-JP" sz="2800" dirty="0" smtClean="0">
                <a:solidFill>
                  <a:srgbClr val="000000"/>
                </a:solidFill>
                <a:latin typeface="メイリオ" panose="020B0604030504040204" pitchFamily="50" charset="-128"/>
              </a:rPr>
              <a:t>：</a:t>
            </a:r>
            <a:r>
              <a:rPr lang="ja-JP" altLang="en-US" sz="2800" dirty="0" smtClean="0">
                <a:solidFill>
                  <a:srgbClr val="000000"/>
                </a:solidFill>
                <a:latin typeface="メイリオ" panose="020B0604030504040204" pitchFamily="50" charset="-128"/>
              </a:rPr>
              <a:t>カート機能、購入機能、マイページ</a:t>
            </a:r>
            <a:endParaRPr lang="en-US" altLang="ja-JP" sz="2800" dirty="0" smtClean="0">
              <a:solidFill>
                <a:srgbClr val="000000"/>
              </a:solidFill>
              <a:latin typeface="メイリオ" panose="020B0604030504040204" pitchFamily="50" charset="-128"/>
            </a:endParaRPr>
          </a:p>
          <a:p>
            <a:pPr lvl="1" indent="0" eaLnBrk="1">
              <a:lnSpc>
                <a:spcPts val="4000"/>
              </a:lnSpc>
              <a:buClrTx/>
              <a:buFontTx/>
              <a:buNone/>
            </a:pPr>
            <a:r>
              <a:rPr lang="ja-JP" altLang="en-US" sz="2800" dirty="0">
                <a:solidFill>
                  <a:srgbClr val="000000"/>
                </a:solidFill>
                <a:latin typeface="メイリオ" panose="020B0604030504040204" pitchFamily="50" charset="-128"/>
              </a:rPr>
              <a:t>松崎</a:t>
            </a:r>
            <a:r>
              <a:rPr lang="ja-JP" altLang="ja-JP" sz="2800" dirty="0">
                <a:solidFill>
                  <a:srgbClr val="000000"/>
                </a:solidFill>
                <a:latin typeface="メイリオ" panose="020B0604030504040204" pitchFamily="50" charset="-128"/>
              </a:rPr>
              <a:t>　</a:t>
            </a:r>
            <a:r>
              <a:rPr lang="ja-JP" altLang="ja-JP" sz="2800" dirty="0" smtClean="0">
                <a:solidFill>
                  <a:srgbClr val="000000"/>
                </a:solidFill>
                <a:latin typeface="メイリオ" panose="020B0604030504040204" pitchFamily="50" charset="-128"/>
              </a:rPr>
              <a:t>担当：</a:t>
            </a:r>
            <a:r>
              <a:rPr lang="ja-JP" altLang="en-US" sz="2800" dirty="0" smtClean="0">
                <a:solidFill>
                  <a:srgbClr val="000000"/>
                </a:solidFill>
                <a:latin typeface="メイリオ" panose="020B0604030504040204" pitchFamily="50" charset="-128"/>
              </a:rPr>
              <a:t>ユーザの登録・更新・削除機能</a:t>
            </a:r>
            <a:endParaRPr lang="en-US" altLang="ja-JP" sz="2800" dirty="0" smtClean="0">
              <a:solidFill>
                <a:srgbClr val="000000"/>
              </a:solidFill>
              <a:latin typeface="メイリオ" panose="020B0604030504040204" pitchFamily="50" charset="-128"/>
            </a:endParaRPr>
          </a:p>
          <a:p>
            <a:pPr lvl="1" indent="0" eaLnBrk="1">
              <a:lnSpc>
                <a:spcPts val="4000"/>
              </a:lnSpc>
              <a:buClrTx/>
              <a:buFontTx/>
              <a:buNone/>
            </a:pPr>
            <a:r>
              <a:rPr lang="ja-JP" altLang="en-US" sz="2800" dirty="0" smtClean="0">
                <a:solidFill>
                  <a:srgbClr val="000000"/>
                </a:solidFill>
                <a:latin typeface="メイリオ" panose="020B0604030504040204" pitchFamily="50" charset="-128"/>
              </a:rPr>
              <a:t>茂木　</a:t>
            </a:r>
            <a:r>
              <a:rPr lang="ja-JP" altLang="en-US" sz="2800" dirty="0" smtClean="0">
                <a:solidFill>
                  <a:srgbClr val="000000"/>
                </a:solidFill>
                <a:latin typeface="メイリオ" panose="020B0604030504040204" pitchFamily="50" charset="-128"/>
              </a:rPr>
              <a:t>担当：</a:t>
            </a:r>
            <a:r>
              <a:rPr lang="ja-JP" altLang="en-US" sz="2800" dirty="0" smtClean="0">
                <a:solidFill>
                  <a:srgbClr val="000000"/>
                </a:solidFill>
                <a:latin typeface="メイリオ" panose="020B0604030504040204" pitchFamily="50" charset="-128"/>
              </a:rPr>
              <a:t>商品の一覧・詳細機能、ユーザ情報機能</a:t>
            </a:r>
            <a:endParaRPr lang="ja-JP" altLang="ja-JP" sz="28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2600428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5</a:t>
            </a:fld>
            <a:endParaRPr kumimoji="1" lang="ja-JP" altLang="en-US" dirty="0">
              <a:solidFill>
                <a:schemeClr val="bg1"/>
              </a:solidFill>
            </a:endParaRPr>
          </a:p>
        </p:txBody>
      </p:sp>
      <p:sp>
        <p:nvSpPr>
          <p:cNvPr id="3" name="Text Box 2"/>
          <p:cNvSpPr txBox="1">
            <a:spLocks noChangeArrowheads="1"/>
          </p:cNvSpPr>
          <p:nvPr/>
        </p:nvSpPr>
        <p:spPr bwMode="auto">
          <a:xfrm>
            <a:off x="4186597" y="339312"/>
            <a:ext cx="3592244"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3. </a:t>
            </a:r>
            <a:r>
              <a:rPr lang="ja-JP" altLang="ja-JP" sz="2800" b="1" dirty="0">
                <a:solidFill>
                  <a:srgbClr val="000000"/>
                </a:solidFill>
                <a:latin typeface="メイリオ" panose="020B0604030504040204" pitchFamily="50" charset="-128"/>
              </a:rPr>
              <a:t>システム規模と品質</a:t>
            </a:r>
          </a:p>
        </p:txBody>
      </p:sp>
      <p:sp>
        <p:nvSpPr>
          <p:cNvPr id="4" name="Text Box 5"/>
          <p:cNvSpPr txBox="1">
            <a:spLocks noChangeArrowheads="1"/>
          </p:cNvSpPr>
          <p:nvPr/>
        </p:nvSpPr>
        <p:spPr bwMode="auto">
          <a:xfrm>
            <a:off x="2569694" y="1715909"/>
            <a:ext cx="7244008"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ja-JP" altLang="ja-JP" sz="2400" dirty="0">
                <a:solidFill>
                  <a:srgbClr val="000000"/>
                </a:solidFill>
                <a:latin typeface="メイリオ" panose="020B0604030504040204" pitchFamily="50" charset="-128"/>
              </a:rPr>
              <a:t>【システム規模】</a:t>
            </a:r>
          </a:p>
          <a:p>
            <a:pPr eaLnBrk="1">
              <a:lnSpc>
                <a:spcPct val="125000"/>
              </a:lnSpc>
              <a:buClrTx/>
              <a:buFontTx/>
              <a:buNone/>
            </a:pPr>
            <a:r>
              <a:rPr lang="ja-JP" altLang="ja-JP" sz="2400" dirty="0">
                <a:solidFill>
                  <a:srgbClr val="000000"/>
                </a:solidFill>
                <a:latin typeface="メイリオ" panose="020B0604030504040204" pitchFamily="50" charset="-128"/>
              </a:rPr>
              <a:t>画面数</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a:t>
            </a:r>
            <a:r>
              <a:rPr lang="en-US" altLang="ja-JP" sz="2400" dirty="0" smtClean="0">
                <a:solidFill>
                  <a:srgbClr val="000000"/>
                </a:solidFill>
                <a:latin typeface="メイリオ" panose="020B0604030504040204" pitchFamily="50" charset="-128"/>
              </a:rPr>
              <a:t>27</a:t>
            </a:r>
            <a:endParaRPr lang="en-US" altLang="ja-JP" sz="2400" dirty="0">
              <a:solidFill>
                <a:srgbClr val="000000"/>
              </a:solidFill>
              <a:latin typeface="メイリオ" panose="020B0604030504040204" pitchFamily="50" charset="-128"/>
            </a:endParaRPr>
          </a:p>
          <a:p>
            <a:pPr eaLnBrk="1">
              <a:lnSpc>
                <a:spcPct val="125000"/>
              </a:lnSpc>
              <a:buClrTx/>
              <a:buFontTx/>
              <a:buNone/>
            </a:pPr>
            <a:r>
              <a:rPr lang="en-US" altLang="ja-JP" sz="2400" dirty="0">
                <a:solidFill>
                  <a:srgbClr val="000000"/>
                </a:solidFill>
                <a:latin typeface="メイリオ" panose="020B0604030504040204" pitchFamily="50" charset="-128"/>
              </a:rPr>
              <a:t>Step</a:t>
            </a:r>
            <a:r>
              <a:rPr lang="ja-JP" altLang="ja-JP" sz="2400" dirty="0">
                <a:solidFill>
                  <a:srgbClr val="000000"/>
                </a:solidFill>
                <a:latin typeface="メイリオ" panose="020B0604030504040204" pitchFamily="50" charset="-128"/>
              </a:rPr>
              <a:t>数</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a:t>
            </a:r>
            <a:r>
              <a:rPr lang="en-US" altLang="ja-JP" sz="2400" dirty="0" smtClean="0">
                <a:solidFill>
                  <a:srgbClr val="000000"/>
                </a:solidFill>
                <a:latin typeface="メイリオ" panose="020B0604030504040204" pitchFamily="50" charset="-128"/>
              </a:rPr>
              <a:t>4426step</a:t>
            </a:r>
            <a:endParaRPr lang="en-US" altLang="ja-JP" sz="2400" dirty="0" smtClean="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r>
              <a:rPr lang="ja-JP" altLang="ja-JP" sz="2400" dirty="0">
                <a:solidFill>
                  <a:srgbClr val="000000"/>
                </a:solidFill>
                <a:latin typeface="メイリオ" panose="020B0604030504040204" pitchFamily="50" charset="-128"/>
              </a:rPr>
              <a:t>【品質】</a:t>
            </a:r>
          </a:p>
          <a:p>
            <a:pPr eaLnBrk="1">
              <a:lnSpc>
                <a:spcPct val="125000"/>
              </a:lnSpc>
              <a:buClrTx/>
              <a:buFontTx/>
              <a:buNone/>
            </a:pPr>
            <a:r>
              <a:rPr lang="ja-JP" altLang="ja-JP" sz="2400" dirty="0">
                <a:solidFill>
                  <a:srgbClr val="000000"/>
                </a:solidFill>
                <a:latin typeface="メイリオ" panose="020B0604030504040204" pitchFamily="50" charset="-128"/>
              </a:rPr>
              <a:t>テスト数</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a:t>
            </a:r>
            <a:r>
              <a:rPr lang="en-US" altLang="ja-JP" sz="2400" dirty="0" smtClean="0">
                <a:solidFill>
                  <a:srgbClr val="000000"/>
                </a:solidFill>
                <a:latin typeface="メイリオ" panose="020B0604030504040204" pitchFamily="50" charset="-128"/>
              </a:rPr>
              <a:t>150</a:t>
            </a:r>
            <a:r>
              <a:rPr lang="ja-JP" altLang="en-US" sz="2400" dirty="0" smtClean="0">
                <a:solidFill>
                  <a:srgbClr val="000000"/>
                </a:solidFill>
                <a:latin typeface="メイリオ" panose="020B0604030504040204" pitchFamily="50" charset="-128"/>
              </a:rPr>
              <a:t>件</a:t>
            </a:r>
            <a:endParaRPr lang="ja-JP" altLang="ja-JP" sz="2400" dirty="0">
              <a:solidFill>
                <a:srgbClr val="000000"/>
              </a:solidFill>
              <a:latin typeface="メイリオ" panose="020B0604030504040204" pitchFamily="50" charset="-128"/>
            </a:endParaRPr>
          </a:p>
          <a:p>
            <a:pPr eaLnBrk="1">
              <a:lnSpc>
                <a:spcPct val="125000"/>
              </a:lnSpc>
              <a:buClrTx/>
              <a:buFontTx/>
              <a:buNone/>
            </a:pPr>
            <a:r>
              <a:rPr lang="ja-JP" altLang="ja-JP" sz="2400" dirty="0">
                <a:solidFill>
                  <a:srgbClr val="000000"/>
                </a:solidFill>
                <a:latin typeface="メイリオ" panose="020B0604030504040204" pitchFamily="50" charset="-128"/>
              </a:rPr>
              <a:t>総バグ数</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３件</a:t>
            </a:r>
            <a:endParaRPr lang="ja-JP" altLang="ja-JP" sz="2400" dirty="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r>
              <a:rPr lang="ja-JP" altLang="en-US" sz="2400" dirty="0">
                <a:solidFill>
                  <a:srgbClr val="000000"/>
                </a:solidFill>
                <a:latin typeface="メイリオ" panose="020B0604030504040204" pitchFamily="50" charset="-128"/>
              </a:rPr>
              <a:t>発見したバグは全て修正済みである。</a:t>
            </a:r>
            <a:endParaRPr lang="en-US" altLang="ja-JP" sz="24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3485722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6</a:t>
            </a:fld>
            <a:endParaRPr kumimoji="1" lang="ja-JP" altLang="en-US" dirty="0">
              <a:solidFill>
                <a:schemeClr val="bg1"/>
              </a:solidFill>
            </a:endParaRPr>
          </a:p>
        </p:txBody>
      </p:sp>
      <p:sp>
        <p:nvSpPr>
          <p:cNvPr id="3" name="Text Box 2"/>
          <p:cNvSpPr txBox="1">
            <a:spLocks noChangeArrowheads="1"/>
          </p:cNvSpPr>
          <p:nvPr/>
        </p:nvSpPr>
        <p:spPr bwMode="auto">
          <a:xfrm>
            <a:off x="45343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4" name="Text Box 5"/>
          <p:cNvSpPr txBox="1">
            <a:spLocks noChangeArrowheads="1"/>
          </p:cNvSpPr>
          <p:nvPr/>
        </p:nvSpPr>
        <p:spPr bwMode="auto">
          <a:xfrm>
            <a:off x="1154839" y="1880989"/>
            <a:ext cx="9553575" cy="120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400" dirty="0" smtClean="0">
                <a:solidFill>
                  <a:srgbClr val="000000"/>
                </a:solidFill>
                <a:latin typeface="メイリオ" panose="020B0604030504040204" pitchFamily="50" charset="-128"/>
              </a:rPr>
              <a:t>【</a:t>
            </a:r>
            <a:r>
              <a:rPr lang="ja-JP" altLang="en-US" sz="2400" dirty="0">
                <a:solidFill>
                  <a:srgbClr val="000000"/>
                </a:solidFill>
                <a:latin typeface="メイリオ" panose="020B0604030504040204" pitchFamily="50" charset="-128"/>
              </a:rPr>
              <a:t>要件定義</a:t>
            </a:r>
            <a:r>
              <a:rPr lang="en-US"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予定</a:t>
            </a:r>
            <a:r>
              <a:rPr lang="en-US" altLang="ja-JP" sz="2400" dirty="0" smtClean="0">
                <a:solidFill>
                  <a:srgbClr val="000000"/>
                </a:solidFill>
                <a:latin typeface="メイリオ" panose="020B0604030504040204" pitchFamily="50" charset="-128"/>
              </a:rPr>
              <a:t>2</a:t>
            </a:r>
            <a:r>
              <a:rPr lang="ja-JP" altLang="en-US"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en-US" sz="2400" dirty="0" smtClean="0">
                <a:solidFill>
                  <a:srgbClr val="000000"/>
                </a:solidFill>
                <a:latin typeface="メイリオ" panose="020B0604030504040204" pitchFamily="50" charset="-128"/>
              </a:rPr>
              <a:t>実績</a:t>
            </a:r>
            <a:r>
              <a:rPr lang="en-US" altLang="ja-JP" sz="2400" dirty="0" smtClean="0">
                <a:solidFill>
                  <a:srgbClr val="000000"/>
                </a:solidFill>
                <a:latin typeface="メイリオ" panose="020B0604030504040204" pitchFamily="50" charset="-128"/>
              </a:rPr>
              <a:t>2</a:t>
            </a:r>
            <a:r>
              <a:rPr lang="ja-JP" altLang="en-US" sz="2400" dirty="0" smtClean="0">
                <a:solidFill>
                  <a:srgbClr val="000000"/>
                </a:solidFill>
                <a:latin typeface="メイリオ" panose="020B0604030504040204" pitchFamily="50" charset="-128"/>
              </a:rPr>
              <a:t>日</a:t>
            </a:r>
            <a:endParaRPr lang="en-US" altLang="ja-JP" sz="2400" dirty="0">
              <a:solidFill>
                <a:srgbClr val="000000"/>
              </a:solidFill>
              <a:latin typeface="メイリオ" panose="020B0604030504040204" pitchFamily="50" charset="-128"/>
            </a:endParaRPr>
          </a:p>
          <a:p>
            <a:pPr eaLnBrk="1">
              <a:lnSpc>
                <a:spcPct val="125000"/>
              </a:lnSpc>
            </a:pPr>
            <a:r>
              <a:rPr lang="ja-JP" altLang="en-US" sz="2400" dirty="0" smtClean="0">
                <a:solidFill>
                  <a:srgbClr val="000000"/>
                </a:solidFill>
                <a:latin typeface="メイリオ" panose="020B0604030504040204" pitchFamily="50" charset="-128"/>
              </a:rPr>
              <a:t>作業がスムーズに進み予定よりも少し早く作業</a:t>
            </a:r>
            <a:r>
              <a:rPr lang="ja-JP" altLang="en-US" sz="2400" dirty="0">
                <a:solidFill>
                  <a:srgbClr val="000000"/>
                </a:solidFill>
                <a:latin typeface="メイリオ" panose="020B0604030504040204" pitchFamily="50" charset="-128"/>
              </a:rPr>
              <a:t>完了することができた</a:t>
            </a:r>
            <a:r>
              <a:rPr lang="ja-JP" altLang="en-US" sz="2400" dirty="0" smtClean="0">
                <a:solidFill>
                  <a:srgbClr val="000000"/>
                </a:solidFill>
                <a:latin typeface="メイリオ" panose="020B0604030504040204" pitchFamily="50" charset="-128"/>
              </a:rPr>
              <a:t>。</a:t>
            </a:r>
            <a:endParaRPr lang="en-US" altLang="ja-JP" sz="2400" dirty="0" smtClean="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endParaRPr lang="ja-JP" altLang="ja-JP" sz="2400" dirty="0">
              <a:solidFill>
                <a:srgbClr val="000000"/>
              </a:solidFill>
              <a:latin typeface="メイリオ" panose="020B0604030504040204" pitchFamily="50"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839" y="3368199"/>
            <a:ext cx="10058400" cy="2488480"/>
          </a:xfrm>
          <a:prstGeom prst="rect">
            <a:avLst/>
          </a:prstGeom>
        </p:spPr>
      </p:pic>
    </p:spTree>
    <p:extLst>
      <p:ext uri="{BB962C8B-B14F-4D97-AF65-F5344CB8AC3E}">
        <p14:creationId xmlns:p14="http://schemas.microsoft.com/office/powerpoint/2010/main" val="3792862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989" y="2789787"/>
            <a:ext cx="8460502" cy="3912982"/>
          </a:xfrm>
          <a:prstGeom prst="rect">
            <a:avLst/>
          </a:prstGeom>
        </p:spPr>
      </p:pic>
      <p:sp>
        <p:nvSpPr>
          <p:cNvPr id="2" name="スライド番号プレースホルダー 1"/>
          <p:cNvSpPr>
            <a:spLocks noGrp="1"/>
          </p:cNvSpPr>
          <p:nvPr>
            <p:ph type="sldNum" sz="quarter" idx="12"/>
          </p:nvPr>
        </p:nvSpPr>
        <p:spPr/>
        <p:txBody>
          <a:bodyPr/>
          <a:lstStyle/>
          <a:p>
            <a:fld id="{D62A6D24-7F3D-4A52-B258-0799191E0682}" type="slidenum">
              <a:rPr lang="ja-JP" altLang="en-US" smtClean="0">
                <a:solidFill>
                  <a:prstClr val="white"/>
                </a:solidFill>
              </a:rPr>
              <a:pPr/>
              <a:t>7</a:t>
            </a:fld>
            <a:endParaRPr lang="ja-JP" altLang="en-US" dirty="0">
              <a:solidFill>
                <a:prstClr val="white"/>
              </a:solidFill>
            </a:endParaRPr>
          </a:p>
        </p:txBody>
      </p:sp>
      <p:sp>
        <p:nvSpPr>
          <p:cNvPr id="3" name="Text Box 2"/>
          <p:cNvSpPr txBox="1">
            <a:spLocks noChangeArrowheads="1"/>
          </p:cNvSpPr>
          <p:nvPr/>
        </p:nvSpPr>
        <p:spPr bwMode="auto">
          <a:xfrm>
            <a:off x="453432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4" name="Text Box 5"/>
          <p:cNvSpPr txBox="1">
            <a:spLocks noChangeArrowheads="1"/>
          </p:cNvSpPr>
          <p:nvPr/>
        </p:nvSpPr>
        <p:spPr bwMode="auto">
          <a:xfrm>
            <a:off x="1410594" y="1601375"/>
            <a:ext cx="9553575" cy="155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ja-JP"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基本設計</a:t>
            </a:r>
            <a:r>
              <a:rPr lang="ja-JP" altLang="ja-JP" sz="2400" dirty="0" smtClean="0">
                <a:solidFill>
                  <a:srgbClr val="000000"/>
                </a:solidFill>
                <a:latin typeface="メイリオ" panose="020B0604030504040204" pitchFamily="50" charset="-128"/>
              </a:rPr>
              <a:t>】</a:t>
            </a:r>
            <a:r>
              <a:rPr lang="ja-JP" altLang="ja-JP" sz="2400" dirty="0">
                <a:solidFill>
                  <a:srgbClr val="000000"/>
                </a:solidFill>
                <a:latin typeface="メイリオ" panose="020B0604030504040204" pitchFamily="50" charset="-128"/>
              </a:rPr>
              <a:t>予定</a:t>
            </a:r>
            <a:r>
              <a:rPr lang="en-US" altLang="ja-JP" sz="2400" dirty="0">
                <a:solidFill>
                  <a:srgbClr val="000000"/>
                </a:solidFill>
                <a:latin typeface="メイリオ" panose="020B0604030504040204" pitchFamily="50" charset="-128"/>
              </a:rPr>
              <a:t>5</a:t>
            </a:r>
            <a:r>
              <a:rPr lang="ja-JP" altLang="ja-JP" sz="2400" dirty="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実績</a:t>
            </a:r>
            <a:r>
              <a:rPr lang="ja-JP" altLang="en-US" sz="2400" dirty="0" smtClean="0">
                <a:solidFill>
                  <a:srgbClr val="000000"/>
                </a:solidFill>
                <a:latin typeface="メイリオ" panose="020B0604030504040204" pitchFamily="50" charset="-128"/>
              </a:rPr>
              <a:t>７</a:t>
            </a:r>
            <a:r>
              <a:rPr lang="ja-JP" altLang="ja-JP" sz="2400" dirty="0" smtClean="0">
                <a:solidFill>
                  <a:srgbClr val="000000"/>
                </a:solidFill>
                <a:latin typeface="メイリオ" panose="020B0604030504040204" pitchFamily="50" charset="-128"/>
              </a:rPr>
              <a:t>日</a:t>
            </a:r>
            <a:endParaRPr lang="ja-JP" altLang="ja-JP" sz="2400" dirty="0">
              <a:solidFill>
                <a:srgbClr val="000000"/>
              </a:solidFill>
              <a:latin typeface="メイリオ" panose="020B0604030504040204" pitchFamily="50" charset="-128"/>
            </a:endParaRPr>
          </a:p>
          <a:p>
            <a:pPr eaLnBrk="1">
              <a:lnSpc>
                <a:spcPct val="125000"/>
              </a:lnSpc>
            </a:pPr>
            <a:r>
              <a:rPr lang="en-US" altLang="ja-JP" sz="2400" dirty="0" smtClean="0">
                <a:solidFill>
                  <a:srgbClr val="000000"/>
                </a:solidFill>
                <a:latin typeface="メイリオ" panose="020B0604030504040204" pitchFamily="50" charset="-128"/>
              </a:rPr>
              <a:t>1</a:t>
            </a:r>
            <a:r>
              <a:rPr lang="ja-JP" altLang="en-US" sz="2400" dirty="0" smtClean="0">
                <a:solidFill>
                  <a:srgbClr val="000000"/>
                </a:solidFill>
                <a:latin typeface="メイリオ" panose="020B0604030504040204" pitchFamily="50" charset="-128"/>
              </a:rPr>
              <a:t>日早く取り組めたが、班内での情報のすり合わせに時間がかかり、</a:t>
            </a:r>
            <a:endParaRPr lang="en-US" altLang="ja-JP" sz="2400" dirty="0" smtClean="0">
              <a:solidFill>
                <a:srgbClr val="000000"/>
              </a:solidFill>
              <a:latin typeface="メイリオ" panose="020B0604030504040204" pitchFamily="50" charset="-128"/>
            </a:endParaRPr>
          </a:p>
          <a:p>
            <a:pPr eaLnBrk="1">
              <a:lnSpc>
                <a:spcPct val="125000"/>
              </a:lnSpc>
            </a:pPr>
            <a:r>
              <a:rPr lang="ja-JP" altLang="en-US" sz="2400" dirty="0" smtClean="0">
                <a:solidFill>
                  <a:srgbClr val="000000"/>
                </a:solidFill>
                <a:latin typeface="メイリオ" panose="020B0604030504040204" pitchFamily="50" charset="-128"/>
              </a:rPr>
              <a:t>作業完了まで予定より</a:t>
            </a:r>
            <a:r>
              <a:rPr lang="en-US" altLang="ja-JP" sz="2400" dirty="0" smtClean="0">
                <a:solidFill>
                  <a:srgbClr val="000000"/>
                </a:solidFill>
                <a:latin typeface="メイリオ" panose="020B0604030504040204" pitchFamily="50" charset="-128"/>
              </a:rPr>
              <a:t>1</a:t>
            </a:r>
            <a:r>
              <a:rPr lang="ja-JP" altLang="en-US" sz="2400" dirty="0" smtClean="0">
                <a:solidFill>
                  <a:srgbClr val="000000"/>
                </a:solidFill>
                <a:latin typeface="メイリオ" panose="020B0604030504040204" pitchFamily="50" charset="-128"/>
              </a:rPr>
              <a:t>日遅れた。</a:t>
            </a:r>
            <a:endParaRPr lang="en-US" altLang="ja-JP" sz="2400" dirty="0">
              <a:solidFill>
                <a:srgbClr val="000000"/>
              </a:solidFill>
              <a:latin typeface="メイリオ" panose="020B0604030504040204" pitchFamily="50" charset="-128"/>
            </a:endParaRPr>
          </a:p>
          <a:p>
            <a:pPr eaLnBrk="1">
              <a:lnSpc>
                <a:spcPct val="125000"/>
              </a:lnSpc>
            </a:pPr>
            <a:endParaRPr lang="ja-JP" altLang="ja-JP" sz="24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4169558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kumimoji="1" lang="ja-JP" altLang="en-US" smtClean="0">
                <a:solidFill>
                  <a:schemeClr val="bg1"/>
                </a:solidFill>
              </a:rPr>
              <a:t>8</a:t>
            </a:fld>
            <a:endParaRPr kumimoji="1" lang="ja-JP" altLang="en-US" dirty="0">
              <a:solidFill>
                <a:schemeClr val="bg1"/>
              </a:solidFill>
            </a:endParaRPr>
          </a:p>
        </p:txBody>
      </p:sp>
      <p:sp>
        <p:nvSpPr>
          <p:cNvPr id="3" name="Text Box 2"/>
          <p:cNvSpPr txBox="1">
            <a:spLocks noChangeArrowheads="1"/>
          </p:cNvSpPr>
          <p:nvPr/>
        </p:nvSpPr>
        <p:spPr bwMode="auto">
          <a:xfrm>
            <a:off x="443129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5" name="Text Box 5"/>
          <p:cNvSpPr txBox="1">
            <a:spLocks noChangeArrowheads="1"/>
          </p:cNvSpPr>
          <p:nvPr/>
        </p:nvSpPr>
        <p:spPr bwMode="auto">
          <a:xfrm>
            <a:off x="1526504" y="2050759"/>
            <a:ext cx="9553575" cy="107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buClrTx/>
              <a:buFontTx/>
              <a:buNone/>
            </a:pPr>
            <a:r>
              <a:rPr lang="en-US" altLang="ja-JP" sz="2400" dirty="0" smtClean="0">
                <a:solidFill>
                  <a:srgbClr val="000000"/>
                </a:solidFill>
                <a:latin typeface="メイリオ" panose="020B0604030504040204" pitchFamily="50" charset="-128"/>
              </a:rPr>
              <a:t>【</a:t>
            </a:r>
            <a:r>
              <a:rPr lang="ja-JP" altLang="en-US" sz="2400" dirty="0">
                <a:solidFill>
                  <a:srgbClr val="000000"/>
                </a:solidFill>
                <a:latin typeface="メイリオ" panose="020B0604030504040204" pitchFamily="50" charset="-128"/>
              </a:rPr>
              <a:t>詳細</a:t>
            </a:r>
            <a:r>
              <a:rPr lang="ja-JP" altLang="en-US" sz="2400" dirty="0" smtClean="0">
                <a:solidFill>
                  <a:srgbClr val="000000"/>
                </a:solidFill>
                <a:latin typeface="メイリオ" panose="020B0604030504040204" pitchFamily="50" charset="-128"/>
              </a:rPr>
              <a:t>設計</a:t>
            </a:r>
            <a:r>
              <a:rPr lang="en-US" altLang="ja-JP" sz="2400" dirty="0" smtClean="0">
                <a:solidFill>
                  <a:srgbClr val="000000"/>
                </a:solidFill>
                <a:latin typeface="メイリオ" panose="020B0604030504040204" pitchFamily="50" charset="-128"/>
              </a:rPr>
              <a:t>】</a:t>
            </a:r>
            <a:r>
              <a:rPr lang="ja-JP" altLang="en-US" sz="2400" dirty="0" smtClean="0">
                <a:solidFill>
                  <a:srgbClr val="000000"/>
                </a:solidFill>
                <a:latin typeface="メイリオ" panose="020B0604030504040204" pitchFamily="50" charset="-128"/>
              </a:rPr>
              <a:t>予定</a:t>
            </a:r>
            <a:r>
              <a:rPr lang="en-US" altLang="ja-JP" sz="2400" dirty="0" smtClean="0">
                <a:solidFill>
                  <a:srgbClr val="000000"/>
                </a:solidFill>
                <a:latin typeface="メイリオ" panose="020B0604030504040204" pitchFamily="50" charset="-128"/>
              </a:rPr>
              <a:t>2</a:t>
            </a:r>
            <a:r>
              <a:rPr lang="ja-JP" altLang="en-US"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en-US" sz="2400" dirty="0" smtClean="0">
                <a:solidFill>
                  <a:srgbClr val="000000"/>
                </a:solidFill>
                <a:latin typeface="メイリオ" panose="020B0604030504040204" pitchFamily="50" charset="-128"/>
              </a:rPr>
              <a:t>実績</a:t>
            </a:r>
            <a:r>
              <a:rPr lang="en-US" altLang="ja-JP" sz="2400" dirty="0" smtClean="0">
                <a:solidFill>
                  <a:srgbClr val="000000"/>
                </a:solidFill>
                <a:latin typeface="メイリオ" panose="020B0604030504040204" pitchFamily="50" charset="-128"/>
              </a:rPr>
              <a:t>2</a:t>
            </a:r>
            <a:r>
              <a:rPr lang="ja-JP" altLang="en-US" sz="2400" dirty="0" smtClean="0">
                <a:solidFill>
                  <a:srgbClr val="000000"/>
                </a:solidFill>
                <a:latin typeface="メイリオ" panose="020B0604030504040204" pitchFamily="50" charset="-128"/>
              </a:rPr>
              <a:t>日</a:t>
            </a:r>
            <a:endParaRPr lang="en-US" altLang="ja-JP" sz="2400" dirty="0">
              <a:solidFill>
                <a:srgbClr val="000000"/>
              </a:solidFill>
              <a:latin typeface="メイリオ" panose="020B0604030504040204" pitchFamily="50" charset="-128"/>
            </a:endParaRPr>
          </a:p>
          <a:p>
            <a:pPr eaLnBrk="1">
              <a:lnSpc>
                <a:spcPct val="125000"/>
              </a:lnSpc>
              <a:buClrTx/>
              <a:buFontTx/>
              <a:buNone/>
            </a:pPr>
            <a:r>
              <a:rPr lang="ja-JP" altLang="en-US" sz="2400" dirty="0" smtClean="0">
                <a:solidFill>
                  <a:srgbClr val="000000"/>
                </a:solidFill>
                <a:latin typeface="メイリオ" panose="020B0604030504040204" pitchFamily="50" charset="-128"/>
              </a:rPr>
              <a:t>作業を分担して行うことで、予定通り作業完了することができた。</a:t>
            </a:r>
            <a:endParaRPr lang="en-US" altLang="ja-JP" sz="2400" dirty="0" smtClean="0">
              <a:solidFill>
                <a:srgbClr val="000000"/>
              </a:solidFill>
              <a:latin typeface="メイリオ" panose="020B0604030504040204" pitchFamily="50" charset="-128"/>
            </a:endParaRPr>
          </a:p>
          <a:p>
            <a:pPr eaLnBrk="1">
              <a:lnSpc>
                <a:spcPct val="125000"/>
              </a:lnSpc>
              <a:buClrTx/>
              <a:buFontTx/>
              <a:buNone/>
            </a:pPr>
            <a:endParaRPr lang="en-US" altLang="ja-JP" sz="2400" dirty="0">
              <a:solidFill>
                <a:srgbClr val="000000"/>
              </a:solidFill>
              <a:latin typeface="メイリオ" panose="020B0604030504040204" pitchFamily="50" charset="-128"/>
            </a:endParaRPr>
          </a:p>
          <a:p>
            <a:pPr eaLnBrk="1">
              <a:lnSpc>
                <a:spcPct val="125000"/>
              </a:lnSpc>
              <a:buClrTx/>
              <a:buFontTx/>
              <a:buNone/>
            </a:pPr>
            <a:endParaRPr lang="ja-JP" altLang="ja-JP" sz="2400" dirty="0">
              <a:solidFill>
                <a:srgbClr val="000000"/>
              </a:solidFill>
              <a:latin typeface="メイリオ" panose="020B0604030504040204"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504" y="3360558"/>
            <a:ext cx="9115175" cy="3158602"/>
          </a:xfrm>
          <a:prstGeom prst="rect">
            <a:avLst/>
          </a:prstGeom>
        </p:spPr>
      </p:pic>
    </p:spTree>
    <p:extLst>
      <p:ext uri="{BB962C8B-B14F-4D97-AF65-F5344CB8AC3E}">
        <p14:creationId xmlns:p14="http://schemas.microsoft.com/office/powerpoint/2010/main" val="35053279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62A6D24-7F3D-4A52-B258-0799191E0682}" type="slidenum">
              <a:rPr lang="ja-JP" altLang="en-US" smtClean="0">
                <a:solidFill>
                  <a:prstClr val="white"/>
                </a:solidFill>
              </a:rPr>
              <a:pPr/>
              <a:t>9</a:t>
            </a:fld>
            <a:endParaRPr lang="ja-JP" altLang="en-US" dirty="0">
              <a:solidFill>
                <a:prstClr val="white"/>
              </a:solidFill>
            </a:endParaRPr>
          </a:p>
        </p:txBody>
      </p:sp>
      <p:sp>
        <p:nvSpPr>
          <p:cNvPr id="3" name="Text Box 2"/>
          <p:cNvSpPr txBox="1">
            <a:spLocks noChangeArrowheads="1"/>
          </p:cNvSpPr>
          <p:nvPr/>
        </p:nvSpPr>
        <p:spPr bwMode="auto">
          <a:xfrm>
            <a:off x="4431295" y="339312"/>
            <a:ext cx="90709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en-US" altLang="ja-JP" sz="2800" b="1" dirty="0">
                <a:solidFill>
                  <a:srgbClr val="000000"/>
                </a:solidFill>
                <a:latin typeface="メイリオ" panose="020B0604030504040204" pitchFamily="50" charset="-128"/>
              </a:rPr>
              <a:t>4. </a:t>
            </a:r>
            <a:r>
              <a:rPr lang="ja-JP" altLang="ja-JP" sz="2800" b="1" dirty="0">
                <a:solidFill>
                  <a:srgbClr val="000000"/>
                </a:solidFill>
                <a:latin typeface="メイリオ" panose="020B0604030504040204" pitchFamily="50" charset="-128"/>
              </a:rPr>
              <a:t>開発工程説明</a:t>
            </a:r>
          </a:p>
        </p:txBody>
      </p:sp>
      <p:sp>
        <p:nvSpPr>
          <p:cNvPr id="5" name="Text Box 5"/>
          <p:cNvSpPr txBox="1">
            <a:spLocks noChangeArrowheads="1"/>
          </p:cNvSpPr>
          <p:nvPr/>
        </p:nvSpPr>
        <p:spPr bwMode="auto">
          <a:xfrm>
            <a:off x="1526504" y="2050759"/>
            <a:ext cx="9553575" cy="1168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Lst>
              <a:defRPr>
                <a:solidFill>
                  <a:schemeClr val="bg1"/>
                </a:solidFill>
                <a:latin typeface="Arial" panose="020B0604020202020204" pitchFamily="34" charset="0"/>
                <a:ea typeface="ＭＳ Ｐゴシック" panose="020B0600070205080204" pitchFamily="50" charset="-128"/>
              </a:defRPr>
            </a:lvl9pPr>
          </a:lstStyle>
          <a:p>
            <a:pPr eaLnBrk="1">
              <a:lnSpc>
                <a:spcPct val="125000"/>
              </a:lnSpc>
            </a:pPr>
            <a:r>
              <a:rPr lang="ja-JP" altLang="ja-JP" sz="2400" dirty="0" smtClean="0">
                <a:solidFill>
                  <a:srgbClr val="000000"/>
                </a:solidFill>
                <a:latin typeface="メイリオ" panose="020B0604030504040204" pitchFamily="50" charset="-128"/>
              </a:rPr>
              <a:t>【</a:t>
            </a:r>
            <a:r>
              <a:rPr lang="ja-JP" altLang="en-US" sz="2400" dirty="0">
                <a:solidFill>
                  <a:srgbClr val="000000"/>
                </a:solidFill>
                <a:latin typeface="メイリオ" panose="020B0604030504040204" pitchFamily="50" charset="-128"/>
              </a:rPr>
              <a:t>製造</a:t>
            </a:r>
            <a:r>
              <a:rPr lang="ja-JP" altLang="ja-JP" sz="2400" dirty="0" smtClean="0">
                <a:solidFill>
                  <a:srgbClr val="000000"/>
                </a:solidFill>
                <a:latin typeface="メイリオ" panose="020B0604030504040204" pitchFamily="50" charset="-128"/>
              </a:rPr>
              <a:t>】予定</a:t>
            </a:r>
            <a:r>
              <a:rPr lang="en-US" altLang="ja-JP" sz="2400" dirty="0" smtClean="0">
                <a:solidFill>
                  <a:srgbClr val="000000"/>
                </a:solidFill>
                <a:latin typeface="メイリオ" panose="020B0604030504040204" pitchFamily="50" charset="-128"/>
              </a:rPr>
              <a:t>6</a:t>
            </a:r>
            <a:r>
              <a:rPr lang="ja-JP" altLang="ja-JP" sz="2400" dirty="0" smtClean="0">
                <a:solidFill>
                  <a:srgbClr val="000000"/>
                </a:solidFill>
                <a:latin typeface="メイリオ" panose="020B0604030504040204" pitchFamily="50" charset="-128"/>
              </a:rPr>
              <a:t>日 </a:t>
            </a:r>
            <a:r>
              <a:rPr lang="en-US" altLang="ja-JP" sz="2400" dirty="0">
                <a:solidFill>
                  <a:srgbClr val="000000"/>
                </a:solidFill>
                <a:latin typeface="メイリオ" panose="020B0604030504040204" pitchFamily="50" charset="-128"/>
              </a:rPr>
              <a:t>/ </a:t>
            </a:r>
            <a:r>
              <a:rPr lang="ja-JP" altLang="ja-JP" sz="2400" dirty="0" smtClean="0">
                <a:solidFill>
                  <a:srgbClr val="000000"/>
                </a:solidFill>
                <a:latin typeface="メイリオ" panose="020B0604030504040204" pitchFamily="50" charset="-128"/>
              </a:rPr>
              <a:t>実績</a:t>
            </a:r>
            <a:r>
              <a:rPr lang="ja-JP" altLang="en-US" sz="2400" dirty="0" smtClean="0">
                <a:solidFill>
                  <a:srgbClr val="000000"/>
                </a:solidFill>
                <a:latin typeface="メイリオ" panose="020B0604030504040204" pitchFamily="50" charset="-128"/>
              </a:rPr>
              <a:t>７</a:t>
            </a:r>
            <a:r>
              <a:rPr lang="ja-JP" altLang="ja-JP" sz="2400" dirty="0" smtClean="0">
                <a:solidFill>
                  <a:srgbClr val="000000"/>
                </a:solidFill>
                <a:latin typeface="メイリオ" panose="020B0604030504040204" pitchFamily="50" charset="-128"/>
              </a:rPr>
              <a:t>日</a:t>
            </a:r>
            <a:endParaRPr lang="en-US" altLang="ja-JP" sz="2400" dirty="0">
              <a:solidFill>
                <a:srgbClr val="000000"/>
              </a:solidFill>
              <a:latin typeface="メイリオ" panose="020B0604030504040204" pitchFamily="50" charset="-128"/>
            </a:endParaRPr>
          </a:p>
          <a:p>
            <a:pPr eaLnBrk="1">
              <a:lnSpc>
                <a:spcPct val="125000"/>
              </a:lnSpc>
            </a:pPr>
            <a:r>
              <a:rPr lang="ja-JP" altLang="en-US" sz="2400" dirty="0" smtClean="0">
                <a:solidFill>
                  <a:srgbClr val="000000"/>
                </a:solidFill>
                <a:latin typeface="メイリオ" panose="020B0604030504040204" pitchFamily="50" charset="-128"/>
              </a:rPr>
              <a:t>エラーの修正に時間がかかり</a:t>
            </a:r>
            <a:r>
              <a:rPr lang="ja-JP" altLang="en-US" sz="2400" dirty="0">
                <a:solidFill>
                  <a:srgbClr val="000000"/>
                </a:solidFill>
                <a:latin typeface="メイリオ" panose="020B0604030504040204" pitchFamily="50" charset="-128"/>
              </a:rPr>
              <a:t>、作業完了まで予定</a:t>
            </a:r>
            <a:r>
              <a:rPr lang="ja-JP" altLang="en-US" sz="2400" dirty="0" smtClean="0">
                <a:solidFill>
                  <a:srgbClr val="000000"/>
                </a:solidFill>
                <a:latin typeface="メイリオ" panose="020B0604030504040204" pitchFamily="50" charset="-128"/>
              </a:rPr>
              <a:t>より</a:t>
            </a:r>
            <a:r>
              <a:rPr lang="en-US" altLang="ja-JP" sz="2400" dirty="0">
                <a:solidFill>
                  <a:srgbClr val="000000"/>
                </a:solidFill>
                <a:latin typeface="メイリオ" panose="020B0604030504040204" pitchFamily="50" charset="-128"/>
              </a:rPr>
              <a:t>1</a:t>
            </a:r>
            <a:r>
              <a:rPr lang="ja-JP" altLang="en-US" sz="2400" dirty="0" smtClean="0">
                <a:solidFill>
                  <a:srgbClr val="000000"/>
                </a:solidFill>
                <a:latin typeface="メイリオ" panose="020B0604030504040204" pitchFamily="50" charset="-128"/>
              </a:rPr>
              <a:t>日</a:t>
            </a:r>
            <a:r>
              <a:rPr lang="ja-JP" altLang="en-US" sz="2400" dirty="0">
                <a:solidFill>
                  <a:srgbClr val="000000"/>
                </a:solidFill>
                <a:latin typeface="メイリオ" panose="020B0604030504040204" pitchFamily="50" charset="-128"/>
              </a:rPr>
              <a:t>遅れた。</a:t>
            </a:r>
            <a:endParaRPr lang="en-US" altLang="ja-JP" sz="2400" dirty="0">
              <a:solidFill>
                <a:srgbClr val="000000"/>
              </a:solidFill>
              <a:latin typeface="メイリオ" panose="020B0604030504040204" pitchFamily="50" charset="-128"/>
            </a:endParaRPr>
          </a:p>
          <a:p>
            <a:pPr eaLnBrk="1">
              <a:lnSpc>
                <a:spcPct val="125000"/>
              </a:lnSpc>
            </a:pPr>
            <a:endParaRPr lang="ja-JP" altLang="ja-JP" sz="2400" dirty="0">
              <a:solidFill>
                <a:srgbClr val="000000"/>
              </a:solidFill>
              <a:latin typeface="メイリオ" panose="020B0604030504040204" pitchFamily="50" charset="-128"/>
            </a:endParaRPr>
          </a:p>
        </p:txBody>
      </p:sp>
    </p:spTree>
    <p:extLst>
      <p:ext uri="{BB962C8B-B14F-4D97-AF65-F5344CB8AC3E}">
        <p14:creationId xmlns:p14="http://schemas.microsoft.com/office/powerpoint/2010/main" val="1416634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893</TotalTime>
  <Words>799</Words>
  <Application>Microsoft Office PowerPoint</Application>
  <PresentationFormat>ワイド画面</PresentationFormat>
  <Paragraphs>149</Paragraphs>
  <Slides>20</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20</vt:i4>
      </vt:variant>
    </vt:vector>
  </HeadingPairs>
  <TitlesOfParts>
    <vt:vector size="29" baseType="lpstr">
      <vt:lpstr>Arial Unicode MS</vt:lpstr>
      <vt:lpstr>inherit</vt:lpstr>
      <vt:lpstr>ＭＳ Ｐゴシック</vt:lpstr>
      <vt:lpstr>メイリオ</vt:lpstr>
      <vt:lpstr>Arial</vt:lpstr>
      <vt:lpstr>Calibri</vt:lpstr>
      <vt:lpstr>Century Gothic</vt:lpstr>
      <vt:lpstr>Wingdings 3</vt:lpstr>
      <vt:lpstr>ウィスプ</vt:lpstr>
      <vt:lpstr>商品販売システム</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商品販売システム</dc:title>
  <dc:creator>aaa</dc:creator>
  <cp:lastModifiedBy>aaa</cp:lastModifiedBy>
  <cp:revision>42</cp:revision>
  <dcterms:created xsi:type="dcterms:W3CDTF">2021-06-08T01:54:21Z</dcterms:created>
  <dcterms:modified xsi:type="dcterms:W3CDTF">2021-06-10T04:08:35Z</dcterms:modified>
</cp:coreProperties>
</file>