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74" r:id="rId9"/>
    <p:sldId id="262" r:id="rId10"/>
    <p:sldId id="276" r:id="rId11"/>
    <p:sldId id="263" r:id="rId12"/>
    <p:sldId id="277" r:id="rId13"/>
    <p:sldId id="265" r:id="rId14"/>
    <p:sldId id="266" r:id="rId15"/>
    <p:sldId id="268" r:id="rId16"/>
    <p:sldId id="267" r:id="rId17"/>
    <p:sldId id="269" r:id="rId18"/>
    <p:sldId id="270" r:id="rId19"/>
    <p:sldId id="275" r:id="rId20"/>
    <p:sldId id="271" r:id="rId21"/>
    <p:sldId id="27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E89B-059C-4101-996F-E9A878081CED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0FA-0C89-42BA-9452-80E53AF31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30FA-0C89-42BA-9452-80E53AF312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A27E-BB7A-4160-B001-F50A36154345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7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2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0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75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68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1B0-9F8F-44AB-93A0-56A57D90602F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5FD-5292-49C3-AEC5-C8C97AD2E3E9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40-1508-4BDE-8F62-25EDC7B1493A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2D5-CA53-4B95-A80E-E500791E731C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D4A-F63F-4FB7-8857-BA629DED2578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0EB9-2804-462B-9173-D8F5E6437E0D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6BAB-A06C-479C-B1AB-B21F730AD080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3D1-DF48-4804-8897-CA6E4AF7481E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4B7-8522-41D4-B26D-E33278241F5E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7FC7-04D2-4647-842D-E632DFADB560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4E22-47A5-4BC0-B02D-A434F3C15C23}" type="datetime1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2332" y="811236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商品販売システム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38387" y="4899874"/>
            <a:ext cx="3887945" cy="869861"/>
          </a:xfrm>
        </p:spPr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久留</a:t>
            </a:r>
            <a:endParaRPr kumimoji="1" lang="en-US" altLang="ja-JP" dirty="0" smtClean="0"/>
          </a:p>
          <a:p>
            <a:r>
              <a:rPr lang="ja-JP" altLang="en-US" dirty="0" smtClean="0"/>
              <a:t>メンバー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菅野、中西、松崎、茂木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854" y="4582214"/>
            <a:ext cx="622478" cy="317660"/>
          </a:xfrm>
        </p:spPr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10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16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製造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6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404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などのエラーの修正に時間がかかり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完了が予定より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773510"/>
            <a:ext cx="9861859" cy="14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22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テスト、バグ修正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バグの修正に時間を要してしまい、作業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より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日遅れた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271234"/>
            <a:ext cx="10117448" cy="3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1311579" y="4021846"/>
            <a:ext cx="10228527" cy="1834182"/>
            <a:chOff x="921695" y="4038391"/>
            <a:chExt cx="10228527" cy="183418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21696" y="4038392"/>
              <a:ext cx="10228526" cy="1834181"/>
              <a:chOff x="1068947" y="3356004"/>
              <a:chExt cx="10228526" cy="1834181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2"/>
              <a:srcRect l="5128" t="59140" r="16560" b="22121"/>
              <a:stretch/>
            </p:blipFill>
            <p:spPr>
              <a:xfrm>
                <a:off x="1107583" y="3876540"/>
                <a:ext cx="10189473" cy="1313645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3"/>
              <a:srcRect l="4929" t="19460" r="16457" b="73123"/>
              <a:stretch/>
            </p:blipFill>
            <p:spPr>
              <a:xfrm>
                <a:off x="1068947" y="3356004"/>
                <a:ext cx="10228526" cy="519960"/>
              </a:xfrm>
              <a:prstGeom prst="rect">
                <a:avLst/>
              </a:prstGeom>
            </p:spPr>
          </p:pic>
        </p:grpSp>
        <p:sp>
          <p:nvSpPr>
            <p:cNvPr id="10" name="正方形/長方形 9"/>
            <p:cNvSpPr/>
            <p:nvPr/>
          </p:nvSpPr>
          <p:spPr>
            <a:xfrm>
              <a:off x="921695" y="4038391"/>
              <a:ext cx="5479105" cy="274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12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1579" y="2264316"/>
            <a:ext cx="9553575" cy="175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発表準備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チームで作業を分担し、予定通りに準備を完了することができた。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69932" y="339312"/>
            <a:ext cx="504755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0036" y="3101662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システムをデモンストレーションにてご説明致します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16573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255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設計中にメンバー間で認識のずれがあり、修正に苦労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した。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レイアウトの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調整に時間が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かかった。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メンバーの進捗状況を理解するため進捗確認をする時間を多くとった。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ページリンクのボタンが横並びになるように工夫した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次の工程に進む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際は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情報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のすり合わせをしっかり行うべき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だった。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点】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ページング処理の仕方について調べたが今回の仕様に沿うもの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が</a:t>
            </a:r>
            <a:endParaRPr kumimoji="0" lang="en-US" altLang="ja-JP" dirty="0" smtClean="0">
              <a:solidFill>
                <a:srgbClr val="1D1C1D"/>
              </a:solidFill>
              <a:latin typeface="ＭＳ Ｐゴシック" panose="020B0600070205080204" pitchFamily="50" charset="-128"/>
            </a:endParaRPr>
          </a:p>
          <a:p>
            <a:pPr lvl="0" eaLnBrk="1">
              <a:lnSpc>
                <a:spcPct val="150000"/>
              </a:lnSpc>
            </a:pP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　　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見つからなかった</a:t>
            </a: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ため、自分で0から考えて作成することに苦労した。</a:t>
            </a:r>
            <a:r>
              <a:rPr kumimoji="0" lang="ja-JP" altLang="ja-JP" dirty="0">
                <a:solidFill>
                  <a:schemeClr val="tx1"/>
                </a:solidFill>
                <a:latin typeface="ＭＳ Ｐゴシック" panose="020B0600070205080204" pitchFamily="50" charset="-128"/>
              </a:rPr>
              <a:t> 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複数のデータを表示する画面において表示する件数を制限し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ページ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分けをできるように工夫した。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製造前にメソッド名やパッケージ名などの命名規則について想定と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共有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が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しっかりとできていなかった。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自身の力量不足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で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から調べて作ることが多かったが、自分の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ページを完成させることができた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ユーザ一覧画面の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か名前を押した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とき、</a:t>
            </a:r>
            <a:r>
              <a:rPr lang="en-US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を送れるよう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にし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自分自身の学習不足で、チームメンバーに助けてもらうことがあり、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　　全体の作業を遅らせて</a:t>
            </a:r>
            <a:r>
              <a:rPr lang="ja-JP" altLang="en-US">
                <a:solidFill>
                  <a:srgbClr val="000000"/>
                </a:solidFill>
                <a:latin typeface="メイリオ" panose="020B0604030504040204" pitchFamily="50" charset="-128"/>
              </a:rPr>
              <a:t>しまった</a:t>
            </a:r>
            <a:r>
              <a:rPr lang="ja-JP" altLang="en-US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コード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を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自分だけが分かるように書いてしまったため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他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メンバーにも分かり易く記述すべきだった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ja-JP" altLang="en-US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製造でコーディングのルールを細かく決めなかったため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後々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の修正が多かった。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購入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履歴の日付のフォーマットが思い通りにならなかった。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入力チェック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や不正ログインチェック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プログラムを作成した。</a:t>
            </a:r>
            <a:endParaRPr lang="ja-JP" altLang="en-US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作成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するページの担当者やファイル名を事前に決めて、管理しやすくした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フォルダやファイル名も含めてコーディング規約は事前にすべて決めるべき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</a:t>
            </a:r>
            <a:endParaRPr lang="en-US" altLang="ja-JP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実感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した。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茂木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eaLnBrk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0" lang="ja-JP" altLang="ja-JP" dirty="0">
                <a:solidFill>
                  <a:srgbClr val="1D1C1D"/>
                </a:solidFill>
                <a:latin typeface="ＭＳ Ｐゴシック" panose="020B0600070205080204" pitchFamily="50" charset="-128"/>
              </a:rPr>
              <a:t>条件式がうまく使えず試行錯誤を重ねながら作成したため苦労</a:t>
            </a:r>
            <a:r>
              <a:rPr kumimoji="0" lang="ja-JP" altLang="ja-JP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した</a:t>
            </a:r>
            <a:r>
              <a:rPr kumimoji="0" lang="ja-JP" altLang="en-US" dirty="0" smtClean="0">
                <a:solidFill>
                  <a:srgbClr val="1D1C1D"/>
                </a:solidFill>
                <a:latin typeface="ＭＳ Ｐゴシック" panose="020B0600070205080204" pitchFamily="50" charset="-128"/>
              </a:rPr>
              <a:t>。</a:t>
            </a:r>
            <a:endParaRPr lang="ja-JP" altLang="ja-JP" dirty="0">
              <a:solidFill>
                <a:srgbClr val="000000"/>
              </a:solidFill>
              <a:latin typeface="ＭＳ Ｐゴシック" panose="020B060007020508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marL="285750" indent="-285750" eaLnBrk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商品一覧画面で商品名から商品の詳細ページに飛ぶようにするため、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50000"/>
              </a:lnSpc>
              <a:buClrTx/>
              <a:buFontTx/>
              <a:buNone/>
            </a:pP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　　リンク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で商品</a:t>
            </a:r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ID</a:t>
            </a:r>
            <a:r>
              <a:rPr lang="ja-JP" altLang="en-US" dirty="0">
                <a:solidFill>
                  <a:srgbClr val="000000"/>
                </a:solidFill>
                <a:latin typeface="メイリオ" panose="020B0604030504040204" pitchFamily="50" charset="-128"/>
              </a:rPr>
              <a:t>をサーブレットへ送れるようにした</a:t>
            </a:r>
            <a:r>
              <a:rPr lang="ja-JP" altLang="en-US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こと。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【反省点】</a:t>
            </a: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全体的に作成作業で分からないところなどがあり、時間がかかってしまった。</a:t>
            </a:r>
            <a:endParaRPr kumimoji="0" lang="ja-JP" altLang="ja-JP" sz="2400" dirty="0">
              <a:solidFill>
                <a:schemeClr val="tx1"/>
              </a:solidFill>
            </a:endParaRPr>
          </a:p>
          <a:p>
            <a:pPr marL="285750" lvl="0" indent="-28575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</a:pP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チームメンバーに協力してもらいながら、作成を行ったので技術面をもっと</a:t>
            </a:r>
            <a:endParaRPr kumimoji="0" lang="en-US" altLang="ja-JP" dirty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    </a:t>
            </a:r>
            <a:r>
              <a:rPr kumimoji="0" lang="ja-JP" altLang="ja-JP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鍛えなくてはいけないと</a:t>
            </a:r>
            <a:r>
              <a:rPr kumimoji="0" lang="ja-JP" altLang="ja-JP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感じた</a:t>
            </a:r>
            <a:r>
              <a:rPr kumimoji="0" lang="ja-JP" altLang="en-US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7759" y="3039414"/>
            <a:ext cx="2897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質疑</a:t>
            </a:r>
            <a:r>
              <a:rPr lang="ja-JP" altLang="en-US" sz="4800" dirty="0" smtClean="0"/>
              <a:t>応答</a:t>
            </a:r>
            <a:endParaRPr lang="en-US" altLang="ja-JP" sz="4800" dirty="0" smtClean="0"/>
          </a:p>
          <a:p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230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66976" y="830847"/>
            <a:ext cx="95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目次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66976" y="1484480"/>
            <a:ext cx="5089922" cy="24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2263"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72208" y="339312"/>
            <a:ext cx="208541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52540" y="1917379"/>
            <a:ext cx="89164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12日間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という短い開発期間でした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が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</a:t>
            </a: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１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人が足りない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ところに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気づきメンバー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同士で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補いながら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作成することができました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。</a:t>
            </a:r>
            <a:endParaRPr kumimoji="0" lang="en-US" altLang="ja-JP" sz="2400" dirty="0" smtClean="0">
              <a:solidFill>
                <a:srgbClr val="1D1C1D"/>
              </a:solidFill>
              <a:latin typeface="Arial Unicode MS" panose="020B0604020202020204" pitchFamily="50" charset="-128"/>
              <a:ea typeface="inheri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また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、今回の開発を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通して講義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で学んだ内容を1から復習をすることができた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為とても貴重な経験となりました。</a:t>
            </a:r>
            <a:endParaRPr kumimoji="0" lang="ja-JP" altLang="ja-JP" sz="3200" dirty="0" smtClean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　</a:t>
            </a: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今回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の経験を糧にして、配属先でも精進していきたいと思います。</a:t>
            </a:r>
            <a:endParaRPr kumimoji="0" lang="ja-JP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7590" y="3000777"/>
            <a:ext cx="9401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3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14619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54831" y="1277178"/>
            <a:ext cx="90709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商品</a:t>
            </a:r>
            <a:r>
              <a:rPr lang="ja-JP" altLang="en-US" sz="2800" dirty="0">
                <a:solidFill>
                  <a:schemeClr val="tx1"/>
                </a:solidFill>
              </a:rPr>
              <a:t>販売</a:t>
            </a:r>
            <a:r>
              <a:rPr lang="ja-JP" altLang="en-US" sz="2800" dirty="0" smtClean="0">
                <a:solidFill>
                  <a:schemeClr val="tx1"/>
                </a:solidFill>
              </a:rPr>
              <a:t>システムは</a:t>
            </a:r>
            <a:r>
              <a:rPr lang="ja-JP" altLang="en-US" sz="2800" dirty="0">
                <a:solidFill>
                  <a:schemeClr val="tx1"/>
                </a:solidFill>
              </a:rPr>
              <a:t>、架空の</a:t>
            </a:r>
            <a:r>
              <a:rPr lang="en-US" altLang="ja-JP" sz="2800" dirty="0">
                <a:solidFill>
                  <a:schemeClr val="tx1"/>
                </a:solidFill>
              </a:rPr>
              <a:t>EC</a:t>
            </a:r>
            <a:r>
              <a:rPr lang="ja-JP" altLang="en-US" sz="2800" dirty="0">
                <a:solidFill>
                  <a:schemeClr val="tx1"/>
                </a:solidFill>
              </a:rPr>
              <a:t>サイトです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ユーザ</a:t>
            </a:r>
            <a:r>
              <a:rPr lang="ja-JP" altLang="en-US" sz="2800" dirty="0">
                <a:solidFill>
                  <a:schemeClr val="tx1"/>
                </a:solidFill>
              </a:rPr>
              <a:t>は所持している権限によってできることが変わります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一般</a:t>
            </a:r>
            <a:r>
              <a:rPr lang="ja-JP" altLang="en-US" sz="2800" dirty="0">
                <a:solidFill>
                  <a:schemeClr val="tx1"/>
                </a:solidFill>
              </a:rPr>
              <a:t>ユーザは商品をカートに追加したり、カートに入った商品を購入することができます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marL="457200" indent="-457200" defTabSz="449263" eaLnBrk="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</a:rPr>
              <a:t>管理者</a:t>
            </a:r>
            <a:r>
              <a:rPr lang="ja-JP" altLang="en-US" sz="2800" dirty="0">
                <a:solidFill>
                  <a:schemeClr val="tx1"/>
                </a:solidFill>
              </a:rPr>
              <a:t>ユーザは商品情報の追加、変更やユーザの管理を行うことができます。</a:t>
            </a:r>
            <a:endParaRPr kumimoji="0" lang="ja-JP" altLang="ja-JP" sz="2600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210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4302" y="1601375"/>
            <a:ext cx="936198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4000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リーダー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商品の登録・更新・削除機能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ログイン機能、ユーザ一覧機能、購入履歴機能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カート機能、購入機能、マイページ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担当：</a:t>
            </a: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ユーザの登録・更新・削除機能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ts val="4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茂木　担当：商品の一覧・詳細機能、ユーザ情報機能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67612"/>
              </p:ext>
            </p:extLst>
          </p:nvPr>
        </p:nvGraphicFramePr>
        <p:xfrm>
          <a:off x="1906074" y="1166282"/>
          <a:ext cx="9053850" cy="5417468"/>
        </p:xfrm>
        <a:graphic>
          <a:graphicData uri="http://schemas.openxmlformats.org/drawingml/2006/table">
            <a:tbl>
              <a:tblPr firstRow="1" firstCol="1" bandRow="1"/>
              <a:tblGrid>
                <a:gridCol w="569601"/>
                <a:gridCol w="2642127"/>
                <a:gridCol w="5842122"/>
              </a:tblGrid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機能名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概要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914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ログイン機能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とパスワードを用いてログインができる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一般利用者とシステム管理者としてログインできる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ログアウト機能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セッションからログインしているユーザ情報を破棄してログイン画面に戻る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82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管理者の機能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商品の名前、値段、宅配時の注意点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、</a:t>
                      </a:r>
                      <a:endParaRPr lang="en-US" altLang="ja-JP" sz="16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None/>
                      </a:pPr>
                      <a:r>
                        <a:rPr lang="ja-JP" altLang="en-US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　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在庫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を管理できる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商品の登録、更新、削除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 smtClean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一般利用者の更新、削除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商品の表示機能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商品の情報を表示する。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一般利用者の機能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自分の情報を登録、更新、削除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ができる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b="1" kern="100" dirty="0">
                          <a:solidFill>
                            <a:srgbClr val="FF0000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購入履歴を確認する</a:t>
                      </a:r>
                      <a:r>
                        <a:rPr lang="ja-JP" sz="1600" b="0" kern="100" dirty="0"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ことができる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5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ユーザごとにカートを管理する。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カートに入れた商品の</a:t>
                      </a:r>
                      <a:r>
                        <a:rPr lang="ja-JP" sz="16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削除が</a:t>
                      </a: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できる。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ボタンを押下時カートに追加できる。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sz="16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商品購入機能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ＭＳ 明朝" panose="02020609040205080304" pitchFamily="17" charset="-128"/>
                        <a:buChar char="・"/>
                      </a:pPr>
                      <a:r>
                        <a:rPr lang="ja-JP" sz="16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商品を購入できる。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190185" y="672172"/>
            <a:ext cx="158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機能一覧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91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6597" y="339312"/>
            <a:ext cx="3592244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9694" y="1715909"/>
            <a:ext cx="7244008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【システム規模】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26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Step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4534step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【品質】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テスト数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150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３件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54839" y="1880989"/>
            <a:ext cx="9553575" cy="120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要件定義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作業がスムーズに進み予定よりも少し早く作業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完了することができた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39" y="3368199"/>
            <a:ext cx="10058400" cy="24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55" y="2863438"/>
            <a:ext cx="7843051" cy="3728664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lang="ja-JP" altLang="en-US" smtClean="0">
                <a:solidFill>
                  <a:prstClr val="white"/>
                </a:solidFill>
              </a:rPr>
              <a:pPr/>
              <a:t>8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10594" y="1601375"/>
            <a:ext cx="9553575" cy="155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基本設計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日早く取り組めたが、班内での情報のすり合わせに時間がかかり、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作業完了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が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予定より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1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5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107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詳細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作業を分担して行うことで、予定通り作業完了することができた。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4" y="3360558"/>
            <a:ext cx="9115175" cy="31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1342</TotalTime>
  <Words>724</Words>
  <Application>Microsoft Office PowerPoint</Application>
  <PresentationFormat>ワイド画面</PresentationFormat>
  <Paragraphs>175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3" baseType="lpstr">
      <vt:lpstr>Arial Unicode MS</vt:lpstr>
      <vt:lpstr>inherit</vt:lpstr>
      <vt:lpstr>ＭＳ Ｐゴシック</vt:lpstr>
      <vt:lpstr>ＭＳ 明朝</vt:lpstr>
      <vt:lpstr>メイリオ</vt:lpstr>
      <vt:lpstr>Arial</vt:lpstr>
      <vt:lpstr>Calibri</vt:lpstr>
      <vt:lpstr>Century</vt:lpstr>
      <vt:lpstr>Century Gothic</vt:lpstr>
      <vt:lpstr>Times New Roman</vt:lpstr>
      <vt:lpstr>Wingdings 3</vt:lpstr>
      <vt:lpstr>ウィスプ</vt:lpstr>
      <vt:lpstr>商品販売システム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商品販売システム</dc:title>
  <dc:creator>aaa</dc:creator>
  <cp:lastModifiedBy>aaa</cp:lastModifiedBy>
  <cp:revision>62</cp:revision>
  <dcterms:created xsi:type="dcterms:W3CDTF">2021-06-08T01:54:21Z</dcterms:created>
  <dcterms:modified xsi:type="dcterms:W3CDTF">2021-06-11T02:25:19Z</dcterms:modified>
</cp:coreProperties>
</file>