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78" r:id="rId6"/>
    <p:sldId id="260" r:id="rId7"/>
    <p:sldId id="261" r:id="rId8"/>
    <p:sldId id="274" r:id="rId9"/>
    <p:sldId id="262" r:id="rId10"/>
    <p:sldId id="276" r:id="rId11"/>
    <p:sldId id="263" r:id="rId12"/>
    <p:sldId id="277" r:id="rId13"/>
    <p:sldId id="265" r:id="rId14"/>
    <p:sldId id="266" r:id="rId15"/>
    <p:sldId id="267" r:id="rId16"/>
    <p:sldId id="268" r:id="rId17"/>
    <p:sldId id="269" r:id="rId18"/>
    <p:sldId id="270" r:id="rId19"/>
    <p:sldId id="275" r:id="rId20"/>
    <p:sldId id="271" r:id="rId21"/>
    <p:sldId id="272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3E89B-059C-4101-996F-E9A878081CED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930FA-0C89-42BA-9452-80E53AF312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8223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930FA-0C89-42BA-9452-80E53AF3129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9617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A27E-BB7A-4160-B001-F50A36154345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62A6D24-7F3D-4A52-B258-0799191E0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5604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4E22-47A5-4BC0-B02D-A434F3C15C23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62A6D24-7F3D-4A52-B258-0799191E0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119765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4E22-47A5-4BC0-B02D-A434F3C15C23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62A6D24-7F3D-4A52-B258-0799191E0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871722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4E22-47A5-4BC0-B02D-A434F3C15C23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2A6D24-7F3D-4A52-B258-0799191E0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699047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4E22-47A5-4BC0-B02D-A434F3C15C23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2A6D24-7F3D-4A52-B258-0799191E0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687506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4E22-47A5-4BC0-B02D-A434F3C15C23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2A6D24-7F3D-4A52-B258-0799191E0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86878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A1B0-9F8F-44AB-93A0-56A57D90602F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795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D5FD-5292-49C3-AEC5-C8C97AD2E3E9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21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2840-1508-4BDE-8F62-25EDC7B1493A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1419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912D5-CA53-4B95-A80E-E500791E731C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62A6D24-7F3D-4A52-B258-0799191E0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5443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0D4A-F63F-4FB7-8857-BA629DED2578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62A6D24-7F3D-4A52-B258-0799191E0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65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0EB9-2804-462B-9173-D8F5E6437E0D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62A6D24-7F3D-4A52-B258-0799191E0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02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6BAB-A06C-479C-B1AB-B21F730AD080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394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E3D1-DF48-4804-8897-CA6E4AF7481E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6340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004B7-8522-41D4-B26D-E33278241F5E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2310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7FC7-04D2-4647-842D-E632DFADB560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2A6D24-7F3D-4A52-B258-0799191E0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379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C4E22-47A5-4BC0-B02D-A434F3C15C23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62A6D24-7F3D-4A52-B258-0799191E0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7681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382332" y="811236"/>
            <a:ext cx="9144000" cy="2387600"/>
          </a:xfrm>
        </p:spPr>
        <p:txBody>
          <a:bodyPr/>
          <a:lstStyle/>
          <a:p>
            <a:r>
              <a:rPr kumimoji="1" lang="ja-JP" altLang="en-US" dirty="0" smtClean="0"/>
              <a:t>商品販売システム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638387" y="4899874"/>
            <a:ext cx="3887945" cy="869861"/>
          </a:xfrm>
        </p:spPr>
        <p:txBody>
          <a:bodyPr/>
          <a:lstStyle/>
          <a:p>
            <a:r>
              <a:rPr kumimoji="1" lang="ja-JP" altLang="en-US" dirty="0" smtClean="0"/>
              <a:t>リーダー</a:t>
            </a:r>
            <a:r>
              <a:rPr lang="en-US" altLang="ja-JP" dirty="0"/>
              <a:t> </a:t>
            </a:r>
            <a:r>
              <a:rPr lang="en-US" altLang="ja-JP" dirty="0" smtClean="0"/>
              <a:t>: </a:t>
            </a:r>
            <a:r>
              <a:rPr lang="ja-JP" altLang="en-US" dirty="0" smtClean="0"/>
              <a:t>久留</a:t>
            </a:r>
            <a:endParaRPr kumimoji="1" lang="en-US" altLang="ja-JP" dirty="0" smtClean="0"/>
          </a:p>
          <a:p>
            <a:r>
              <a:rPr lang="ja-JP" altLang="en-US" dirty="0" smtClean="0"/>
              <a:t>メンバー </a:t>
            </a:r>
            <a:r>
              <a:rPr lang="en-US" altLang="ja-JP" dirty="0" smtClean="0"/>
              <a:t>: </a:t>
            </a:r>
            <a:r>
              <a:rPr lang="ja-JP" altLang="en-US" dirty="0" smtClean="0"/>
              <a:t>菅野、中西、松崎、茂木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759854" y="4582214"/>
            <a:ext cx="622478" cy="317660"/>
          </a:xfrm>
        </p:spPr>
        <p:txBody>
          <a:bodyPr/>
          <a:lstStyle/>
          <a:p>
            <a:fld id="{D62A6D24-7F3D-4A52-B258-0799191E0682}" type="slidenum">
              <a:rPr kumimoji="1" lang="ja-JP" altLang="en-US" smtClean="0">
                <a:solidFill>
                  <a:schemeClr val="bg1"/>
                </a:solidFill>
              </a:rPr>
              <a:t>1</a:t>
            </a:fld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13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lang="ja-JP" altLang="en-US" smtClean="0">
                <a:solidFill>
                  <a:prstClr val="white"/>
                </a:solidFill>
              </a:rPr>
              <a:pPr/>
              <a:t>10</a:t>
            </a:fld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431295" y="339312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</a:pPr>
            <a:r>
              <a:rPr lang="en-US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4. </a:t>
            </a:r>
            <a:r>
              <a:rPr lang="ja-JP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開発工程説明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526504" y="2050759"/>
            <a:ext cx="9553575" cy="1168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</a:pPr>
            <a:r>
              <a:rPr lang="ja-JP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【</a:t>
            </a:r>
            <a:r>
              <a:rPr lang="ja-JP" altLang="en-US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製造</a:t>
            </a:r>
            <a:r>
              <a:rPr lang="ja-JP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】予定</a:t>
            </a:r>
            <a:r>
              <a:rPr lang="en-US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6</a:t>
            </a:r>
            <a:r>
              <a:rPr lang="ja-JP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日 </a:t>
            </a: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/ </a:t>
            </a:r>
            <a:r>
              <a:rPr lang="ja-JP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実績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７</a:t>
            </a:r>
            <a:r>
              <a:rPr lang="ja-JP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日</a:t>
            </a:r>
            <a:endParaRPr lang="en-US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</a:pP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エラーの修正に時間がかかり</a:t>
            </a:r>
            <a:r>
              <a:rPr lang="ja-JP" altLang="en-US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、作業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完了が予定より</a:t>
            </a: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1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日</a:t>
            </a:r>
            <a:r>
              <a:rPr lang="ja-JP" altLang="en-US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遅れた。</a:t>
            </a:r>
            <a:endParaRPr lang="en-US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</a:pPr>
            <a:endParaRPr lang="ja-JP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79" y="3773510"/>
            <a:ext cx="9861859" cy="149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63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>
                <a:solidFill>
                  <a:schemeClr val="bg1"/>
                </a:solidFill>
              </a:rPr>
              <a:t>11</a:t>
            </a:fld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534325" y="339312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en-US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4. </a:t>
            </a:r>
            <a:r>
              <a:rPr lang="ja-JP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開発工程説明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526504" y="2050759"/>
            <a:ext cx="9553575" cy="122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en-US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【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テスト、バグ修正</a:t>
            </a:r>
            <a:r>
              <a:rPr lang="en-US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】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予定</a:t>
            </a: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3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日 </a:t>
            </a: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/ 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実績</a:t>
            </a:r>
            <a:r>
              <a:rPr lang="en-US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4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日</a:t>
            </a:r>
            <a:endParaRPr lang="en-US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</a:pPr>
            <a:r>
              <a:rPr lang="ja-JP" altLang="en-US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バグの修正に時間を要してしまい、作業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完了</a:t>
            </a:r>
            <a:r>
              <a:rPr lang="ja-JP" altLang="en-US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が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予定</a:t>
            </a:r>
            <a:r>
              <a:rPr lang="ja-JP" altLang="en-US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より</a:t>
            </a: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1</a:t>
            </a:r>
            <a:r>
              <a:rPr lang="ja-JP" altLang="en-US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日遅れた</a:t>
            </a:r>
            <a:r>
              <a:rPr lang="ja-JP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。</a:t>
            </a:r>
            <a:endParaRPr lang="en-US" altLang="ja-JP" sz="2400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en-US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504" y="3271234"/>
            <a:ext cx="10117448" cy="310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89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lang="ja-JP" altLang="en-US" smtClean="0">
                <a:solidFill>
                  <a:prstClr val="white"/>
                </a:solidFill>
              </a:rPr>
              <a:pPr/>
              <a:t>12</a:t>
            </a:fld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534325" y="339312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</a:pPr>
            <a:r>
              <a:rPr lang="en-US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4. </a:t>
            </a:r>
            <a:r>
              <a:rPr lang="ja-JP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開発工程説明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311579" y="2050759"/>
            <a:ext cx="9553575" cy="70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</a:pPr>
            <a:r>
              <a:rPr lang="ja-JP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【</a:t>
            </a:r>
            <a:r>
              <a:rPr lang="ja-JP" altLang="en-US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発表準備</a:t>
            </a:r>
            <a:r>
              <a:rPr lang="ja-JP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】予定</a:t>
            </a: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2</a:t>
            </a:r>
            <a:r>
              <a:rPr lang="ja-JP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日 </a:t>
            </a: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/ </a:t>
            </a:r>
            <a:r>
              <a:rPr lang="ja-JP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実績</a:t>
            </a: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2</a:t>
            </a:r>
            <a:r>
              <a:rPr lang="ja-JP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日</a:t>
            </a:r>
            <a:endParaRPr lang="en-US" altLang="ja-JP" sz="2400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</a:pPr>
            <a:endParaRPr lang="ja-JP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</a:pPr>
            <a:endParaRPr lang="ja-JP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076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469932" y="339312"/>
            <a:ext cx="5047556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en-US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5. </a:t>
            </a:r>
            <a:r>
              <a:rPr lang="ja-JP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デモンストレーション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840036" y="3101662"/>
            <a:ext cx="90709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>
              <a:lnSpc>
                <a:spcPct val="125000"/>
              </a:lnSpc>
              <a:buClrTx/>
              <a:buFontTx/>
              <a:buNone/>
            </a:pPr>
            <a:r>
              <a:rPr lang="ja-JP" altLang="ja-JP" sz="2600" dirty="0">
                <a:solidFill>
                  <a:srgbClr val="000000"/>
                </a:solidFill>
                <a:latin typeface="メイリオ" panose="020B0604030504040204" pitchFamily="50" charset="-128"/>
              </a:rPr>
              <a:t>システムをデモンストレーションにてご説明致します</a:t>
            </a:r>
          </a:p>
        </p:txBody>
      </p:sp>
    </p:spTree>
    <p:extLst>
      <p:ext uri="{BB962C8B-B14F-4D97-AF65-F5344CB8AC3E}">
        <p14:creationId xmlns:p14="http://schemas.microsoft.com/office/powerpoint/2010/main" val="165730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679767" y="339312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en-US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6. </a:t>
            </a:r>
            <a:r>
              <a:rPr lang="ja-JP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苦労した点、工夫した点、反省点　</a:t>
            </a:r>
            <a:r>
              <a:rPr lang="en-US" altLang="ja-JP" sz="28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(</a:t>
            </a:r>
            <a:r>
              <a:rPr lang="ja-JP" altLang="en-US" sz="28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久留</a:t>
            </a:r>
            <a:r>
              <a:rPr lang="en-US" altLang="ja-JP" sz="28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)</a:t>
            </a:r>
            <a:endParaRPr lang="en-US" altLang="ja-JP" sz="28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679767" y="1476375"/>
            <a:ext cx="8695306" cy="523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dirty="0">
                <a:solidFill>
                  <a:srgbClr val="000000"/>
                </a:solidFill>
                <a:latin typeface="メイリオ" panose="020B0604030504040204" pitchFamily="50" charset="-128"/>
              </a:rPr>
              <a:t>【苦労した点</a:t>
            </a:r>
            <a:r>
              <a:rPr lang="ja-JP" altLang="ja-JP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】</a:t>
            </a:r>
            <a:endParaRPr lang="en-US" altLang="ja-JP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marL="285750" indent="-285750" eaLnBrk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設計中にメンバー間で認識のずれがあり、修正に苦労した</a:t>
            </a:r>
            <a:endParaRPr lang="en-US" altLang="ja-JP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marL="285750" indent="-285750" eaLnBrk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レイアウトの</a:t>
            </a: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調整に時間が</a:t>
            </a: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かかった。</a:t>
            </a:r>
            <a:endParaRPr lang="en-US" altLang="ja-JP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marL="285750" indent="-285750" eaLnBrk="1">
              <a:lnSpc>
                <a:spcPct val="125000"/>
              </a:lnSpc>
              <a:buClrTx/>
              <a:buFont typeface="Arial" panose="020B0604020202020204" pitchFamily="34" charset="0"/>
              <a:buChar char="•"/>
            </a:pPr>
            <a:endParaRPr lang="en-US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dirty="0">
                <a:solidFill>
                  <a:srgbClr val="000000"/>
                </a:solidFill>
                <a:latin typeface="メイリオ" panose="020B0604030504040204" pitchFamily="50" charset="-128"/>
              </a:rPr>
              <a:t>【工夫した点</a:t>
            </a:r>
            <a:r>
              <a:rPr lang="ja-JP" altLang="ja-JP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】</a:t>
            </a:r>
            <a:endParaRPr lang="en-US" altLang="ja-JP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marL="285750" indent="-285750" eaLnBrk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ページリンクのボタンが横並びになるように工夫</a:t>
            </a: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した。</a:t>
            </a:r>
            <a:endParaRPr lang="en-US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marL="285750" indent="-285750" eaLnBrk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メンバーの進捗状況を理解するため進捗確認をする時間を多く</a:t>
            </a: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とった。</a:t>
            </a:r>
            <a:endParaRPr lang="en-US" altLang="ja-JP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marL="285750" indent="-285750" eaLnBrk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en-US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dirty="0">
                <a:solidFill>
                  <a:srgbClr val="000000"/>
                </a:solidFill>
                <a:latin typeface="メイリオ" panose="020B0604030504040204" pitchFamily="50" charset="-128"/>
              </a:rPr>
              <a:t>【反省点</a:t>
            </a:r>
            <a:r>
              <a:rPr lang="ja-JP" altLang="ja-JP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】</a:t>
            </a:r>
            <a:endParaRPr lang="en-US" altLang="ja-JP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marL="285750" indent="-285750" eaLnBrk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次の工程に進む</a:t>
            </a: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際は</a:t>
            </a: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情報</a:t>
            </a: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のすり合わせをしっかり行うべき</a:t>
            </a: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だった。</a:t>
            </a:r>
            <a:endParaRPr lang="en-US" altLang="ja-JP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</a:pPr>
            <a:endParaRPr lang="en-US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marL="285750" indent="-285750" eaLnBrk="1">
              <a:lnSpc>
                <a:spcPct val="125000"/>
              </a:lnSpc>
              <a:buClrTx/>
              <a:buFont typeface="Arial" panose="020B0604020202020204" pitchFamily="34" charset="0"/>
              <a:buChar char="•"/>
            </a:pPr>
            <a:endParaRPr lang="ja-JP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634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679767" y="339312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en-US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6. </a:t>
            </a:r>
            <a:r>
              <a:rPr lang="ja-JP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苦労した点、工夫した点、反省点　</a:t>
            </a:r>
            <a:r>
              <a:rPr lang="en-US" altLang="ja-JP" sz="28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(</a:t>
            </a:r>
            <a:r>
              <a:rPr lang="ja-JP" altLang="en-US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菅野</a:t>
            </a:r>
            <a:r>
              <a:rPr lang="en-US" altLang="ja-JP" sz="28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)</a:t>
            </a:r>
            <a:endParaRPr lang="en-US" altLang="ja-JP" sz="28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679767" y="1476375"/>
            <a:ext cx="8695306" cy="523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dirty="0">
                <a:solidFill>
                  <a:srgbClr val="000000"/>
                </a:solidFill>
                <a:latin typeface="メイリオ" panose="020B0604030504040204" pitchFamily="50" charset="-128"/>
              </a:rPr>
              <a:t>【苦労した点</a:t>
            </a:r>
            <a:r>
              <a:rPr lang="ja-JP" altLang="ja-JP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】</a:t>
            </a:r>
            <a:endParaRPr lang="en-US" altLang="ja-JP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marL="285750" indent="-285750" eaLnBrk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自身の力量不足</a:t>
            </a: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で</a:t>
            </a:r>
            <a:r>
              <a:rPr lang="en-US" altLang="ja-JP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1</a:t>
            </a: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から調べて作ることが多かったが、自分の</a:t>
            </a: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担当</a:t>
            </a:r>
            <a:endParaRPr lang="en-US" altLang="ja-JP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50000"/>
              </a:lnSpc>
              <a:buClrTx/>
            </a:pP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　　の</a:t>
            </a: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ページを完成させることができた</a:t>
            </a: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。</a:t>
            </a:r>
            <a:endParaRPr lang="en-US" altLang="ja-JP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en-US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dirty="0">
                <a:solidFill>
                  <a:srgbClr val="000000"/>
                </a:solidFill>
                <a:latin typeface="メイリオ" panose="020B0604030504040204" pitchFamily="50" charset="-128"/>
              </a:rPr>
              <a:t>【工夫した点】</a:t>
            </a:r>
          </a:p>
          <a:p>
            <a:pPr marL="285750" indent="-285750" eaLnBrk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ユーザ一覧画面の</a:t>
            </a:r>
            <a:r>
              <a:rPr lang="en-US" altLang="ja-JP" dirty="0">
                <a:solidFill>
                  <a:srgbClr val="000000"/>
                </a:solidFill>
                <a:latin typeface="メイリオ" panose="020B0604030504040204" pitchFamily="50" charset="-128"/>
              </a:rPr>
              <a:t>ID</a:t>
            </a: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か名前を押した</a:t>
            </a: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とき、</a:t>
            </a:r>
            <a:r>
              <a:rPr lang="en-US" altLang="ja-JP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ID</a:t>
            </a: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を送れるよう</a:t>
            </a: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にし</a:t>
            </a: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た</a:t>
            </a: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こと。</a:t>
            </a:r>
            <a:endParaRPr lang="en-US" altLang="ja-JP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en-US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dirty="0">
                <a:solidFill>
                  <a:srgbClr val="000000"/>
                </a:solidFill>
                <a:latin typeface="メイリオ" panose="020B0604030504040204" pitchFamily="50" charset="-128"/>
              </a:rPr>
              <a:t>【反省点</a:t>
            </a:r>
            <a:r>
              <a:rPr lang="ja-JP" altLang="ja-JP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】</a:t>
            </a:r>
            <a:endParaRPr lang="en-US" altLang="ja-JP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marL="285750" indent="-285750" eaLnBrk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プログラム</a:t>
            </a: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の</a:t>
            </a: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コード</a:t>
            </a: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を</a:t>
            </a: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自分だけが分かるように書いてしまったため</a:t>
            </a: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、</a:t>
            </a:r>
            <a:endParaRPr lang="en-US" altLang="ja-JP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50000"/>
              </a:lnSpc>
              <a:buClrTx/>
              <a:buFontTx/>
              <a:buNone/>
            </a:pP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　　他</a:t>
            </a: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の</a:t>
            </a: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メンバーにも分かり易く記述すべきだった</a:t>
            </a: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。</a:t>
            </a:r>
          </a:p>
          <a:p>
            <a:pPr marL="285750" indent="-285750" eaLnBrk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自分</a:t>
            </a: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自身の学習不足で、チームメンバーに助けてもらうことがあり</a:t>
            </a: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、</a:t>
            </a:r>
            <a:endParaRPr lang="en-US" altLang="ja-JP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50000"/>
              </a:lnSpc>
              <a:buClrTx/>
              <a:buFontTx/>
              <a:buNone/>
            </a:pP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　　全体</a:t>
            </a: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の作業を遅らせてしまった。</a:t>
            </a:r>
            <a:endParaRPr lang="en-US" altLang="ja-JP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298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679767" y="339312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en-US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6. </a:t>
            </a:r>
            <a:r>
              <a:rPr lang="ja-JP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苦労した点、工夫した点、反省点　</a:t>
            </a:r>
            <a:r>
              <a:rPr lang="en-US" altLang="ja-JP" sz="28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(</a:t>
            </a:r>
            <a:r>
              <a:rPr lang="ja-JP" altLang="en-US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中西</a:t>
            </a:r>
            <a:r>
              <a:rPr lang="en-US" altLang="ja-JP" sz="28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)</a:t>
            </a:r>
            <a:endParaRPr lang="en-US" altLang="ja-JP" sz="28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679767" y="1476375"/>
            <a:ext cx="8695306" cy="523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dirty="0">
                <a:solidFill>
                  <a:srgbClr val="000000"/>
                </a:solidFill>
                <a:latin typeface="メイリオ" panose="020B0604030504040204" pitchFamily="50" charset="-128"/>
              </a:rPr>
              <a:t>【苦労した</a:t>
            </a:r>
            <a:r>
              <a:rPr lang="ja-JP" altLang="ja-JP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点】</a:t>
            </a:r>
            <a:endParaRPr lang="en-US" altLang="ja-JP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marL="285750" lvl="0" indent="-285750" ea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ja-JP" altLang="ja-JP" dirty="0">
                <a:solidFill>
                  <a:srgbClr val="1D1C1D"/>
                </a:solidFill>
                <a:latin typeface="ＭＳ Ｐゴシック" panose="020B0600070205080204" pitchFamily="50" charset="-128"/>
              </a:rPr>
              <a:t>ページング処理の仕方について調べたが今回の仕様に沿うもの</a:t>
            </a:r>
            <a:r>
              <a:rPr kumimoji="0" lang="ja-JP" altLang="ja-JP" dirty="0" smtClean="0">
                <a:solidFill>
                  <a:srgbClr val="1D1C1D"/>
                </a:solidFill>
                <a:latin typeface="ＭＳ Ｐゴシック" panose="020B0600070205080204" pitchFamily="50" charset="-128"/>
              </a:rPr>
              <a:t>が</a:t>
            </a:r>
            <a:endParaRPr kumimoji="0" lang="en-US" altLang="ja-JP" dirty="0" smtClean="0">
              <a:solidFill>
                <a:srgbClr val="1D1C1D"/>
              </a:solidFill>
              <a:latin typeface="ＭＳ Ｐゴシック" panose="020B0600070205080204" pitchFamily="50" charset="-128"/>
            </a:endParaRPr>
          </a:p>
          <a:p>
            <a:pPr lvl="0" eaLnBrk="1">
              <a:lnSpc>
                <a:spcPct val="150000"/>
              </a:lnSpc>
            </a:pPr>
            <a:r>
              <a:rPr kumimoji="0" lang="ja-JP" altLang="en-US" dirty="0" smtClean="0">
                <a:solidFill>
                  <a:srgbClr val="1D1C1D"/>
                </a:solidFill>
                <a:latin typeface="ＭＳ Ｐゴシック" panose="020B0600070205080204" pitchFamily="50" charset="-128"/>
              </a:rPr>
              <a:t>　　</a:t>
            </a:r>
            <a:r>
              <a:rPr kumimoji="0" lang="ja-JP" altLang="ja-JP" dirty="0" smtClean="0">
                <a:solidFill>
                  <a:srgbClr val="1D1C1D"/>
                </a:solidFill>
                <a:latin typeface="ＭＳ Ｐゴシック" panose="020B0600070205080204" pitchFamily="50" charset="-128"/>
              </a:rPr>
              <a:t>見つからなかった</a:t>
            </a:r>
            <a:r>
              <a:rPr kumimoji="0" lang="ja-JP" altLang="ja-JP" dirty="0">
                <a:solidFill>
                  <a:srgbClr val="1D1C1D"/>
                </a:solidFill>
                <a:latin typeface="ＭＳ Ｐゴシック" panose="020B0600070205080204" pitchFamily="50" charset="-128"/>
              </a:rPr>
              <a:t>ため、自分で0から考えて作成することに苦労した。</a:t>
            </a:r>
            <a:r>
              <a:rPr kumimoji="0" lang="ja-JP" altLang="ja-JP" dirty="0">
                <a:solidFill>
                  <a:schemeClr val="tx1"/>
                </a:solidFill>
                <a:latin typeface="ＭＳ Ｐゴシック" panose="020B0600070205080204" pitchFamily="50" charset="-128"/>
              </a:rPr>
              <a:t> </a:t>
            </a: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en-US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dirty="0">
                <a:solidFill>
                  <a:srgbClr val="000000"/>
                </a:solidFill>
                <a:latin typeface="メイリオ" panose="020B0604030504040204" pitchFamily="50" charset="-128"/>
              </a:rPr>
              <a:t>【工夫した点</a:t>
            </a:r>
            <a:r>
              <a:rPr lang="ja-JP" altLang="ja-JP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】</a:t>
            </a:r>
            <a:endParaRPr lang="en-US" altLang="ja-JP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marL="285750" indent="-285750" eaLnBrk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複数のデータを表示する画面において表示する件数を制限し</a:t>
            </a: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、</a:t>
            </a:r>
            <a:endParaRPr lang="en-US" altLang="ja-JP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50000"/>
              </a:lnSpc>
              <a:buClrTx/>
              <a:buFontTx/>
              <a:buNone/>
            </a:pP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　　ページ</a:t>
            </a: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分けをできるように工夫した。</a:t>
            </a:r>
            <a:endParaRPr lang="ja-JP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en-US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dirty="0">
                <a:solidFill>
                  <a:srgbClr val="000000"/>
                </a:solidFill>
                <a:latin typeface="メイリオ" panose="020B0604030504040204" pitchFamily="50" charset="-128"/>
              </a:rPr>
              <a:t>【反省点</a:t>
            </a:r>
            <a:r>
              <a:rPr lang="ja-JP" altLang="ja-JP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】</a:t>
            </a:r>
            <a:endParaRPr lang="en-US" altLang="ja-JP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marL="285750" indent="-285750" eaLnBrk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製造前にメソッド名やパッケージ名などの命名規則について想定と</a:t>
            </a: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共有</a:t>
            </a:r>
            <a:endParaRPr lang="en-US" altLang="ja-JP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50000"/>
              </a:lnSpc>
              <a:buClrTx/>
              <a:buFontTx/>
              <a:buNone/>
            </a:pP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　　が</a:t>
            </a: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しっかりとできていなかった。</a:t>
            </a:r>
            <a:endParaRPr lang="ja-JP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50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679767" y="339312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en-US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6. </a:t>
            </a:r>
            <a:r>
              <a:rPr lang="ja-JP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苦労した点、工夫した点、反省点　</a:t>
            </a:r>
            <a:r>
              <a:rPr lang="en-US" altLang="ja-JP" sz="28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(</a:t>
            </a:r>
            <a:r>
              <a:rPr lang="ja-JP" altLang="en-US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松崎</a:t>
            </a:r>
            <a:r>
              <a:rPr lang="en-US" altLang="ja-JP" sz="28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)</a:t>
            </a:r>
            <a:endParaRPr lang="en-US" altLang="ja-JP" sz="28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679767" y="1476375"/>
            <a:ext cx="8695306" cy="523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dirty="0">
                <a:solidFill>
                  <a:srgbClr val="000000"/>
                </a:solidFill>
                <a:latin typeface="メイリオ" panose="020B0604030504040204" pitchFamily="50" charset="-128"/>
              </a:rPr>
              <a:t>【苦労した点</a:t>
            </a:r>
            <a:r>
              <a:rPr lang="ja-JP" altLang="ja-JP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】</a:t>
            </a:r>
            <a:endParaRPr lang="en-US" altLang="ja-JP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marL="285750" indent="-285750" eaLnBrk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製造でコーディングのルールを細かく決めなかったため</a:t>
            </a: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、</a:t>
            </a:r>
            <a:endParaRPr lang="en-US" altLang="ja-JP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50000"/>
              </a:lnSpc>
              <a:buClrTx/>
            </a:pP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　　後々</a:t>
            </a: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の修正が多かった。</a:t>
            </a:r>
          </a:p>
          <a:p>
            <a:pPr marL="285750" indent="-285750" eaLnBrk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購入</a:t>
            </a: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履歴の日付のフォーマットが思い通りにならなかった。</a:t>
            </a:r>
            <a:endParaRPr lang="ja-JP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en-US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dirty="0">
                <a:solidFill>
                  <a:srgbClr val="000000"/>
                </a:solidFill>
                <a:latin typeface="メイリオ" panose="020B0604030504040204" pitchFamily="50" charset="-128"/>
              </a:rPr>
              <a:t>【工夫した点】</a:t>
            </a:r>
          </a:p>
          <a:p>
            <a:pPr marL="285750" indent="-285750" eaLnBrk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入力チェック</a:t>
            </a: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や不正ログインチェック</a:t>
            </a: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の</a:t>
            </a: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プログラムを作成した。</a:t>
            </a:r>
            <a:endParaRPr lang="ja-JP" altLang="en-US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marL="285750" indent="-285750" eaLnBrk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作成</a:t>
            </a: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するページの担当者やファイル名を事前に決めて、管理しやすくした</a:t>
            </a: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。</a:t>
            </a:r>
            <a:endParaRPr lang="en-US" altLang="ja-JP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</a:pPr>
            <a:endParaRPr lang="en-US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dirty="0">
                <a:solidFill>
                  <a:srgbClr val="000000"/>
                </a:solidFill>
                <a:latin typeface="メイリオ" panose="020B0604030504040204" pitchFamily="50" charset="-128"/>
              </a:rPr>
              <a:t>【反省点</a:t>
            </a:r>
            <a:r>
              <a:rPr lang="ja-JP" altLang="ja-JP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】</a:t>
            </a:r>
            <a:endParaRPr lang="en-US" altLang="ja-JP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marL="285750" indent="-285750" eaLnBrk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フォルダやファイル名も含めてコーディング規約は事前にすべて決めるべき</a:t>
            </a: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と</a:t>
            </a:r>
            <a:endParaRPr lang="en-US" altLang="ja-JP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50000"/>
              </a:lnSpc>
              <a:buClrTx/>
              <a:buFontTx/>
              <a:buNone/>
            </a:pP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　　実感</a:t>
            </a: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した。</a:t>
            </a:r>
            <a:endParaRPr lang="ja-JP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440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679767" y="339312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en-US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6. </a:t>
            </a:r>
            <a:r>
              <a:rPr lang="ja-JP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苦労した点、工夫した点、反省点　</a:t>
            </a:r>
            <a:r>
              <a:rPr lang="en-US" altLang="ja-JP" sz="28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(</a:t>
            </a:r>
            <a:r>
              <a:rPr lang="ja-JP" altLang="en-US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茂木</a:t>
            </a:r>
            <a:r>
              <a:rPr lang="en-US" altLang="ja-JP" sz="28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)</a:t>
            </a:r>
            <a:endParaRPr lang="en-US" altLang="ja-JP" sz="28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679767" y="1476375"/>
            <a:ext cx="8695306" cy="523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dirty="0">
                <a:solidFill>
                  <a:srgbClr val="000000"/>
                </a:solidFill>
                <a:latin typeface="メイリオ" panose="020B0604030504040204" pitchFamily="50" charset="-128"/>
              </a:rPr>
              <a:t>【苦労した点】</a:t>
            </a:r>
            <a:endParaRPr lang="en-US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marL="285750" lvl="0" indent="-285750" eaLnBrk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0" lang="ja-JP" altLang="ja-JP" dirty="0">
                <a:solidFill>
                  <a:srgbClr val="1D1C1D"/>
                </a:solidFill>
                <a:latin typeface="ＭＳ Ｐゴシック" panose="020B0600070205080204" pitchFamily="50" charset="-128"/>
              </a:rPr>
              <a:t>条件式がうまく使えず試行錯誤を重ねながら作成したため苦労</a:t>
            </a:r>
            <a:r>
              <a:rPr kumimoji="0" lang="ja-JP" altLang="ja-JP" dirty="0" smtClean="0">
                <a:solidFill>
                  <a:srgbClr val="1D1C1D"/>
                </a:solidFill>
                <a:latin typeface="ＭＳ Ｐゴシック" panose="020B0600070205080204" pitchFamily="50" charset="-128"/>
              </a:rPr>
              <a:t>した</a:t>
            </a:r>
            <a:r>
              <a:rPr kumimoji="0" lang="ja-JP" altLang="en-US" dirty="0" smtClean="0">
                <a:solidFill>
                  <a:srgbClr val="1D1C1D"/>
                </a:solidFill>
                <a:latin typeface="ＭＳ Ｐゴシック" panose="020B0600070205080204" pitchFamily="50" charset="-128"/>
              </a:rPr>
              <a:t>。</a:t>
            </a:r>
            <a:endParaRPr lang="ja-JP" altLang="ja-JP" dirty="0">
              <a:solidFill>
                <a:srgbClr val="000000"/>
              </a:solidFill>
              <a:latin typeface="ＭＳ Ｐゴシック" panose="020B060007020508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en-US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dirty="0">
                <a:solidFill>
                  <a:srgbClr val="000000"/>
                </a:solidFill>
                <a:latin typeface="メイリオ" panose="020B0604030504040204" pitchFamily="50" charset="-128"/>
              </a:rPr>
              <a:t>【工夫した点】</a:t>
            </a:r>
          </a:p>
          <a:p>
            <a:pPr marL="285750" indent="-285750" eaLnBrk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商品一覧画面で商品名から商品の詳細ページに飛ぶようにするため、</a:t>
            </a:r>
            <a:endParaRPr lang="en-US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50000"/>
              </a:lnSpc>
              <a:buClrTx/>
              <a:buFontTx/>
              <a:buNone/>
            </a:pP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　　リンク</a:t>
            </a: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で商品</a:t>
            </a:r>
            <a:r>
              <a:rPr lang="en-US" altLang="ja-JP" dirty="0">
                <a:solidFill>
                  <a:srgbClr val="000000"/>
                </a:solidFill>
                <a:latin typeface="メイリオ" panose="020B0604030504040204" pitchFamily="50" charset="-128"/>
              </a:rPr>
              <a:t>ID</a:t>
            </a: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をサーブレットへ送れるようにした</a:t>
            </a: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こと。</a:t>
            </a:r>
            <a:endParaRPr lang="en-US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en-US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dirty="0">
                <a:solidFill>
                  <a:srgbClr val="000000"/>
                </a:solidFill>
                <a:latin typeface="メイリオ" panose="020B0604030504040204" pitchFamily="50" charset="-128"/>
              </a:rPr>
              <a:t>【反省点】</a:t>
            </a:r>
            <a:endParaRPr lang="en-US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marL="285750" lvl="0" indent="-28575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</a:pPr>
            <a:r>
              <a:rPr kumimoji="0" lang="ja-JP" altLang="ja-JP" dirty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全体的に作成作業で分からないところなどがあり、時間がかかってしまった。</a:t>
            </a:r>
            <a:endParaRPr kumimoji="0" lang="ja-JP" altLang="ja-JP" sz="2400" dirty="0">
              <a:solidFill>
                <a:schemeClr val="tx1"/>
              </a:solidFill>
            </a:endParaRPr>
          </a:p>
          <a:p>
            <a:pPr marL="285750" lvl="0" indent="-28575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</a:pPr>
            <a:r>
              <a:rPr kumimoji="0" lang="ja-JP" altLang="ja-JP" dirty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チームメンバーに協力してもらいながら、作成を行ったので技術面をもっと</a:t>
            </a:r>
            <a:endParaRPr kumimoji="0" lang="en-US" altLang="ja-JP" dirty="0">
              <a:solidFill>
                <a:srgbClr val="1D1C1D"/>
              </a:solidFill>
              <a:latin typeface="Arial Unicode MS" panose="020B0604020202020204" pitchFamily="50" charset="-128"/>
              <a:ea typeface="inherit"/>
            </a:endParaRPr>
          </a:p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US" altLang="ja-JP" dirty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    </a:t>
            </a:r>
            <a:r>
              <a:rPr kumimoji="0" lang="ja-JP" altLang="ja-JP" dirty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鍛えなくてはいけないと</a:t>
            </a:r>
            <a:r>
              <a:rPr kumimoji="0" lang="ja-JP" altLang="ja-JP" dirty="0" smtClean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感じた</a:t>
            </a:r>
            <a:r>
              <a:rPr kumimoji="0" lang="ja-JP" altLang="en-US" dirty="0" smtClean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。</a:t>
            </a:r>
            <a:endParaRPr lang="ja-JP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ja-JP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95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597759" y="3039414"/>
            <a:ext cx="28977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/>
              <a:t>質疑</a:t>
            </a:r>
            <a:r>
              <a:rPr lang="ja-JP" altLang="en-US" sz="4800" dirty="0" smtClean="0"/>
              <a:t>応答</a:t>
            </a:r>
            <a:endParaRPr lang="en-US" altLang="ja-JP" sz="4800" dirty="0" smtClean="0"/>
          </a:p>
          <a:p>
            <a:r>
              <a:rPr lang="ja-JP" altLang="en-US" sz="4800" dirty="0"/>
              <a:t>（</a:t>
            </a:r>
            <a:r>
              <a:rPr kumimoji="1" lang="en-US" altLang="ja-JP" sz="4800" dirty="0" smtClean="0"/>
              <a:t>10</a:t>
            </a:r>
            <a:r>
              <a:rPr kumimoji="1" lang="ja-JP" altLang="en-US" sz="4800" dirty="0" smtClean="0"/>
              <a:t>分</a:t>
            </a:r>
            <a:r>
              <a:rPr lang="ja-JP" altLang="en-US" sz="4800" dirty="0"/>
              <a:t>）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62308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266976" y="830847"/>
            <a:ext cx="95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/>
              <a:t>目次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266976" y="1484480"/>
            <a:ext cx="5089922" cy="2408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431800" indent="-322263" eaLnBrk="0"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spcAft>
                <a:spcPts val="802"/>
              </a:spcAft>
              <a:buSzPct val="45000"/>
            </a:pP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1. </a:t>
            </a:r>
            <a:r>
              <a:rPr lang="ja-JP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はじめに　～システムコンセプト～</a:t>
            </a:r>
          </a:p>
          <a:p>
            <a:pPr eaLnBrk="1">
              <a:lnSpc>
                <a:spcPct val="125000"/>
              </a:lnSpc>
              <a:spcAft>
                <a:spcPts val="802"/>
              </a:spcAft>
              <a:buSzPct val="45000"/>
            </a:pP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2. </a:t>
            </a:r>
            <a:r>
              <a:rPr lang="ja-JP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チーム紹介　～メンバーと各担当～</a:t>
            </a:r>
          </a:p>
          <a:p>
            <a:pPr eaLnBrk="1">
              <a:lnSpc>
                <a:spcPct val="125000"/>
              </a:lnSpc>
              <a:spcAft>
                <a:spcPts val="802"/>
              </a:spcAft>
              <a:buSzPct val="45000"/>
            </a:pP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3. </a:t>
            </a:r>
            <a:r>
              <a:rPr lang="ja-JP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システム規模と品質</a:t>
            </a:r>
          </a:p>
          <a:p>
            <a:pPr eaLnBrk="1">
              <a:lnSpc>
                <a:spcPct val="125000"/>
              </a:lnSpc>
              <a:spcAft>
                <a:spcPts val="802"/>
              </a:spcAft>
              <a:buSzPct val="45000"/>
            </a:pP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4. </a:t>
            </a:r>
            <a:r>
              <a:rPr lang="ja-JP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開発工程</a:t>
            </a:r>
          </a:p>
          <a:p>
            <a:pPr eaLnBrk="1">
              <a:lnSpc>
                <a:spcPct val="125000"/>
              </a:lnSpc>
              <a:spcAft>
                <a:spcPts val="802"/>
              </a:spcAft>
              <a:buSzPct val="45000"/>
            </a:pP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5. </a:t>
            </a:r>
            <a:r>
              <a:rPr lang="ja-JP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デモンストレーション</a:t>
            </a:r>
          </a:p>
          <a:p>
            <a:pPr eaLnBrk="1">
              <a:lnSpc>
                <a:spcPct val="125000"/>
              </a:lnSpc>
              <a:spcAft>
                <a:spcPts val="802"/>
              </a:spcAft>
              <a:buSzPct val="45000"/>
            </a:pP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6. </a:t>
            </a:r>
            <a:r>
              <a:rPr lang="ja-JP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苦労した点、工夫した点、反省点</a:t>
            </a:r>
          </a:p>
          <a:p>
            <a:pPr eaLnBrk="1">
              <a:lnSpc>
                <a:spcPct val="125000"/>
              </a:lnSpc>
              <a:spcAft>
                <a:spcPts val="802"/>
              </a:spcAft>
              <a:buSzPct val="45000"/>
            </a:pP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7. </a:t>
            </a:r>
            <a:r>
              <a:rPr lang="ja-JP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最後に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>
                <a:solidFill>
                  <a:schemeClr val="bg1"/>
                </a:solidFill>
              </a:rPr>
              <a:t>2</a:t>
            </a:fld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61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972208" y="339312"/>
            <a:ext cx="2085416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en-US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7. </a:t>
            </a:r>
            <a:r>
              <a:rPr lang="ja-JP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最後に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352540" y="1917379"/>
            <a:ext cx="891647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2400" dirty="0" smtClean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　</a:t>
            </a:r>
            <a:r>
              <a:rPr kumimoji="0" lang="ja-JP" altLang="ja-JP" sz="2400" dirty="0" smtClean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12日間</a:t>
            </a:r>
            <a:r>
              <a:rPr kumimoji="0" lang="ja-JP" altLang="ja-JP" sz="2400" dirty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という短い開発期間でした</a:t>
            </a:r>
            <a:r>
              <a:rPr kumimoji="0" lang="ja-JP" altLang="ja-JP" sz="2400" dirty="0" smtClean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が</a:t>
            </a:r>
            <a:r>
              <a:rPr kumimoji="0" lang="ja-JP" altLang="en-US" sz="2400" dirty="0" smtClean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、</a:t>
            </a:r>
            <a:r>
              <a:rPr kumimoji="0" lang="ja-JP" altLang="ja-JP" sz="2400" dirty="0" smtClean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チームメンバー</a:t>
            </a:r>
            <a:r>
              <a:rPr kumimoji="0" lang="ja-JP" altLang="en-US" sz="2400" dirty="0" smtClean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１</a:t>
            </a:r>
            <a:r>
              <a:rPr kumimoji="0" lang="ja-JP" altLang="ja-JP" sz="2400" dirty="0" smtClean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人</a:t>
            </a:r>
            <a:r>
              <a:rPr kumimoji="0" lang="ja-JP" altLang="en-US" sz="2400" dirty="0" smtClean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１</a:t>
            </a:r>
            <a:r>
              <a:rPr kumimoji="0" lang="ja-JP" altLang="ja-JP" sz="2400" dirty="0" smtClean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人が足りない</a:t>
            </a:r>
            <a:r>
              <a:rPr kumimoji="0" lang="ja-JP" altLang="ja-JP" sz="2400" dirty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ところに</a:t>
            </a:r>
            <a:r>
              <a:rPr kumimoji="0" lang="ja-JP" altLang="ja-JP" sz="2400" dirty="0" smtClean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気づきメンバー</a:t>
            </a:r>
            <a:r>
              <a:rPr kumimoji="0" lang="ja-JP" altLang="ja-JP" sz="2400" dirty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同士で</a:t>
            </a:r>
            <a:r>
              <a:rPr kumimoji="0" lang="ja-JP" altLang="ja-JP" sz="2400" dirty="0" smtClean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補いながら</a:t>
            </a:r>
            <a:r>
              <a:rPr kumimoji="0" lang="ja-JP" altLang="ja-JP" sz="2400" dirty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作成することができました</a:t>
            </a:r>
            <a:r>
              <a:rPr kumimoji="0" lang="ja-JP" altLang="ja-JP" sz="2400" dirty="0" smtClean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。</a:t>
            </a:r>
            <a:endParaRPr kumimoji="0" lang="en-US" altLang="ja-JP" sz="2400" dirty="0" smtClean="0">
              <a:solidFill>
                <a:srgbClr val="1D1C1D"/>
              </a:solidFill>
              <a:latin typeface="Arial Unicode MS" panose="020B0604020202020204" pitchFamily="50" charset="-128"/>
              <a:ea typeface="inherit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2400" dirty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　</a:t>
            </a:r>
            <a:r>
              <a:rPr kumimoji="0" lang="ja-JP" altLang="ja-JP" sz="2400" dirty="0" smtClean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また</a:t>
            </a:r>
            <a:r>
              <a:rPr kumimoji="0" lang="ja-JP" altLang="ja-JP" sz="2400" dirty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、今回の開発を</a:t>
            </a:r>
            <a:r>
              <a:rPr kumimoji="0" lang="ja-JP" altLang="ja-JP" sz="2400" dirty="0" smtClean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通して講義</a:t>
            </a:r>
            <a:r>
              <a:rPr kumimoji="0" lang="ja-JP" altLang="ja-JP" sz="2400" dirty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で学んだ内容を1から復習をすることができた</a:t>
            </a:r>
            <a:r>
              <a:rPr kumimoji="0" lang="ja-JP" altLang="ja-JP" sz="2400" dirty="0" smtClean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為とても貴重な経験となりました。</a:t>
            </a:r>
            <a:endParaRPr kumimoji="0" lang="ja-JP" altLang="ja-JP" sz="3200" dirty="0" smtClean="0"/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2400" dirty="0" smtClean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　</a:t>
            </a:r>
            <a:r>
              <a:rPr kumimoji="0" lang="ja-JP" altLang="ja-JP" sz="2400" dirty="0" smtClean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今回</a:t>
            </a:r>
            <a:r>
              <a:rPr kumimoji="0" lang="ja-JP" altLang="ja-JP" sz="2400" dirty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の経験を糧にして、配属先でも精進していきたいと思います。</a:t>
            </a:r>
            <a:endParaRPr kumimoji="0" lang="ja-JP" altLang="ja-JP" sz="32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992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/>
              <a:t>21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957590" y="3000777"/>
            <a:ext cx="9401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ご清聴ありがとうございました。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77388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>
                <a:solidFill>
                  <a:schemeClr val="bg1"/>
                </a:solidFill>
              </a:rPr>
              <a:t>3</a:t>
            </a:fld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014619" y="339312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en-US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1. </a:t>
            </a:r>
            <a:r>
              <a:rPr lang="ja-JP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はじめに　～システムコンセプト～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354831" y="1277178"/>
            <a:ext cx="9070975" cy="495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marL="457200" indent="-457200" defTabSz="449263" eaLnBrk="1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/>
                </a:solidFill>
              </a:rPr>
              <a:t>商品</a:t>
            </a:r>
            <a:r>
              <a:rPr lang="ja-JP" altLang="en-US" sz="2800" dirty="0">
                <a:solidFill>
                  <a:schemeClr val="tx1"/>
                </a:solidFill>
              </a:rPr>
              <a:t>販売</a:t>
            </a:r>
            <a:r>
              <a:rPr lang="ja-JP" altLang="en-US" sz="2800" dirty="0" smtClean="0">
                <a:solidFill>
                  <a:schemeClr val="tx1"/>
                </a:solidFill>
              </a:rPr>
              <a:t>システムは</a:t>
            </a:r>
            <a:r>
              <a:rPr lang="ja-JP" altLang="en-US" sz="2800" dirty="0">
                <a:solidFill>
                  <a:schemeClr val="tx1"/>
                </a:solidFill>
              </a:rPr>
              <a:t>、架空の</a:t>
            </a:r>
            <a:r>
              <a:rPr lang="en-US" altLang="ja-JP" sz="2800" dirty="0">
                <a:solidFill>
                  <a:schemeClr val="tx1"/>
                </a:solidFill>
              </a:rPr>
              <a:t>EC</a:t>
            </a:r>
            <a:r>
              <a:rPr lang="ja-JP" altLang="en-US" sz="2800" dirty="0">
                <a:solidFill>
                  <a:schemeClr val="tx1"/>
                </a:solidFill>
              </a:rPr>
              <a:t>サイトです</a:t>
            </a:r>
            <a:r>
              <a:rPr lang="ja-JP" altLang="en-US" sz="2800" dirty="0" smtClean="0">
                <a:solidFill>
                  <a:schemeClr val="tx1"/>
                </a:solidFill>
              </a:rPr>
              <a:t>。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marL="457200" indent="-457200" defTabSz="449263" eaLnBrk="1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/>
                </a:solidFill>
              </a:rPr>
              <a:t>ユーザ</a:t>
            </a:r>
            <a:r>
              <a:rPr lang="ja-JP" altLang="en-US" sz="2800" dirty="0">
                <a:solidFill>
                  <a:schemeClr val="tx1"/>
                </a:solidFill>
              </a:rPr>
              <a:t>は所持している権限によってできることが変わります</a:t>
            </a:r>
            <a:r>
              <a:rPr lang="ja-JP" altLang="en-US" sz="2800" dirty="0" smtClean="0">
                <a:solidFill>
                  <a:schemeClr val="tx1"/>
                </a:solidFill>
              </a:rPr>
              <a:t>。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marL="457200" indent="-457200" defTabSz="449263" eaLnBrk="1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/>
                </a:solidFill>
              </a:rPr>
              <a:t>一般</a:t>
            </a:r>
            <a:r>
              <a:rPr lang="ja-JP" altLang="en-US" sz="2800" dirty="0">
                <a:solidFill>
                  <a:schemeClr val="tx1"/>
                </a:solidFill>
              </a:rPr>
              <a:t>ユーザは商品をカートに追加したり、カートに入った商品を購入することができます</a:t>
            </a:r>
            <a:r>
              <a:rPr lang="ja-JP" altLang="en-US" sz="2800" dirty="0" smtClean="0">
                <a:solidFill>
                  <a:schemeClr val="tx1"/>
                </a:solidFill>
              </a:rPr>
              <a:t>。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marL="457200" indent="-457200" defTabSz="449263" eaLnBrk="1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/>
                </a:solidFill>
              </a:rPr>
              <a:t>管理者</a:t>
            </a:r>
            <a:r>
              <a:rPr lang="ja-JP" altLang="en-US" sz="2800" dirty="0">
                <a:solidFill>
                  <a:schemeClr val="tx1"/>
                </a:solidFill>
              </a:rPr>
              <a:t>ユーザは商品情報の追加、変更やユーザの管理を行うことができます。</a:t>
            </a:r>
            <a:endParaRPr kumimoji="0" lang="ja-JP" altLang="ja-JP" sz="2600" dirty="0">
              <a:solidFill>
                <a:schemeClr val="tx1"/>
              </a:solidFill>
              <a:latin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699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>
                <a:solidFill>
                  <a:schemeClr val="bg1"/>
                </a:solidFill>
              </a:rPr>
              <a:t>4</a:t>
            </a:fld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121025" y="339312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en-US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2. </a:t>
            </a:r>
            <a:r>
              <a:rPr lang="ja-JP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チーム紹介　～メンバーと各担当～　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134302" y="1601375"/>
            <a:ext cx="9361980" cy="407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400050"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リーダー</a:t>
            </a:r>
          </a:p>
          <a:p>
            <a:pPr lvl="1" indent="0" eaLnBrk="1">
              <a:lnSpc>
                <a:spcPct val="125000"/>
              </a:lnSpc>
              <a:buClrTx/>
              <a:buFontTx/>
              <a:buNone/>
            </a:pPr>
            <a:r>
              <a:rPr lang="ja-JP" altLang="en-US" sz="28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久留</a:t>
            </a:r>
            <a:r>
              <a:rPr lang="ja-JP" altLang="ja-JP" sz="2800" dirty="0">
                <a:solidFill>
                  <a:srgbClr val="000000"/>
                </a:solidFill>
                <a:latin typeface="メイリオ" panose="020B0604030504040204" pitchFamily="50" charset="-128"/>
              </a:rPr>
              <a:t>　</a:t>
            </a:r>
            <a:r>
              <a:rPr lang="ja-JP" altLang="ja-JP" sz="28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担当：</a:t>
            </a:r>
            <a:r>
              <a:rPr lang="ja-JP" altLang="en-US" sz="28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商品の登録・更新・削除機能</a:t>
            </a:r>
            <a:endParaRPr lang="ja-JP" altLang="ja-JP" sz="2800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メンバー</a:t>
            </a:r>
          </a:p>
          <a:p>
            <a:pPr lvl="1" indent="0" eaLnBrk="1">
              <a:lnSpc>
                <a:spcPts val="4000"/>
              </a:lnSpc>
              <a:buClrTx/>
              <a:buFontTx/>
              <a:buNone/>
            </a:pPr>
            <a:r>
              <a:rPr lang="ja-JP" altLang="en-US" sz="28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菅野</a:t>
            </a:r>
            <a:r>
              <a:rPr lang="ja-JP" altLang="ja-JP" sz="2800" dirty="0">
                <a:solidFill>
                  <a:srgbClr val="000000"/>
                </a:solidFill>
                <a:latin typeface="メイリオ" panose="020B0604030504040204" pitchFamily="50" charset="-128"/>
              </a:rPr>
              <a:t>　担当</a:t>
            </a:r>
            <a:r>
              <a:rPr lang="ja-JP" altLang="ja-JP" sz="28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：</a:t>
            </a:r>
            <a:r>
              <a:rPr lang="ja-JP" altLang="en-US" sz="28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ログイン機能、ユーザ一覧機能、購入履歴機能</a:t>
            </a:r>
            <a:endParaRPr lang="en-US" altLang="ja-JP" sz="2800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lvl="1" indent="0" eaLnBrk="1">
              <a:lnSpc>
                <a:spcPts val="4000"/>
              </a:lnSpc>
              <a:buClrTx/>
              <a:buFontTx/>
              <a:buNone/>
            </a:pPr>
            <a:r>
              <a:rPr lang="ja-JP" altLang="en-US" sz="2800" dirty="0">
                <a:solidFill>
                  <a:srgbClr val="000000"/>
                </a:solidFill>
                <a:latin typeface="メイリオ" panose="020B0604030504040204" pitchFamily="50" charset="-128"/>
              </a:rPr>
              <a:t>中西</a:t>
            </a:r>
            <a:r>
              <a:rPr lang="ja-JP" altLang="ja-JP" sz="2800" dirty="0">
                <a:solidFill>
                  <a:srgbClr val="000000"/>
                </a:solidFill>
                <a:latin typeface="メイリオ" panose="020B0604030504040204" pitchFamily="50" charset="-128"/>
              </a:rPr>
              <a:t>　担当</a:t>
            </a:r>
            <a:r>
              <a:rPr lang="ja-JP" altLang="ja-JP" sz="28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：</a:t>
            </a:r>
            <a:r>
              <a:rPr lang="ja-JP" altLang="en-US" sz="28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カート機能、購入機能、マイページ</a:t>
            </a:r>
            <a:endParaRPr lang="en-US" altLang="ja-JP" sz="2800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lvl="1" indent="0" eaLnBrk="1">
              <a:lnSpc>
                <a:spcPts val="4000"/>
              </a:lnSpc>
              <a:buClrTx/>
              <a:buFontTx/>
              <a:buNone/>
            </a:pPr>
            <a:r>
              <a:rPr lang="ja-JP" altLang="en-US" sz="2800" dirty="0">
                <a:solidFill>
                  <a:srgbClr val="000000"/>
                </a:solidFill>
                <a:latin typeface="メイリオ" panose="020B0604030504040204" pitchFamily="50" charset="-128"/>
              </a:rPr>
              <a:t>松崎</a:t>
            </a:r>
            <a:r>
              <a:rPr lang="ja-JP" altLang="ja-JP" sz="2800" dirty="0">
                <a:solidFill>
                  <a:srgbClr val="000000"/>
                </a:solidFill>
                <a:latin typeface="メイリオ" panose="020B0604030504040204" pitchFamily="50" charset="-128"/>
              </a:rPr>
              <a:t>　</a:t>
            </a:r>
            <a:r>
              <a:rPr lang="ja-JP" altLang="ja-JP" sz="28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担当：</a:t>
            </a:r>
            <a:r>
              <a:rPr lang="ja-JP" altLang="en-US" sz="28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ユーザの登録・更新・削除機能</a:t>
            </a:r>
            <a:endParaRPr lang="en-US" altLang="ja-JP" sz="2800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lvl="1" indent="0" eaLnBrk="1">
              <a:lnSpc>
                <a:spcPts val="4000"/>
              </a:lnSpc>
              <a:buClrTx/>
              <a:buFontTx/>
              <a:buNone/>
            </a:pPr>
            <a:r>
              <a:rPr lang="ja-JP" altLang="en-US" sz="28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茂木　担当：商品の一覧・詳細機能、ユーザ情報機能</a:t>
            </a:r>
            <a:endParaRPr lang="ja-JP" altLang="ja-JP" sz="2800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042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/>
              <a:t>5</a:t>
            </a:fld>
            <a:endParaRPr kumimoji="1" lang="ja-JP" altLang="en-US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067612"/>
              </p:ext>
            </p:extLst>
          </p:nvPr>
        </p:nvGraphicFramePr>
        <p:xfrm>
          <a:off x="1906074" y="1166282"/>
          <a:ext cx="9053850" cy="5417468"/>
        </p:xfrm>
        <a:graphic>
          <a:graphicData uri="http://schemas.openxmlformats.org/drawingml/2006/table">
            <a:tbl>
              <a:tblPr firstRow="1" firstCol="1" bandRow="1"/>
              <a:tblGrid>
                <a:gridCol w="569601"/>
                <a:gridCol w="2642127"/>
                <a:gridCol w="5842122"/>
              </a:tblGrid>
              <a:tr h="2971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No</a:t>
                      </a:r>
                      <a:endParaRPr lang="ja-JP" sz="16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6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機能名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6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概要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8914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16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6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ログイン機能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ＭＳ 明朝" panose="02020609040205080304" pitchFamily="17" charset="-128"/>
                        <a:buChar char="・"/>
                      </a:pPr>
                      <a:r>
                        <a:rPr lang="en-US" sz="16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ja-JP" sz="16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とパスワードを用いてログインができる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ＭＳ 明朝" panose="02020609040205080304" pitchFamily="17" charset="-128"/>
                        <a:buChar char="・"/>
                      </a:pPr>
                      <a:r>
                        <a:rPr lang="ja-JP" sz="16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一般利用者とシステム管理者としてログインできる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2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</a:t>
                      </a:r>
                      <a:endParaRPr lang="ja-JP" sz="16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6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ログアウト機能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ＭＳ 明朝" panose="02020609040205080304" pitchFamily="17" charset="-128"/>
                        <a:buChar char="・"/>
                      </a:pPr>
                      <a:r>
                        <a:rPr lang="ja-JP" sz="16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セッションからログインしているユーザ情報を破棄してログイン画面に戻る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82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3</a:t>
                      </a:r>
                      <a:endParaRPr lang="ja-JP" sz="16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6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管理者の機能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ＭＳ 明朝" panose="02020609040205080304" pitchFamily="17" charset="-128"/>
                        <a:buChar char="・"/>
                      </a:pPr>
                      <a:r>
                        <a:rPr lang="ja-JP" sz="16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商品の名前、値段、宅配時の注意点</a:t>
                      </a:r>
                      <a:r>
                        <a:rPr lang="ja-JP" sz="16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、</a:t>
                      </a:r>
                      <a:endParaRPr lang="en-US" altLang="ja-JP" sz="16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  <a:p>
                      <a:pPr marL="0" lvl="0" indent="0" algn="just">
                        <a:spcAft>
                          <a:spcPts val="0"/>
                        </a:spcAft>
                        <a:buFont typeface="ＭＳ 明朝" panose="02020609040205080304" pitchFamily="17" charset="-128"/>
                        <a:buNone/>
                      </a:pPr>
                      <a:r>
                        <a:rPr lang="ja-JP" altLang="en-US" sz="16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　　</a:t>
                      </a:r>
                      <a:r>
                        <a:rPr lang="ja-JP" sz="16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在庫</a:t>
                      </a:r>
                      <a:r>
                        <a:rPr lang="ja-JP" sz="16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を管理できる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ＭＳ 明朝" panose="02020609040205080304" pitchFamily="17" charset="-128"/>
                        <a:buChar char="・"/>
                      </a:pPr>
                      <a:r>
                        <a:rPr lang="ja-JP" sz="1600" b="1" kern="100" dirty="0" smtClean="0">
                          <a:solidFill>
                            <a:srgbClr val="FF0000"/>
                          </a:solidFill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商品の登録、更新、削除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ＭＳ 明朝" panose="02020609040205080304" pitchFamily="17" charset="-128"/>
                        <a:buChar char="・"/>
                      </a:pPr>
                      <a:r>
                        <a:rPr lang="ja-JP" sz="1600" b="1" kern="100" dirty="0" smtClean="0">
                          <a:solidFill>
                            <a:srgbClr val="FF0000"/>
                          </a:solidFill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一般利用者の更新、削除</a:t>
                      </a:r>
                      <a:r>
                        <a:rPr lang="ja-JP" sz="16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ができる</a:t>
                      </a:r>
                      <a:endParaRPr lang="ja-JP" sz="16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4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ja-JP" sz="16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6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商品の表示機能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ＭＳ 明朝" panose="02020609040205080304" pitchFamily="17" charset="-128"/>
                        <a:buChar char="・"/>
                      </a:pPr>
                      <a:r>
                        <a:rPr lang="ja-JP" sz="16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商品の情報を表示する。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2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</a:t>
                      </a:r>
                      <a:endParaRPr lang="ja-JP" sz="16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6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一般利用者の機能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ＭＳ 明朝" panose="02020609040205080304" pitchFamily="17" charset="-128"/>
                        <a:buChar char="・"/>
                      </a:pPr>
                      <a:r>
                        <a:rPr lang="ja-JP" sz="1600" b="1" kern="100" dirty="0">
                          <a:solidFill>
                            <a:srgbClr val="FF0000"/>
                          </a:solidFill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自分の情報を登録、更新、削除</a:t>
                      </a:r>
                      <a:r>
                        <a:rPr lang="ja-JP" sz="1600" b="0" kern="100" dirty="0"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ができる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ＭＳ 明朝" panose="02020609040205080304" pitchFamily="17" charset="-128"/>
                        <a:buChar char="・"/>
                      </a:pPr>
                      <a:r>
                        <a:rPr lang="ja-JP" sz="1600" b="1" kern="100" dirty="0">
                          <a:solidFill>
                            <a:srgbClr val="FF0000"/>
                          </a:solidFill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購入履歴を確認する</a:t>
                      </a:r>
                      <a:r>
                        <a:rPr lang="ja-JP" sz="1600" b="0" kern="100" dirty="0"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ことができる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85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6</a:t>
                      </a:r>
                      <a:endParaRPr lang="ja-JP" sz="16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6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カート機能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ＭＳ 明朝" panose="02020609040205080304" pitchFamily="17" charset="-128"/>
                        <a:buChar char="・"/>
                      </a:pPr>
                      <a:r>
                        <a:rPr lang="ja-JP" sz="16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ユーザごとにカートを管理する。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ＭＳ 明朝" panose="02020609040205080304" pitchFamily="17" charset="-128"/>
                        <a:buChar char="・"/>
                      </a:pPr>
                      <a:r>
                        <a:rPr lang="ja-JP" sz="16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カートに入れた商品の</a:t>
                      </a:r>
                      <a:r>
                        <a:rPr lang="ja-JP" sz="16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削除が</a:t>
                      </a:r>
                      <a:r>
                        <a:rPr lang="ja-JP" sz="16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できる。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ＭＳ 明朝" panose="02020609040205080304" pitchFamily="17" charset="-128"/>
                        <a:buChar char="・"/>
                      </a:pPr>
                      <a:r>
                        <a:rPr lang="ja-JP" sz="16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ボタンを押下時カートに追加できる。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1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7</a:t>
                      </a:r>
                      <a:endParaRPr lang="ja-JP" sz="16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6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商品購入機能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ＭＳ 明朝" panose="02020609040205080304" pitchFamily="17" charset="-128"/>
                        <a:buChar char="・"/>
                      </a:pPr>
                      <a:r>
                        <a:rPr lang="ja-JP" sz="16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商品を購入できる。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5190185" y="672172"/>
            <a:ext cx="1584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機能一覧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3919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>
                <a:solidFill>
                  <a:schemeClr val="bg1"/>
                </a:solidFill>
              </a:rPr>
              <a:t>6</a:t>
            </a:fld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186597" y="339312"/>
            <a:ext cx="3592244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en-US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3. </a:t>
            </a:r>
            <a:r>
              <a:rPr lang="ja-JP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システム規模と品質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569694" y="1715909"/>
            <a:ext cx="7244008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【システム規模】</a:t>
            </a: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画面数</a:t>
            </a: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	</a:t>
            </a:r>
            <a:r>
              <a:rPr lang="ja-JP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：</a:t>
            </a:r>
            <a:r>
              <a:rPr lang="en-US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26</a:t>
            </a:r>
            <a:endParaRPr lang="en-US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Step</a:t>
            </a:r>
            <a:r>
              <a:rPr lang="ja-JP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数</a:t>
            </a: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	</a:t>
            </a:r>
            <a:r>
              <a:rPr lang="ja-JP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：</a:t>
            </a:r>
            <a:r>
              <a:rPr lang="en-US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4534step</a:t>
            </a: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en-US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【品質】</a:t>
            </a: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テスト数</a:t>
            </a: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		</a:t>
            </a:r>
            <a:r>
              <a:rPr lang="ja-JP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：</a:t>
            </a:r>
            <a:r>
              <a:rPr lang="en-US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150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件</a:t>
            </a:r>
            <a:endParaRPr lang="ja-JP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総バグ数</a:t>
            </a: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		</a:t>
            </a:r>
            <a:r>
              <a:rPr lang="ja-JP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：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３件</a:t>
            </a:r>
            <a:endParaRPr lang="ja-JP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en-US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en-US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発見したバグは全て修正済みである。</a:t>
            </a:r>
            <a:endParaRPr lang="en-US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572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>
                <a:solidFill>
                  <a:schemeClr val="bg1"/>
                </a:solidFill>
              </a:rPr>
              <a:t>7</a:t>
            </a:fld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534325" y="339312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en-US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4. </a:t>
            </a:r>
            <a:r>
              <a:rPr lang="ja-JP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開発工程説明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154839" y="1880989"/>
            <a:ext cx="9553575" cy="1207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en-US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【</a:t>
            </a:r>
            <a:r>
              <a:rPr lang="ja-JP" altLang="en-US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要件定義</a:t>
            </a:r>
            <a:r>
              <a:rPr lang="en-US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】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予定</a:t>
            </a:r>
            <a:r>
              <a:rPr lang="en-US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2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日 </a:t>
            </a: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/ 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実績</a:t>
            </a:r>
            <a:r>
              <a:rPr lang="en-US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2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日</a:t>
            </a:r>
            <a:endParaRPr lang="en-US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</a:pP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作業がスムーズに進み予定よりも少し早く作業</a:t>
            </a:r>
            <a:r>
              <a:rPr lang="ja-JP" altLang="en-US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完了することができた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。</a:t>
            </a:r>
            <a:endParaRPr lang="en-US" altLang="ja-JP" sz="2400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en-US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en-US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ja-JP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839" y="3368199"/>
            <a:ext cx="10058400" cy="248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86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855" y="2863438"/>
            <a:ext cx="7843051" cy="3728664"/>
          </a:xfrm>
          <a:prstGeom prst="rect">
            <a:avLst/>
          </a:prstGeom>
          <a:ln>
            <a:noFill/>
          </a:ln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lang="ja-JP" altLang="en-US" smtClean="0">
                <a:solidFill>
                  <a:prstClr val="white"/>
                </a:solidFill>
              </a:rPr>
              <a:pPr/>
              <a:t>8</a:t>
            </a:fld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534325" y="339312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</a:pPr>
            <a:r>
              <a:rPr lang="en-US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4. </a:t>
            </a:r>
            <a:r>
              <a:rPr lang="ja-JP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開発工程説明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410594" y="1601375"/>
            <a:ext cx="9553575" cy="1555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</a:pPr>
            <a:r>
              <a:rPr lang="ja-JP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【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基本設計</a:t>
            </a:r>
            <a:r>
              <a:rPr lang="ja-JP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】</a:t>
            </a:r>
            <a:r>
              <a:rPr lang="ja-JP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予定</a:t>
            </a: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5</a:t>
            </a:r>
            <a:r>
              <a:rPr lang="ja-JP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日 </a:t>
            </a: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/ </a:t>
            </a:r>
            <a:r>
              <a:rPr lang="ja-JP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実績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７</a:t>
            </a:r>
            <a:r>
              <a:rPr lang="ja-JP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日</a:t>
            </a:r>
            <a:endParaRPr lang="ja-JP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</a:pPr>
            <a:r>
              <a:rPr lang="en-US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1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日早く取り組めたが、班内での情報のすり合わせに時間がかかり、</a:t>
            </a:r>
            <a:endParaRPr lang="en-US" altLang="ja-JP" sz="2400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</a:pP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作業完了</a:t>
            </a:r>
            <a:r>
              <a:rPr lang="ja-JP" altLang="en-US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が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予定より</a:t>
            </a:r>
            <a:r>
              <a:rPr lang="en-US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1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日遅れた。</a:t>
            </a:r>
            <a:endParaRPr lang="en-US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</a:pPr>
            <a:endParaRPr lang="ja-JP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955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>
                <a:solidFill>
                  <a:schemeClr val="bg1"/>
                </a:solidFill>
              </a:rPr>
              <a:t>9</a:t>
            </a:fld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431295" y="339312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en-US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4. </a:t>
            </a:r>
            <a:r>
              <a:rPr lang="ja-JP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開発工程説明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526504" y="2050759"/>
            <a:ext cx="9553575" cy="1078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en-US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【</a:t>
            </a:r>
            <a:r>
              <a:rPr lang="ja-JP" altLang="en-US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詳細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設計</a:t>
            </a:r>
            <a:r>
              <a:rPr lang="en-US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】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予定</a:t>
            </a:r>
            <a:r>
              <a:rPr lang="en-US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2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日 </a:t>
            </a: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/ 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実績</a:t>
            </a:r>
            <a:r>
              <a:rPr lang="en-US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2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日</a:t>
            </a:r>
            <a:endParaRPr lang="en-US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作業を分担して行うことで、予定通り作業完了することができた。</a:t>
            </a:r>
            <a:endParaRPr lang="en-US" altLang="ja-JP" sz="2400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en-US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ja-JP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504" y="3360558"/>
            <a:ext cx="9115175" cy="315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2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1017</TotalTime>
  <Words>706</Words>
  <Application>Microsoft Office PowerPoint</Application>
  <PresentationFormat>ワイド画面</PresentationFormat>
  <Paragraphs>177</Paragraphs>
  <Slides>21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33" baseType="lpstr">
      <vt:lpstr>Arial Unicode MS</vt:lpstr>
      <vt:lpstr>inherit</vt:lpstr>
      <vt:lpstr>ＭＳ Ｐゴシック</vt:lpstr>
      <vt:lpstr>ＭＳ 明朝</vt:lpstr>
      <vt:lpstr>メイリオ</vt:lpstr>
      <vt:lpstr>Arial</vt:lpstr>
      <vt:lpstr>Calibri</vt:lpstr>
      <vt:lpstr>Century</vt:lpstr>
      <vt:lpstr>Century Gothic</vt:lpstr>
      <vt:lpstr>Times New Roman</vt:lpstr>
      <vt:lpstr>Wingdings 3</vt:lpstr>
      <vt:lpstr>ウィスプ</vt:lpstr>
      <vt:lpstr>商品販売システム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商品販売システム</dc:title>
  <dc:creator>aaa</dc:creator>
  <cp:lastModifiedBy>aaa</cp:lastModifiedBy>
  <cp:revision>57</cp:revision>
  <dcterms:created xsi:type="dcterms:W3CDTF">2021-06-08T01:54:21Z</dcterms:created>
  <dcterms:modified xsi:type="dcterms:W3CDTF">2021-06-10T06:42:17Z</dcterms:modified>
</cp:coreProperties>
</file>