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4" r:id="rId4"/>
    <p:sldId id="278" r:id="rId5"/>
    <p:sldId id="257" r:id="rId6"/>
    <p:sldId id="267" r:id="rId7"/>
    <p:sldId id="277" r:id="rId8"/>
    <p:sldId id="279" r:id="rId9"/>
    <p:sldId id="258" r:id="rId10"/>
    <p:sldId id="268" r:id="rId11"/>
    <p:sldId id="269" r:id="rId12"/>
    <p:sldId id="259" r:id="rId13"/>
    <p:sldId id="270" r:id="rId14"/>
    <p:sldId id="271" r:id="rId15"/>
    <p:sldId id="281" r:id="rId16"/>
    <p:sldId id="282" r:id="rId17"/>
    <p:sldId id="272" r:id="rId18"/>
    <p:sldId id="260" r:id="rId19"/>
    <p:sldId id="283" r:id="rId20"/>
    <p:sldId id="284" r:id="rId21"/>
    <p:sldId id="285" r:id="rId22"/>
    <p:sldId id="286" r:id="rId23"/>
    <p:sldId id="287" r:id="rId24"/>
    <p:sldId id="288" r:id="rId25"/>
    <p:sldId id="261" r:id="rId26"/>
    <p:sldId id="289" r:id="rId27"/>
    <p:sldId id="290" r:id="rId28"/>
    <p:sldId id="291" r:id="rId29"/>
    <p:sldId id="273" r:id="rId30"/>
    <p:sldId id="26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400E8FA-116B-4AEF-B0ED-71D4880E26BF}" type="datetimeFigureOut">
              <a:rPr lang="en-US" smtClean="0"/>
              <a:t>2/4/2019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FC02820-CE75-4914-87BC-A4C731D1AACB}" type="slidenum">
              <a:rPr lang="en-US" smtClean="0"/>
              <a:t>‹#›</a:t>
            </a:fld>
            <a:endParaRPr lang="en-US"/>
          </a:p>
        </p:txBody>
      </p:sp>
    </p:spTree>
    <p:extLst>
      <p:ext uri="{BB962C8B-B14F-4D97-AF65-F5344CB8AC3E}">
        <p14:creationId xmlns:p14="http://schemas.microsoft.com/office/powerpoint/2010/main" val="92759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00E8FA-116B-4AEF-B0ED-71D4880E26BF}"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02820-CE75-4914-87BC-A4C731D1AACB}" type="slidenum">
              <a:rPr lang="en-US" smtClean="0"/>
              <a:t>‹#›</a:t>
            </a:fld>
            <a:endParaRPr lang="en-US"/>
          </a:p>
        </p:txBody>
      </p:sp>
    </p:spTree>
    <p:extLst>
      <p:ext uri="{BB962C8B-B14F-4D97-AF65-F5344CB8AC3E}">
        <p14:creationId xmlns:p14="http://schemas.microsoft.com/office/powerpoint/2010/main" val="173024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00E8FA-116B-4AEF-B0ED-71D4880E26BF}"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02820-CE75-4914-87BC-A4C731D1AACB}" type="slidenum">
              <a:rPr lang="en-US" smtClean="0"/>
              <a:t>‹#›</a:t>
            </a:fld>
            <a:endParaRPr lang="en-US"/>
          </a:p>
        </p:txBody>
      </p:sp>
    </p:spTree>
    <p:extLst>
      <p:ext uri="{BB962C8B-B14F-4D97-AF65-F5344CB8AC3E}">
        <p14:creationId xmlns:p14="http://schemas.microsoft.com/office/powerpoint/2010/main" val="2483947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00E8FA-116B-4AEF-B0ED-71D4880E26BF}"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02820-CE75-4914-87BC-A4C731D1AAC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8876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00E8FA-116B-4AEF-B0ED-71D4880E26BF}"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02820-CE75-4914-87BC-A4C731D1AACB}" type="slidenum">
              <a:rPr lang="en-US" smtClean="0"/>
              <a:t>‹#›</a:t>
            </a:fld>
            <a:endParaRPr lang="en-US"/>
          </a:p>
        </p:txBody>
      </p:sp>
    </p:spTree>
    <p:extLst>
      <p:ext uri="{BB962C8B-B14F-4D97-AF65-F5344CB8AC3E}">
        <p14:creationId xmlns:p14="http://schemas.microsoft.com/office/powerpoint/2010/main" val="879753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400E8FA-116B-4AEF-B0ED-71D4880E26BF}" type="datetimeFigureOut">
              <a:rPr lang="en-US" smtClean="0"/>
              <a:t>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C02820-CE75-4914-87BC-A4C731D1AACB}" type="slidenum">
              <a:rPr lang="en-US" smtClean="0"/>
              <a:t>‹#›</a:t>
            </a:fld>
            <a:endParaRPr lang="en-US"/>
          </a:p>
        </p:txBody>
      </p:sp>
    </p:spTree>
    <p:extLst>
      <p:ext uri="{BB962C8B-B14F-4D97-AF65-F5344CB8AC3E}">
        <p14:creationId xmlns:p14="http://schemas.microsoft.com/office/powerpoint/2010/main" val="3055635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400E8FA-116B-4AEF-B0ED-71D4880E26BF}" type="datetimeFigureOut">
              <a:rPr lang="en-US" smtClean="0"/>
              <a:t>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C02820-CE75-4914-87BC-A4C731D1AACB}" type="slidenum">
              <a:rPr lang="en-US" smtClean="0"/>
              <a:t>‹#›</a:t>
            </a:fld>
            <a:endParaRPr lang="en-US"/>
          </a:p>
        </p:txBody>
      </p:sp>
    </p:spTree>
    <p:extLst>
      <p:ext uri="{BB962C8B-B14F-4D97-AF65-F5344CB8AC3E}">
        <p14:creationId xmlns:p14="http://schemas.microsoft.com/office/powerpoint/2010/main" val="372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0E8FA-116B-4AEF-B0ED-71D4880E26BF}"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02820-CE75-4914-87BC-A4C731D1AACB}" type="slidenum">
              <a:rPr lang="en-US" smtClean="0"/>
              <a:t>‹#›</a:t>
            </a:fld>
            <a:endParaRPr lang="en-US"/>
          </a:p>
        </p:txBody>
      </p:sp>
    </p:spTree>
    <p:extLst>
      <p:ext uri="{BB962C8B-B14F-4D97-AF65-F5344CB8AC3E}">
        <p14:creationId xmlns:p14="http://schemas.microsoft.com/office/powerpoint/2010/main" val="2967528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0E8FA-116B-4AEF-B0ED-71D4880E26BF}"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02820-CE75-4914-87BC-A4C731D1AACB}" type="slidenum">
              <a:rPr lang="en-US" smtClean="0"/>
              <a:t>‹#›</a:t>
            </a:fld>
            <a:endParaRPr lang="en-US"/>
          </a:p>
        </p:txBody>
      </p:sp>
    </p:spTree>
    <p:extLst>
      <p:ext uri="{BB962C8B-B14F-4D97-AF65-F5344CB8AC3E}">
        <p14:creationId xmlns:p14="http://schemas.microsoft.com/office/powerpoint/2010/main" val="2387150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0E8FA-116B-4AEF-B0ED-71D4880E26BF}"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02820-CE75-4914-87BC-A4C731D1AACB}" type="slidenum">
              <a:rPr lang="en-US" smtClean="0"/>
              <a:t>‹#›</a:t>
            </a:fld>
            <a:endParaRPr lang="en-US"/>
          </a:p>
        </p:txBody>
      </p:sp>
    </p:spTree>
    <p:extLst>
      <p:ext uri="{BB962C8B-B14F-4D97-AF65-F5344CB8AC3E}">
        <p14:creationId xmlns:p14="http://schemas.microsoft.com/office/powerpoint/2010/main" val="3176526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00E8FA-116B-4AEF-B0ED-71D4880E26BF}"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02820-CE75-4914-87BC-A4C731D1AACB}" type="slidenum">
              <a:rPr lang="en-US" smtClean="0"/>
              <a:t>‹#›</a:t>
            </a:fld>
            <a:endParaRPr lang="en-US"/>
          </a:p>
        </p:txBody>
      </p:sp>
    </p:spTree>
    <p:extLst>
      <p:ext uri="{BB962C8B-B14F-4D97-AF65-F5344CB8AC3E}">
        <p14:creationId xmlns:p14="http://schemas.microsoft.com/office/powerpoint/2010/main" val="3966966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0E8FA-116B-4AEF-B0ED-71D4880E26BF}"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02820-CE75-4914-87BC-A4C731D1AACB}" type="slidenum">
              <a:rPr lang="en-US" smtClean="0"/>
              <a:t>‹#›</a:t>
            </a:fld>
            <a:endParaRPr lang="en-US"/>
          </a:p>
        </p:txBody>
      </p:sp>
    </p:spTree>
    <p:extLst>
      <p:ext uri="{BB962C8B-B14F-4D97-AF65-F5344CB8AC3E}">
        <p14:creationId xmlns:p14="http://schemas.microsoft.com/office/powerpoint/2010/main" val="1949364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0E8FA-116B-4AEF-B0ED-71D4880E26BF}" type="datetimeFigureOut">
              <a:rPr lang="en-US" smtClean="0"/>
              <a:t>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C02820-CE75-4914-87BC-A4C731D1AACB}" type="slidenum">
              <a:rPr lang="en-US" smtClean="0"/>
              <a:t>‹#›</a:t>
            </a:fld>
            <a:endParaRPr lang="en-US"/>
          </a:p>
        </p:txBody>
      </p:sp>
    </p:spTree>
    <p:extLst>
      <p:ext uri="{BB962C8B-B14F-4D97-AF65-F5344CB8AC3E}">
        <p14:creationId xmlns:p14="http://schemas.microsoft.com/office/powerpoint/2010/main" val="3182027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0E8FA-116B-4AEF-B0ED-71D4880E26BF}" type="datetimeFigureOut">
              <a:rPr lang="en-US" smtClean="0"/>
              <a:t>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C02820-CE75-4914-87BC-A4C731D1AACB}" type="slidenum">
              <a:rPr lang="en-US" smtClean="0"/>
              <a:t>‹#›</a:t>
            </a:fld>
            <a:endParaRPr lang="en-US"/>
          </a:p>
        </p:txBody>
      </p:sp>
    </p:spTree>
    <p:extLst>
      <p:ext uri="{BB962C8B-B14F-4D97-AF65-F5344CB8AC3E}">
        <p14:creationId xmlns:p14="http://schemas.microsoft.com/office/powerpoint/2010/main" val="18365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00E8FA-116B-4AEF-B0ED-71D4880E26BF}" type="datetimeFigureOut">
              <a:rPr lang="en-US" smtClean="0"/>
              <a:t>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C02820-CE75-4914-87BC-A4C731D1AACB}" type="slidenum">
              <a:rPr lang="en-US" smtClean="0"/>
              <a:t>‹#›</a:t>
            </a:fld>
            <a:endParaRPr lang="en-US"/>
          </a:p>
        </p:txBody>
      </p:sp>
    </p:spTree>
    <p:extLst>
      <p:ext uri="{BB962C8B-B14F-4D97-AF65-F5344CB8AC3E}">
        <p14:creationId xmlns:p14="http://schemas.microsoft.com/office/powerpoint/2010/main" val="4155920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00E8FA-116B-4AEF-B0ED-71D4880E26BF}"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02820-CE75-4914-87BC-A4C731D1AACB}" type="slidenum">
              <a:rPr lang="en-US" smtClean="0"/>
              <a:t>‹#›</a:t>
            </a:fld>
            <a:endParaRPr lang="en-US"/>
          </a:p>
        </p:txBody>
      </p:sp>
    </p:spTree>
    <p:extLst>
      <p:ext uri="{BB962C8B-B14F-4D97-AF65-F5344CB8AC3E}">
        <p14:creationId xmlns:p14="http://schemas.microsoft.com/office/powerpoint/2010/main" val="4012121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00E8FA-116B-4AEF-B0ED-71D4880E26BF}"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02820-CE75-4914-87BC-A4C731D1AACB}" type="slidenum">
              <a:rPr lang="en-US" smtClean="0"/>
              <a:t>‹#›</a:t>
            </a:fld>
            <a:endParaRPr lang="en-US"/>
          </a:p>
        </p:txBody>
      </p:sp>
    </p:spTree>
    <p:extLst>
      <p:ext uri="{BB962C8B-B14F-4D97-AF65-F5344CB8AC3E}">
        <p14:creationId xmlns:p14="http://schemas.microsoft.com/office/powerpoint/2010/main" val="836880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400E8FA-116B-4AEF-B0ED-71D4880E26BF}" type="datetimeFigureOut">
              <a:rPr lang="en-US" smtClean="0"/>
              <a:t>2/4/2019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C02820-CE75-4914-87BC-A4C731D1AACB}" type="slidenum">
              <a:rPr lang="en-US" smtClean="0"/>
              <a:t>‹#›</a:t>
            </a:fld>
            <a:endParaRPr lang="en-US"/>
          </a:p>
        </p:txBody>
      </p:sp>
    </p:spTree>
    <p:extLst>
      <p:ext uri="{BB962C8B-B14F-4D97-AF65-F5344CB8AC3E}">
        <p14:creationId xmlns:p14="http://schemas.microsoft.com/office/powerpoint/2010/main" val="41724211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6.gif"/></Relationships>
</file>

<file path=ppt/slides/_rels/slide29.xml.rels><?xml version="1.0" encoding="UTF-8" standalone="yes"?>
<Relationships xmlns="http://schemas.openxmlformats.org/package/2006/relationships"><Relationship Id="rId3" Type="http://schemas.openxmlformats.org/officeDocument/2006/relationships/hyperlink" Target="http://www.laurenmarinigh.com/" TargetMode="External"/><Relationship Id="rId2" Type="http://schemas.openxmlformats.org/officeDocument/2006/relationships/hyperlink" Target="https://vimeo.com/208936442" TargetMode="External"/><Relationship Id="rId1" Type="http://schemas.openxmlformats.org/officeDocument/2006/relationships/slideLayout" Target="../slideLayouts/slideLayout2.xml"/><Relationship Id="rId6" Type="http://schemas.openxmlformats.org/officeDocument/2006/relationships/hyperlink" Target="https://iu.app.box.com/s/li7iwkpe0go0getzlsrejtcsgpdbpo9e" TargetMode="External"/><Relationship Id="rId5" Type="http://schemas.openxmlformats.org/officeDocument/2006/relationships/hyperlink" Target="https://vimeo.com/172813382" TargetMode="External"/><Relationship Id="rId4" Type="http://schemas.openxmlformats.org/officeDocument/2006/relationships/hyperlink" Target="https://biggestboss.wixsite.com/portfol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6C8E9D58-B88B-4455-B223-1F10F5129CF0}"/>
              </a:ext>
            </a:extLst>
          </p:cNvPr>
          <p:cNvSpPr>
            <a:spLocks noGrp="1"/>
          </p:cNvSpPr>
          <p:nvPr>
            <p:ph type="ctrTitle"/>
          </p:nvPr>
        </p:nvSpPr>
        <p:spPr>
          <a:xfrm>
            <a:off x="2667000" y="2328334"/>
            <a:ext cx="6858000" cy="1367896"/>
          </a:xfrm>
        </p:spPr>
        <p:txBody>
          <a:bodyPr>
            <a:normAutofit fontScale="90000"/>
          </a:bodyPr>
          <a:lstStyle/>
          <a:p>
            <a:pPr algn="ctr"/>
            <a:r>
              <a:rPr lang="en-US" dirty="0">
                <a:solidFill>
                  <a:srgbClr val="FFFFFF"/>
                </a:solidFill>
              </a:rPr>
              <a:t>Media arts and sciences</a:t>
            </a:r>
          </a:p>
        </p:txBody>
      </p:sp>
      <p:sp>
        <p:nvSpPr>
          <p:cNvPr id="3" name="Subtitle 2">
            <a:extLst>
              <a:ext uri="{FF2B5EF4-FFF2-40B4-BE49-F238E27FC236}">
                <a16:creationId xmlns:a16="http://schemas.microsoft.com/office/drawing/2014/main" id="{C884D941-192A-4F3B-9476-5C5B2438A3D6}"/>
              </a:ext>
            </a:extLst>
          </p:cNvPr>
          <p:cNvSpPr>
            <a:spLocks noGrp="1"/>
          </p:cNvSpPr>
          <p:nvPr>
            <p:ph type="subTitle" idx="1"/>
          </p:nvPr>
        </p:nvSpPr>
        <p:spPr>
          <a:xfrm>
            <a:off x="2667001" y="3602038"/>
            <a:ext cx="6857999" cy="953029"/>
          </a:xfrm>
        </p:spPr>
        <p:txBody>
          <a:bodyPr>
            <a:normAutofit/>
          </a:bodyPr>
          <a:lstStyle/>
          <a:p>
            <a:pPr algn="ctr"/>
            <a:r>
              <a:rPr lang="en-US" dirty="0">
                <a:solidFill>
                  <a:srgbClr val="82FFFF"/>
                </a:solidFill>
              </a:rPr>
              <a:t>N299 PORTFOLIO</a:t>
            </a:r>
          </a:p>
        </p:txBody>
      </p:sp>
    </p:spTree>
    <p:extLst>
      <p:ext uri="{BB962C8B-B14F-4D97-AF65-F5344CB8AC3E}">
        <p14:creationId xmlns:p14="http://schemas.microsoft.com/office/powerpoint/2010/main" val="35913567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E36541-D5AA-4034-A15F-BFF0B06B0E7B}"/>
              </a:ext>
            </a:extLst>
          </p:cNvPr>
          <p:cNvSpPr>
            <a:spLocks noGrp="1"/>
          </p:cNvSpPr>
          <p:nvPr>
            <p:ph type="title"/>
          </p:nvPr>
        </p:nvSpPr>
        <p:spPr/>
        <p:txBody>
          <a:bodyPr/>
          <a:lstStyle/>
          <a:p>
            <a:r>
              <a:rPr lang="en-US" dirty="0"/>
              <a:t>Design understanding</a:t>
            </a:r>
          </a:p>
        </p:txBody>
      </p:sp>
      <p:sp>
        <p:nvSpPr>
          <p:cNvPr id="5" name="Content Placeholder 4">
            <a:extLst>
              <a:ext uri="{FF2B5EF4-FFF2-40B4-BE49-F238E27FC236}">
                <a16:creationId xmlns:a16="http://schemas.microsoft.com/office/drawing/2014/main" id="{545FA957-93C1-452A-9C3D-92890A452BA7}"/>
              </a:ext>
            </a:extLst>
          </p:cNvPr>
          <p:cNvSpPr>
            <a:spLocks noGrp="1"/>
          </p:cNvSpPr>
          <p:nvPr>
            <p:ph sz="half" idx="1"/>
          </p:nvPr>
        </p:nvSpPr>
        <p:spPr/>
        <p:txBody>
          <a:bodyPr/>
          <a:lstStyle/>
          <a:p>
            <a:pPr fontAlgn="base"/>
            <a:r>
              <a:rPr lang="en-US" sz="2600" dirty="0"/>
              <a:t>Create a 1 page website, well branded and designed to display (6) fully polished Illustrations showcasing your fundamentals of design knowledge and understanding elegantly.</a:t>
            </a:r>
          </a:p>
          <a:p>
            <a:endParaRPr lang="en-US" dirty="0"/>
          </a:p>
        </p:txBody>
      </p:sp>
      <p:pic>
        <p:nvPicPr>
          <p:cNvPr id="8" name="Content Placeholder 7">
            <a:extLst>
              <a:ext uri="{FF2B5EF4-FFF2-40B4-BE49-F238E27FC236}">
                <a16:creationId xmlns:a16="http://schemas.microsoft.com/office/drawing/2014/main" id="{F6CEA936-138C-4103-A5B8-A73AFEC663A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443517"/>
            <a:ext cx="4875213" cy="3153653"/>
          </a:xfrm>
        </p:spPr>
      </p:pic>
    </p:spTree>
    <p:extLst>
      <p:ext uri="{BB962C8B-B14F-4D97-AF65-F5344CB8AC3E}">
        <p14:creationId xmlns:p14="http://schemas.microsoft.com/office/powerpoint/2010/main" val="303120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4AEC8-EE9F-4078-8BAF-AB74140E6A35}"/>
              </a:ext>
            </a:extLst>
          </p:cNvPr>
          <p:cNvSpPr>
            <a:spLocks noGrp="1"/>
          </p:cNvSpPr>
          <p:nvPr>
            <p:ph type="title"/>
          </p:nvPr>
        </p:nvSpPr>
        <p:spPr/>
        <p:txBody>
          <a:bodyPr/>
          <a:lstStyle/>
          <a:p>
            <a:r>
              <a:rPr lang="en-US" dirty="0"/>
              <a:t>Design understanding continued</a:t>
            </a:r>
          </a:p>
        </p:txBody>
      </p:sp>
      <p:sp>
        <p:nvSpPr>
          <p:cNvPr id="3" name="Content Placeholder 2">
            <a:extLst>
              <a:ext uri="{FF2B5EF4-FFF2-40B4-BE49-F238E27FC236}">
                <a16:creationId xmlns:a16="http://schemas.microsoft.com/office/drawing/2014/main" id="{D9497766-799B-4DA2-B0DD-8E018FB00A5A}"/>
              </a:ext>
            </a:extLst>
          </p:cNvPr>
          <p:cNvSpPr>
            <a:spLocks noGrp="1"/>
          </p:cNvSpPr>
          <p:nvPr>
            <p:ph idx="1"/>
          </p:nvPr>
        </p:nvSpPr>
        <p:spPr/>
        <p:txBody>
          <a:bodyPr>
            <a:normAutofit lnSpcReduction="10000"/>
          </a:bodyPr>
          <a:lstStyle/>
          <a:p>
            <a:r>
              <a:rPr lang="en-US" sz="2600" dirty="0"/>
              <a:t>Identify a potential client for a brand and brand strategy redesign, showcase the following with justifications:</a:t>
            </a:r>
          </a:p>
          <a:p>
            <a:pPr lvl="1" fontAlgn="base"/>
            <a:r>
              <a:rPr lang="en-US" sz="2600" dirty="0"/>
              <a:t>Client brand design iterations</a:t>
            </a:r>
          </a:p>
          <a:p>
            <a:pPr lvl="1" fontAlgn="base"/>
            <a:r>
              <a:rPr lang="en-US" sz="2600" dirty="0"/>
              <a:t>Design brief justifying new brand, brand strategy and core audiences</a:t>
            </a:r>
          </a:p>
          <a:p>
            <a:pPr lvl="1" fontAlgn="base"/>
            <a:r>
              <a:rPr lang="en-US" sz="2600" dirty="0"/>
              <a:t>Storyboards for 30 second commercial</a:t>
            </a:r>
          </a:p>
          <a:p>
            <a:pPr lvl="1" fontAlgn="base"/>
            <a:r>
              <a:rPr lang="en-US" sz="2600" dirty="0"/>
              <a:t>Social Media campaign strategy document</a:t>
            </a:r>
          </a:p>
          <a:p>
            <a:pPr marL="457200" lvl="1" indent="0" fontAlgn="base">
              <a:buNone/>
            </a:pPr>
            <a:endParaRPr lang="en-US" dirty="0"/>
          </a:p>
          <a:p>
            <a:pPr lvl="1" fontAlgn="base"/>
            <a:endParaRPr lang="en-US" sz="2600" dirty="0"/>
          </a:p>
          <a:p>
            <a:endParaRPr lang="en-US" dirty="0"/>
          </a:p>
        </p:txBody>
      </p:sp>
    </p:spTree>
    <p:extLst>
      <p:ext uri="{BB962C8B-B14F-4D97-AF65-F5344CB8AC3E}">
        <p14:creationId xmlns:p14="http://schemas.microsoft.com/office/powerpoint/2010/main" val="76647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9BB98-D648-41C9-9F95-689722906876}"/>
              </a:ext>
            </a:extLst>
          </p:cNvPr>
          <p:cNvSpPr>
            <a:spLocks noGrp="1"/>
          </p:cNvSpPr>
          <p:nvPr>
            <p:ph type="title"/>
          </p:nvPr>
        </p:nvSpPr>
        <p:spPr/>
        <p:txBody>
          <a:bodyPr/>
          <a:lstStyle/>
          <a:p>
            <a:r>
              <a:rPr lang="en-US" dirty="0"/>
              <a:t>Game design AND Development </a:t>
            </a:r>
          </a:p>
        </p:txBody>
      </p:sp>
      <p:pic>
        <p:nvPicPr>
          <p:cNvPr id="5" name="Content Placeholder 4">
            <a:extLst>
              <a:ext uri="{FF2B5EF4-FFF2-40B4-BE49-F238E27FC236}">
                <a16:creationId xmlns:a16="http://schemas.microsoft.com/office/drawing/2014/main" id="{0E024C95-BBB6-4B8B-A9F9-DDD1A60473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8140" y="1724645"/>
            <a:ext cx="8109678" cy="4272196"/>
          </a:xfrm>
        </p:spPr>
      </p:pic>
    </p:spTree>
    <p:extLst>
      <p:ext uri="{BB962C8B-B14F-4D97-AF65-F5344CB8AC3E}">
        <p14:creationId xmlns:p14="http://schemas.microsoft.com/office/powerpoint/2010/main" val="143236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D56CA-07F7-446F-8734-8A0712FBC327}"/>
              </a:ext>
            </a:extLst>
          </p:cNvPr>
          <p:cNvSpPr>
            <a:spLocks noGrp="1"/>
          </p:cNvSpPr>
          <p:nvPr>
            <p:ph type="title"/>
          </p:nvPr>
        </p:nvSpPr>
        <p:spPr/>
        <p:txBody>
          <a:bodyPr/>
          <a:lstStyle/>
          <a:p>
            <a:r>
              <a:rPr lang="en-US" dirty="0"/>
              <a:t>Game Design and Development – CORE </a:t>
            </a:r>
          </a:p>
        </p:txBody>
      </p:sp>
      <p:sp>
        <p:nvSpPr>
          <p:cNvPr id="3" name="Content Placeholder 2">
            <a:extLst>
              <a:ext uri="{FF2B5EF4-FFF2-40B4-BE49-F238E27FC236}">
                <a16:creationId xmlns:a16="http://schemas.microsoft.com/office/drawing/2014/main" id="{AD29E6DD-0467-440A-AA4B-52F2ABF4C679}"/>
              </a:ext>
            </a:extLst>
          </p:cNvPr>
          <p:cNvSpPr>
            <a:spLocks noGrp="1"/>
          </p:cNvSpPr>
          <p:nvPr>
            <p:ph idx="1"/>
          </p:nvPr>
        </p:nvSpPr>
        <p:spPr/>
        <p:txBody>
          <a:bodyPr/>
          <a:lstStyle/>
          <a:p>
            <a:r>
              <a:rPr lang="en-US" dirty="0"/>
              <a:t>One full-featured analog game, professionally produced including printed packaging</a:t>
            </a:r>
          </a:p>
          <a:p>
            <a:r>
              <a:rPr lang="en-US" dirty="0"/>
              <a:t>A design journal detailing testing done on the game, include interaction(s)</a:t>
            </a:r>
          </a:p>
          <a:p>
            <a:r>
              <a:rPr lang="en-US" dirty="0"/>
              <a:t>One fleshed out game level</a:t>
            </a:r>
          </a:p>
          <a:p>
            <a:r>
              <a:rPr lang="en-US" dirty="0"/>
              <a:t>A listing of 10 game design ideas you would like to pursue, including 1 page of sketches for each design idea. </a:t>
            </a:r>
          </a:p>
        </p:txBody>
      </p:sp>
    </p:spTree>
    <p:extLst>
      <p:ext uri="{BB962C8B-B14F-4D97-AF65-F5344CB8AC3E}">
        <p14:creationId xmlns:p14="http://schemas.microsoft.com/office/powerpoint/2010/main" val="272802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03D1F2-BB4C-43DF-8357-03B6231981BA}"/>
              </a:ext>
            </a:extLst>
          </p:cNvPr>
          <p:cNvSpPr>
            <a:spLocks noGrp="1"/>
          </p:cNvSpPr>
          <p:nvPr>
            <p:ph type="title"/>
          </p:nvPr>
        </p:nvSpPr>
        <p:spPr/>
        <p:txBody>
          <a:bodyPr/>
          <a:lstStyle/>
          <a:p>
            <a:r>
              <a:rPr lang="en-US" dirty="0"/>
              <a:t>Game design and development - core</a:t>
            </a:r>
          </a:p>
        </p:txBody>
      </p:sp>
      <p:pic>
        <p:nvPicPr>
          <p:cNvPr id="8" name="Content Placeholder 7">
            <a:extLst>
              <a:ext uri="{FF2B5EF4-FFF2-40B4-BE49-F238E27FC236}">
                <a16:creationId xmlns:a16="http://schemas.microsoft.com/office/drawing/2014/main" id="{0F25C0DF-204B-4CBC-8EA9-B82B2D5D199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67345" y="1943565"/>
            <a:ext cx="3333750" cy="3333750"/>
          </a:xfrm>
        </p:spPr>
      </p:pic>
      <p:pic>
        <p:nvPicPr>
          <p:cNvPr id="10" name="Content Placeholder 9">
            <a:extLst>
              <a:ext uri="{FF2B5EF4-FFF2-40B4-BE49-F238E27FC236}">
                <a16:creationId xmlns:a16="http://schemas.microsoft.com/office/drawing/2014/main" id="{E14750F3-C4D6-43A7-9DA5-B2DEF8E19A5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27027" y="1943565"/>
            <a:ext cx="4875213" cy="3109302"/>
          </a:xfrm>
        </p:spPr>
      </p:pic>
    </p:spTree>
    <p:extLst>
      <p:ext uri="{BB962C8B-B14F-4D97-AF65-F5344CB8AC3E}">
        <p14:creationId xmlns:p14="http://schemas.microsoft.com/office/powerpoint/2010/main" val="384893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0EFFA-87D3-4BD5-85A9-33A9E5CFF4C1}"/>
              </a:ext>
            </a:extLst>
          </p:cNvPr>
          <p:cNvSpPr>
            <a:spLocks noGrp="1"/>
          </p:cNvSpPr>
          <p:nvPr>
            <p:ph type="title"/>
          </p:nvPr>
        </p:nvSpPr>
        <p:spPr/>
        <p:txBody>
          <a:bodyPr/>
          <a:lstStyle/>
          <a:p>
            <a:r>
              <a:rPr lang="en-US" dirty="0"/>
              <a:t>Game development portfolio rubric</a:t>
            </a:r>
          </a:p>
        </p:txBody>
      </p:sp>
      <p:sp>
        <p:nvSpPr>
          <p:cNvPr id="3" name="Content Placeholder 2">
            <a:extLst>
              <a:ext uri="{FF2B5EF4-FFF2-40B4-BE49-F238E27FC236}">
                <a16:creationId xmlns:a16="http://schemas.microsoft.com/office/drawing/2014/main" id="{1A2EEDD7-DDFD-4CD8-826E-459866BEAB62}"/>
              </a:ext>
            </a:extLst>
          </p:cNvPr>
          <p:cNvSpPr>
            <a:spLocks noGrp="1"/>
          </p:cNvSpPr>
          <p:nvPr>
            <p:ph idx="1"/>
          </p:nvPr>
        </p:nvSpPr>
        <p:spPr/>
        <p:txBody>
          <a:bodyPr/>
          <a:lstStyle/>
          <a:p>
            <a:pPr fontAlgn="base"/>
            <a:r>
              <a:rPr lang="en-US" sz="2600" dirty="0"/>
              <a:t>Working game of memory, with visual refinements for added game feel</a:t>
            </a:r>
          </a:p>
          <a:p>
            <a:pPr fontAlgn="base"/>
            <a:r>
              <a:rPr lang="en-US" sz="2600" dirty="0"/>
              <a:t>Example of one personal programming project not present in any class assignment, produced in a game engine of the student’s choice – Godot, Unity, Unreal, </a:t>
            </a:r>
            <a:r>
              <a:rPr lang="en-US" sz="2600" dirty="0" err="1"/>
              <a:t>GameMaker</a:t>
            </a:r>
            <a:r>
              <a:rPr lang="en-US" sz="2600" dirty="0"/>
              <a:t>, etc.</a:t>
            </a:r>
          </a:p>
          <a:p>
            <a:pPr marL="0" indent="0">
              <a:buNone/>
            </a:pPr>
            <a:endParaRPr lang="en-US" dirty="0"/>
          </a:p>
        </p:txBody>
      </p:sp>
    </p:spTree>
    <p:extLst>
      <p:ext uri="{BB962C8B-B14F-4D97-AF65-F5344CB8AC3E}">
        <p14:creationId xmlns:p14="http://schemas.microsoft.com/office/powerpoint/2010/main" val="257244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73CA3-9915-4685-ABE8-B27502EF87E7}"/>
              </a:ext>
            </a:extLst>
          </p:cNvPr>
          <p:cNvSpPr>
            <a:spLocks noGrp="1"/>
          </p:cNvSpPr>
          <p:nvPr>
            <p:ph type="title"/>
          </p:nvPr>
        </p:nvSpPr>
        <p:spPr/>
        <p:txBody>
          <a:bodyPr/>
          <a:lstStyle/>
          <a:p>
            <a:r>
              <a:rPr lang="en-US" dirty="0"/>
              <a:t>Game art rubric</a:t>
            </a:r>
          </a:p>
        </p:txBody>
      </p:sp>
      <p:sp>
        <p:nvSpPr>
          <p:cNvPr id="3" name="Content Placeholder 2">
            <a:extLst>
              <a:ext uri="{FF2B5EF4-FFF2-40B4-BE49-F238E27FC236}">
                <a16:creationId xmlns:a16="http://schemas.microsoft.com/office/drawing/2014/main" id="{F689F4A8-4941-4378-B788-B10745235B06}"/>
              </a:ext>
            </a:extLst>
          </p:cNvPr>
          <p:cNvSpPr>
            <a:spLocks noGrp="1"/>
          </p:cNvSpPr>
          <p:nvPr>
            <p:ph idx="1"/>
          </p:nvPr>
        </p:nvSpPr>
        <p:spPr/>
        <p:txBody>
          <a:bodyPr>
            <a:normAutofit/>
          </a:bodyPr>
          <a:lstStyle/>
          <a:p>
            <a:pPr fontAlgn="base"/>
            <a:r>
              <a:rPr lang="en-US" dirty="0"/>
              <a:t>Demo reel of your work </a:t>
            </a:r>
          </a:p>
          <a:p>
            <a:pPr lvl="1" fontAlgn="base"/>
            <a:r>
              <a:rPr lang="en-US" sz="2400" dirty="0"/>
              <a:t>N243 (Bouncing ball or solar system)</a:t>
            </a:r>
          </a:p>
          <a:p>
            <a:pPr lvl="1" fontAlgn="base"/>
            <a:r>
              <a:rPr lang="en-US" sz="2400" dirty="0"/>
              <a:t>A personal object of your design imported into unity / Unreal engine and used in a level of your own make</a:t>
            </a:r>
          </a:p>
          <a:p>
            <a:r>
              <a:rPr lang="en-US" dirty="0"/>
              <a:t>A playable build of a game level/character you have created. Include an artist statement that describes the goals and intended affective/emotional outcome from the level experience.</a:t>
            </a:r>
          </a:p>
          <a:p>
            <a:endParaRPr lang="en-US" dirty="0"/>
          </a:p>
        </p:txBody>
      </p:sp>
    </p:spTree>
    <p:extLst>
      <p:ext uri="{BB962C8B-B14F-4D97-AF65-F5344CB8AC3E}">
        <p14:creationId xmlns:p14="http://schemas.microsoft.com/office/powerpoint/2010/main" val="139183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6AAA7-3ED4-43DF-A6EA-1025E8DFCF3B}"/>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6D2B1038-639F-4715-9D26-7003C7365C84}"/>
              </a:ext>
            </a:extLst>
          </p:cNvPr>
          <p:cNvSpPr>
            <a:spLocks noGrp="1"/>
          </p:cNvSpPr>
          <p:nvPr>
            <p:ph idx="1"/>
          </p:nvPr>
        </p:nvSpPr>
        <p:spPr/>
        <p:txBody>
          <a:bodyPr>
            <a:normAutofit/>
          </a:bodyPr>
          <a:lstStyle/>
          <a:p>
            <a:pPr fontAlgn="base"/>
            <a:r>
              <a:rPr lang="en-US" sz="2600" dirty="0"/>
              <a:t>All documentation material should be present on a website of the student’s own make and design.</a:t>
            </a:r>
          </a:p>
          <a:p>
            <a:pPr fontAlgn="base"/>
            <a:r>
              <a:rPr lang="en-US" sz="2600" dirty="0"/>
              <a:t>IF you have a GIT repository, please feel free to share it.</a:t>
            </a:r>
          </a:p>
          <a:p>
            <a:r>
              <a:rPr lang="en-US" sz="2600" dirty="0"/>
              <a:t>All students must include the </a:t>
            </a:r>
            <a:r>
              <a:rPr lang="en-US" sz="2600" b="1" dirty="0"/>
              <a:t>CORE</a:t>
            </a:r>
            <a:r>
              <a:rPr lang="en-US" sz="2600" dirty="0"/>
              <a:t> in their portfolio review submission, in addition to either the </a:t>
            </a:r>
            <a:r>
              <a:rPr lang="en-US" sz="2600" b="1" dirty="0"/>
              <a:t>game development</a:t>
            </a:r>
            <a:r>
              <a:rPr lang="en-US" sz="2600" dirty="0"/>
              <a:t> or </a:t>
            </a:r>
            <a:r>
              <a:rPr lang="en-US" sz="2600" b="1" dirty="0"/>
              <a:t>game art</a:t>
            </a:r>
            <a:r>
              <a:rPr lang="en-US" sz="2600" dirty="0"/>
              <a:t> requirements.</a:t>
            </a:r>
          </a:p>
        </p:txBody>
      </p:sp>
    </p:spTree>
    <p:extLst>
      <p:ext uri="{BB962C8B-B14F-4D97-AF65-F5344CB8AC3E}">
        <p14:creationId xmlns:p14="http://schemas.microsoft.com/office/powerpoint/2010/main" val="162839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1359-3EF7-426F-892B-E55C94DDBA17}"/>
              </a:ext>
            </a:extLst>
          </p:cNvPr>
          <p:cNvSpPr>
            <a:spLocks noGrp="1"/>
          </p:cNvSpPr>
          <p:nvPr>
            <p:ph type="title"/>
          </p:nvPr>
        </p:nvSpPr>
        <p:spPr/>
        <p:txBody>
          <a:bodyPr/>
          <a:lstStyle/>
          <a:p>
            <a:r>
              <a:rPr lang="en-US" dirty="0"/>
              <a:t>Video production and sound design</a:t>
            </a:r>
          </a:p>
        </p:txBody>
      </p:sp>
      <p:pic>
        <p:nvPicPr>
          <p:cNvPr id="5" name="Content Placeholder 4">
            <a:extLst>
              <a:ext uri="{FF2B5EF4-FFF2-40B4-BE49-F238E27FC236}">
                <a16:creationId xmlns:a16="http://schemas.microsoft.com/office/drawing/2014/main" id="{FB4A3EFC-2315-4D5F-9745-15955C5B33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4781" y="1642715"/>
            <a:ext cx="8379502" cy="4332158"/>
          </a:xfrm>
        </p:spPr>
      </p:pic>
    </p:spTree>
    <p:extLst>
      <p:ext uri="{BB962C8B-B14F-4D97-AF65-F5344CB8AC3E}">
        <p14:creationId xmlns:p14="http://schemas.microsoft.com/office/powerpoint/2010/main" val="148602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7383-7A9B-4900-A8BB-1390B009A160}"/>
              </a:ext>
            </a:extLst>
          </p:cNvPr>
          <p:cNvSpPr>
            <a:spLocks noGrp="1"/>
          </p:cNvSpPr>
          <p:nvPr>
            <p:ph type="title"/>
          </p:nvPr>
        </p:nvSpPr>
        <p:spPr/>
        <p:txBody>
          <a:bodyPr>
            <a:normAutofit fontScale="90000"/>
          </a:bodyPr>
          <a:lstStyle/>
          <a:p>
            <a:r>
              <a:rPr lang="en-US" dirty="0"/>
              <a:t>Documentary Reel examples demonstrating a basic understanding of</a:t>
            </a:r>
            <a:br>
              <a:rPr lang="en-US" dirty="0"/>
            </a:br>
            <a:endParaRPr lang="en-US" dirty="0"/>
          </a:p>
        </p:txBody>
      </p:sp>
      <p:sp>
        <p:nvSpPr>
          <p:cNvPr id="3" name="Content Placeholder 2">
            <a:extLst>
              <a:ext uri="{FF2B5EF4-FFF2-40B4-BE49-F238E27FC236}">
                <a16:creationId xmlns:a16="http://schemas.microsoft.com/office/drawing/2014/main" id="{555C7A79-B044-4589-B6D3-23E82B335AC7}"/>
              </a:ext>
            </a:extLst>
          </p:cNvPr>
          <p:cNvSpPr>
            <a:spLocks noGrp="1"/>
          </p:cNvSpPr>
          <p:nvPr>
            <p:ph sz="half" idx="1"/>
          </p:nvPr>
        </p:nvSpPr>
        <p:spPr/>
        <p:txBody>
          <a:bodyPr>
            <a:normAutofit/>
          </a:bodyPr>
          <a:lstStyle/>
          <a:p>
            <a:r>
              <a:rPr lang="en-US" sz="2600" dirty="0"/>
              <a:t>A-Roll Shooting</a:t>
            </a:r>
          </a:p>
          <a:p>
            <a:r>
              <a:rPr lang="en-US" sz="2600" dirty="0"/>
              <a:t>B-Roll Shooting</a:t>
            </a:r>
          </a:p>
          <a:p>
            <a:r>
              <a:rPr lang="en-US" sz="2600" dirty="0"/>
              <a:t>A/B Roll Editing</a:t>
            </a:r>
          </a:p>
        </p:txBody>
      </p:sp>
      <p:pic>
        <p:nvPicPr>
          <p:cNvPr id="6" name="Content Placeholder 5">
            <a:extLst>
              <a:ext uri="{FF2B5EF4-FFF2-40B4-BE49-F238E27FC236}">
                <a16:creationId xmlns:a16="http://schemas.microsoft.com/office/drawing/2014/main" id="{04BF2763-BA00-457A-872D-A8D63FF8A1D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21317" y="2249486"/>
            <a:ext cx="5304016" cy="3541714"/>
          </a:xfrm>
        </p:spPr>
      </p:pic>
    </p:spTree>
    <p:extLst>
      <p:ext uri="{BB962C8B-B14F-4D97-AF65-F5344CB8AC3E}">
        <p14:creationId xmlns:p14="http://schemas.microsoft.com/office/powerpoint/2010/main" val="231650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013F-E7AC-45C3-94ED-8D0F49FADD06}"/>
              </a:ext>
            </a:extLst>
          </p:cNvPr>
          <p:cNvSpPr>
            <a:spLocks noGrp="1"/>
          </p:cNvSpPr>
          <p:nvPr>
            <p:ph type="title"/>
          </p:nvPr>
        </p:nvSpPr>
        <p:spPr/>
        <p:txBody>
          <a:bodyPr/>
          <a:lstStyle/>
          <a:p>
            <a:r>
              <a:rPr lang="en-US" dirty="0"/>
              <a:t>What is the goal?</a:t>
            </a:r>
          </a:p>
        </p:txBody>
      </p:sp>
      <p:sp>
        <p:nvSpPr>
          <p:cNvPr id="3" name="Content Placeholder 2">
            <a:extLst>
              <a:ext uri="{FF2B5EF4-FFF2-40B4-BE49-F238E27FC236}">
                <a16:creationId xmlns:a16="http://schemas.microsoft.com/office/drawing/2014/main" id="{E669BF0F-AE8B-48CA-AB01-75A23784CE8D}"/>
              </a:ext>
            </a:extLst>
          </p:cNvPr>
          <p:cNvSpPr>
            <a:spLocks noGrp="1"/>
          </p:cNvSpPr>
          <p:nvPr>
            <p:ph idx="1"/>
          </p:nvPr>
        </p:nvSpPr>
        <p:spPr/>
        <p:txBody>
          <a:bodyPr>
            <a:noAutofit/>
          </a:bodyPr>
          <a:lstStyle/>
          <a:p>
            <a:r>
              <a:rPr lang="en-US" sz="2200" dirty="0"/>
              <a:t>During your career search and development, learning how to interview and how to represent yourself during the career search process is critical. </a:t>
            </a:r>
          </a:p>
          <a:p>
            <a:r>
              <a:rPr lang="en-US" sz="2200" dirty="0"/>
              <a:t>Each specialization of a Media Arts and Science (MAS) professional also has the burden of proof of showcasing their technical knowledge, eye and understanding of design, understanding of client needs, and applying those skills towards serving that client’s and their audience.  </a:t>
            </a:r>
          </a:p>
          <a:p>
            <a:r>
              <a:rPr lang="en-US" sz="2200" b="1" i="1" u="sng" dirty="0"/>
              <a:t>You must pass this portfolio review before being advancing further in your specialization.</a:t>
            </a:r>
            <a:endParaRPr lang="en-US" sz="2200" b="1" u="sng" dirty="0"/>
          </a:p>
          <a:p>
            <a:endParaRPr lang="en-US" sz="2800" dirty="0"/>
          </a:p>
        </p:txBody>
      </p:sp>
    </p:spTree>
    <p:extLst>
      <p:ext uri="{BB962C8B-B14F-4D97-AF65-F5344CB8AC3E}">
        <p14:creationId xmlns:p14="http://schemas.microsoft.com/office/powerpoint/2010/main" val="2450493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B310-7980-45A4-8260-86F9C3688960}"/>
              </a:ext>
            </a:extLst>
          </p:cNvPr>
          <p:cNvSpPr>
            <a:spLocks noGrp="1"/>
          </p:cNvSpPr>
          <p:nvPr>
            <p:ph type="title"/>
          </p:nvPr>
        </p:nvSpPr>
        <p:spPr/>
        <p:txBody>
          <a:bodyPr/>
          <a:lstStyle/>
          <a:p>
            <a:r>
              <a:rPr lang="en-US" dirty="0"/>
              <a:t>Reel for documentary should observe the following format</a:t>
            </a:r>
          </a:p>
        </p:txBody>
      </p:sp>
      <p:sp>
        <p:nvSpPr>
          <p:cNvPr id="3" name="Content Placeholder 2">
            <a:extLst>
              <a:ext uri="{FF2B5EF4-FFF2-40B4-BE49-F238E27FC236}">
                <a16:creationId xmlns:a16="http://schemas.microsoft.com/office/drawing/2014/main" id="{611F60C1-900A-48DF-9AB5-9AD6F5DEB150}"/>
              </a:ext>
            </a:extLst>
          </p:cNvPr>
          <p:cNvSpPr>
            <a:spLocks noGrp="1"/>
          </p:cNvSpPr>
          <p:nvPr>
            <p:ph idx="1"/>
          </p:nvPr>
        </p:nvSpPr>
        <p:spPr/>
        <p:txBody>
          <a:bodyPr>
            <a:normAutofit/>
          </a:bodyPr>
          <a:lstStyle/>
          <a:p>
            <a:pPr fontAlgn="base"/>
            <a:r>
              <a:rPr lang="en-US" dirty="0"/>
              <a:t>Three 20-second excerpts of interviews totaling 1-minute, followed by:</a:t>
            </a:r>
          </a:p>
          <a:p>
            <a:pPr fontAlgn="base"/>
            <a:r>
              <a:rPr lang="en-US" dirty="0"/>
              <a:t>1 minute of B-roll examples showing a minimum of  12 shots, followed by:</a:t>
            </a:r>
          </a:p>
          <a:p>
            <a:pPr fontAlgn="base"/>
            <a:r>
              <a:rPr lang="en-US" dirty="0"/>
              <a:t>90-second excerpt from A/B Rolled piece, may include walk-and-talk</a:t>
            </a:r>
          </a:p>
          <a:p>
            <a:pPr fontAlgn="base"/>
            <a:r>
              <a:rPr lang="en-US" dirty="0"/>
              <a:t>In a 5-second graphic after each excerpt, indicate what you were responsible for in the production and post-production of the preceding example. </a:t>
            </a:r>
          </a:p>
          <a:p>
            <a:pPr fontAlgn="base"/>
            <a:r>
              <a:rPr lang="en-US" b="1" dirty="0"/>
              <a:t>Deliverable: Exported as 1920X1080 H.264 23.98 fps or 29.97 fps. </a:t>
            </a:r>
            <a:endParaRPr lang="en-US" dirty="0"/>
          </a:p>
          <a:p>
            <a:pPr fontAlgn="base"/>
            <a:endParaRPr lang="en-US" dirty="0"/>
          </a:p>
          <a:p>
            <a:pPr marL="0" indent="0" fontAlgn="base">
              <a:buNone/>
            </a:pPr>
            <a:endParaRPr lang="en-US" dirty="0"/>
          </a:p>
        </p:txBody>
      </p:sp>
    </p:spTree>
    <p:extLst>
      <p:ext uri="{BB962C8B-B14F-4D97-AF65-F5344CB8AC3E}">
        <p14:creationId xmlns:p14="http://schemas.microsoft.com/office/powerpoint/2010/main" val="184822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2DC8-AF93-439B-AC6F-9BE787FE0CF2}"/>
              </a:ext>
            </a:extLst>
          </p:cNvPr>
          <p:cNvSpPr>
            <a:spLocks noGrp="1"/>
          </p:cNvSpPr>
          <p:nvPr>
            <p:ph type="title"/>
          </p:nvPr>
        </p:nvSpPr>
        <p:spPr/>
        <p:txBody>
          <a:bodyPr/>
          <a:lstStyle/>
          <a:p>
            <a:r>
              <a:rPr lang="en-US" dirty="0"/>
              <a:t>Narrative Reel examples demonstrating a basic understanding of</a:t>
            </a:r>
          </a:p>
        </p:txBody>
      </p:sp>
      <p:sp>
        <p:nvSpPr>
          <p:cNvPr id="4" name="Content Placeholder 3">
            <a:extLst>
              <a:ext uri="{FF2B5EF4-FFF2-40B4-BE49-F238E27FC236}">
                <a16:creationId xmlns:a16="http://schemas.microsoft.com/office/drawing/2014/main" id="{27D0A180-9C0E-44B9-86FC-94F478CC196C}"/>
              </a:ext>
            </a:extLst>
          </p:cNvPr>
          <p:cNvSpPr>
            <a:spLocks noGrp="1"/>
          </p:cNvSpPr>
          <p:nvPr>
            <p:ph sz="half" idx="1"/>
          </p:nvPr>
        </p:nvSpPr>
        <p:spPr/>
        <p:txBody>
          <a:bodyPr/>
          <a:lstStyle/>
          <a:p>
            <a:r>
              <a:rPr lang="en-US" dirty="0"/>
              <a:t>Shooting</a:t>
            </a:r>
          </a:p>
          <a:p>
            <a:r>
              <a:rPr lang="en-US" dirty="0"/>
              <a:t>Directing/Editing </a:t>
            </a:r>
          </a:p>
        </p:txBody>
      </p:sp>
      <p:pic>
        <p:nvPicPr>
          <p:cNvPr id="7" name="Content Placeholder 6">
            <a:extLst>
              <a:ext uri="{FF2B5EF4-FFF2-40B4-BE49-F238E27FC236}">
                <a16:creationId xmlns:a16="http://schemas.microsoft.com/office/drawing/2014/main" id="{5D1AD50D-701D-4D96-8E39-877C21B0177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32586" y="2249486"/>
            <a:ext cx="5226269" cy="3541714"/>
          </a:xfrm>
        </p:spPr>
      </p:pic>
    </p:spTree>
    <p:extLst>
      <p:ext uri="{BB962C8B-B14F-4D97-AF65-F5344CB8AC3E}">
        <p14:creationId xmlns:p14="http://schemas.microsoft.com/office/powerpoint/2010/main" val="375208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2B7D4-E33E-4ADD-9F4C-15E7863B7153}"/>
              </a:ext>
            </a:extLst>
          </p:cNvPr>
          <p:cNvSpPr>
            <a:spLocks noGrp="1"/>
          </p:cNvSpPr>
          <p:nvPr>
            <p:ph type="title"/>
          </p:nvPr>
        </p:nvSpPr>
        <p:spPr/>
        <p:txBody>
          <a:bodyPr/>
          <a:lstStyle/>
          <a:p>
            <a:r>
              <a:rPr lang="en-US" dirty="0"/>
              <a:t>Reel for narrative observes following format</a:t>
            </a:r>
          </a:p>
        </p:txBody>
      </p:sp>
      <p:sp>
        <p:nvSpPr>
          <p:cNvPr id="3" name="Content Placeholder 2">
            <a:extLst>
              <a:ext uri="{FF2B5EF4-FFF2-40B4-BE49-F238E27FC236}">
                <a16:creationId xmlns:a16="http://schemas.microsoft.com/office/drawing/2014/main" id="{69B0B5CC-2C9E-4BEE-A068-249E106F59AE}"/>
              </a:ext>
            </a:extLst>
          </p:cNvPr>
          <p:cNvSpPr>
            <a:spLocks noGrp="1"/>
          </p:cNvSpPr>
          <p:nvPr>
            <p:ph idx="1"/>
          </p:nvPr>
        </p:nvSpPr>
        <p:spPr/>
        <p:txBody>
          <a:bodyPr>
            <a:normAutofit/>
          </a:bodyPr>
          <a:lstStyle/>
          <a:p>
            <a:r>
              <a:rPr lang="en-US" dirty="0"/>
              <a:t>One 3-minute continuous excerpt from final edit of narrative piece, or</a:t>
            </a:r>
          </a:p>
          <a:p>
            <a:r>
              <a:rPr lang="en-US" dirty="0"/>
              <a:t>Two 90-second continuous excerpts from final edit of narrative pieces, or</a:t>
            </a:r>
          </a:p>
          <a:p>
            <a:r>
              <a:rPr lang="en-US" dirty="0"/>
              <a:t>Three 1-minute continuous excerpts from final edit of narrative pieces</a:t>
            </a:r>
          </a:p>
          <a:p>
            <a:r>
              <a:rPr lang="en-US" dirty="0"/>
              <a:t>In a 5-second graphic after each excerpt, indicate what you were responsible for in the production and post-production of the preceding example. </a:t>
            </a:r>
          </a:p>
          <a:p>
            <a:r>
              <a:rPr lang="en-US" dirty="0"/>
              <a:t>Deliverables Exported as 1920X1080 H.264 23.98 fps or 29.97 fps. </a:t>
            </a:r>
          </a:p>
          <a:p>
            <a:endParaRPr lang="en-US" dirty="0"/>
          </a:p>
        </p:txBody>
      </p:sp>
    </p:spTree>
    <p:extLst>
      <p:ext uri="{BB962C8B-B14F-4D97-AF65-F5344CB8AC3E}">
        <p14:creationId xmlns:p14="http://schemas.microsoft.com/office/powerpoint/2010/main" val="229844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E302-C76D-4138-9F61-B844770AB95B}"/>
              </a:ext>
            </a:extLst>
          </p:cNvPr>
          <p:cNvSpPr>
            <a:spLocks noGrp="1"/>
          </p:cNvSpPr>
          <p:nvPr>
            <p:ph type="title"/>
          </p:nvPr>
        </p:nvSpPr>
        <p:spPr/>
        <p:txBody>
          <a:bodyPr>
            <a:normAutofit fontScale="90000"/>
          </a:bodyPr>
          <a:lstStyle/>
          <a:p>
            <a:r>
              <a:rPr lang="en-US" dirty="0"/>
              <a:t>Sound Design</a:t>
            </a:r>
            <a:br>
              <a:rPr lang="en-US" dirty="0"/>
            </a:br>
            <a:r>
              <a:rPr lang="en-US" dirty="0"/>
              <a:t>	REEL EXAMPLES DEMONSTRATING UNDERSTANDING 	OF THE FOLLOWING</a:t>
            </a:r>
          </a:p>
        </p:txBody>
      </p:sp>
      <p:sp>
        <p:nvSpPr>
          <p:cNvPr id="4" name="Content Placeholder 3">
            <a:extLst>
              <a:ext uri="{FF2B5EF4-FFF2-40B4-BE49-F238E27FC236}">
                <a16:creationId xmlns:a16="http://schemas.microsoft.com/office/drawing/2014/main" id="{3EC443C0-57E5-4439-B42D-1BBD48572863}"/>
              </a:ext>
            </a:extLst>
          </p:cNvPr>
          <p:cNvSpPr>
            <a:spLocks noGrp="1"/>
          </p:cNvSpPr>
          <p:nvPr>
            <p:ph sz="half" idx="1"/>
          </p:nvPr>
        </p:nvSpPr>
        <p:spPr/>
        <p:txBody>
          <a:bodyPr>
            <a:normAutofit/>
          </a:bodyPr>
          <a:lstStyle/>
          <a:p>
            <a:r>
              <a:rPr lang="en-US" sz="2600" dirty="0"/>
              <a:t>Audio editing</a:t>
            </a:r>
          </a:p>
          <a:p>
            <a:r>
              <a:rPr lang="en-US" sz="2600" dirty="0"/>
              <a:t>Editing</a:t>
            </a:r>
          </a:p>
          <a:p>
            <a:r>
              <a:rPr lang="en-US" sz="2600" dirty="0"/>
              <a:t>Mixing</a:t>
            </a:r>
          </a:p>
        </p:txBody>
      </p:sp>
      <p:pic>
        <p:nvPicPr>
          <p:cNvPr id="7" name="Content Placeholder 6">
            <a:extLst>
              <a:ext uri="{FF2B5EF4-FFF2-40B4-BE49-F238E27FC236}">
                <a16:creationId xmlns:a16="http://schemas.microsoft.com/office/drawing/2014/main" id="{48D3CB67-C830-47C5-B27C-754512E073A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734596" y="2249486"/>
            <a:ext cx="6008494" cy="3394569"/>
          </a:xfrm>
        </p:spPr>
      </p:pic>
    </p:spTree>
    <p:extLst>
      <p:ext uri="{BB962C8B-B14F-4D97-AF65-F5344CB8AC3E}">
        <p14:creationId xmlns:p14="http://schemas.microsoft.com/office/powerpoint/2010/main" val="1437207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9ECD6-DB41-4E46-B0C3-05D6584BCB33}"/>
              </a:ext>
            </a:extLst>
          </p:cNvPr>
          <p:cNvSpPr>
            <a:spLocks noGrp="1"/>
          </p:cNvSpPr>
          <p:nvPr>
            <p:ph type="title"/>
          </p:nvPr>
        </p:nvSpPr>
        <p:spPr/>
        <p:txBody>
          <a:bodyPr/>
          <a:lstStyle/>
          <a:p>
            <a:r>
              <a:rPr lang="en-US" dirty="0"/>
              <a:t>Reel for audio should observe the following format</a:t>
            </a:r>
          </a:p>
        </p:txBody>
      </p:sp>
      <p:sp>
        <p:nvSpPr>
          <p:cNvPr id="3" name="Content Placeholder 2">
            <a:extLst>
              <a:ext uri="{FF2B5EF4-FFF2-40B4-BE49-F238E27FC236}">
                <a16:creationId xmlns:a16="http://schemas.microsoft.com/office/drawing/2014/main" id="{DAC1ACA3-6105-46F4-94E4-A31BD393E250}"/>
              </a:ext>
            </a:extLst>
          </p:cNvPr>
          <p:cNvSpPr>
            <a:spLocks noGrp="1"/>
          </p:cNvSpPr>
          <p:nvPr>
            <p:ph idx="1"/>
          </p:nvPr>
        </p:nvSpPr>
        <p:spPr/>
        <p:txBody>
          <a:bodyPr>
            <a:normAutofit lnSpcReduction="10000"/>
          </a:bodyPr>
          <a:lstStyle/>
          <a:p>
            <a:pPr fontAlgn="base"/>
            <a:r>
              <a:rPr lang="en-US" dirty="0"/>
              <a:t>Example of voice recording mixed with music (radio commercial or podcast) in MP3 or WAV format</a:t>
            </a:r>
          </a:p>
          <a:p>
            <a:r>
              <a:rPr lang="en-US" dirty="0"/>
              <a:t>Example of sound effects synced with visuals (game, animation, or video).</a:t>
            </a:r>
          </a:p>
          <a:p>
            <a:r>
              <a:rPr lang="en-US" dirty="0"/>
              <a:t>Exported as MP4 (1920X1080 H264 23.98 fps)</a:t>
            </a:r>
          </a:p>
          <a:p>
            <a:r>
              <a:rPr lang="en-US" dirty="0"/>
              <a:t>Example of voice synced with video (ADR or voiceover) or Interview/Dialogue with</a:t>
            </a:r>
          </a:p>
          <a:p>
            <a:r>
              <a:rPr lang="en-US" dirty="0"/>
              <a:t>Video. Exported as MP4 (1920X1080 H264 23.98 fps)</a:t>
            </a:r>
          </a:p>
          <a:p>
            <a:endParaRPr lang="en-US" dirty="0"/>
          </a:p>
        </p:txBody>
      </p:sp>
    </p:spTree>
    <p:extLst>
      <p:ext uri="{BB962C8B-B14F-4D97-AF65-F5344CB8AC3E}">
        <p14:creationId xmlns:p14="http://schemas.microsoft.com/office/powerpoint/2010/main" val="424960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EF98A-11F6-495A-8185-70B636154BE8}"/>
              </a:ext>
            </a:extLst>
          </p:cNvPr>
          <p:cNvSpPr>
            <a:spLocks noGrp="1"/>
          </p:cNvSpPr>
          <p:nvPr>
            <p:ph type="title"/>
          </p:nvPr>
        </p:nvSpPr>
        <p:spPr/>
        <p:txBody>
          <a:bodyPr/>
          <a:lstStyle/>
          <a:p>
            <a:r>
              <a:rPr lang="en-US" dirty="0"/>
              <a:t>Web design and development</a:t>
            </a:r>
          </a:p>
        </p:txBody>
      </p:sp>
      <p:pic>
        <p:nvPicPr>
          <p:cNvPr id="5" name="Content Placeholder 4">
            <a:extLst>
              <a:ext uri="{FF2B5EF4-FFF2-40B4-BE49-F238E27FC236}">
                <a16:creationId xmlns:a16="http://schemas.microsoft.com/office/drawing/2014/main" id="{97B5A683-5525-4CE1-AC57-86263F3E7B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9154" y="1693889"/>
            <a:ext cx="8739265" cy="4097311"/>
          </a:xfrm>
        </p:spPr>
      </p:pic>
    </p:spTree>
    <p:extLst>
      <p:ext uri="{BB962C8B-B14F-4D97-AF65-F5344CB8AC3E}">
        <p14:creationId xmlns:p14="http://schemas.microsoft.com/office/powerpoint/2010/main" val="150104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1719BE-15D6-4EE6-97D0-2FCA259B60D1}"/>
              </a:ext>
            </a:extLst>
          </p:cNvPr>
          <p:cNvSpPr>
            <a:spLocks noGrp="1"/>
          </p:cNvSpPr>
          <p:nvPr>
            <p:ph type="title"/>
          </p:nvPr>
        </p:nvSpPr>
        <p:spPr/>
        <p:txBody>
          <a:bodyPr/>
          <a:lstStyle/>
          <a:p>
            <a:r>
              <a:rPr lang="en-US" dirty="0"/>
              <a:t>WEBSITE CREATION</a:t>
            </a:r>
          </a:p>
        </p:txBody>
      </p:sp>
      <p:sp>
        <p:nvSpPr>
          <p:cNvPr id="5" name="Content Placeholder 4">
            <a:extLst>
              <a:ext uri="{FF2B5EF4-FFF2-40B4-BE49-F238E27FC236}">
                <a16:creationId xmlns:a16="http://schemas.microsoft.com/office/drawing/2014/main" id="{C8782096-1D54-4893-854F-FFF8371AD406}"/>
              </a:ext>
            </a:extLst>
          </p:cNvPr>
          <p:cNvSpPr>
            <a:spLocks noGrp="1"/>
          </p:cNvSpPr>
          <p:nvPr>
            <p:ph sz="half" idx="1"/>
          </p:nvPr>
        </p:nvSpPr>
        <p:spPr/>
        <p:txBody>
          <a:bodyPr>
            <a:normAutofit fontScale="70000" lnSpcReduction="20000"/>
          </a:bodyPr>
          <a:lstStyle/>
          <a:p>
            <a:pPr fontAlgn="base"/>
            <a:r>
              <a:rPr lang="en-US" dirty="0"/>
              <a:t>Create a one page website prototype using whatever software, but Adobe XD CC is preferred, you would like having the below listed parameters:  Must have a minimum of five full height sections with content. That includes text and images.  </a:t>
            </a:r>
          </a:p>
          <a:p>
            <a:pPr fontAlgn="base"/>
            <a:r>
              <a:rPr lang="en-US" dirty="0"/>
              <a:t>Must have four subsections with content that is appropriate to the website. </a:t>
            </a:r>
          </a:p>
          <a:p>
            <a:pPr fontAlgn="base"/>
            <a:r>
              <a:rPr lang="en-US" dirty="0"/>
              <a:t>There must be a navigation bar that navigates to the full section. </a:t>
            </a:r>
          </a:p>
          <a:p>
            <a:pPr fontAlgn="base"/>
            <a:r>
              <a:rPr lang="en-US" dirty="0"/>
              <a:t>Must be an eCommerce site and look professional. </a:t>
            </a:r>
          </a:p>
          <a:p>
            <a:endParaRPr lang="en-US" dirty="0"/>
          </a:p>
        </p:txBody>
      </p:sp>
      <p:pic>
        <p:nvPicPr>
          <p:cNvPr id="8" name="Content Placeholder 7">
            <a:extLst>
              <a:ext uri="{FF2B5EF4-FFF2-40B4-BE49-F238E27FC236}">
                <a16:creationId xmlns:a16="http://schemas.microsoft.com/office/drawing/2014/main" id="{A479AF49-EB00-436F-AA4C-0B22B8BB0F4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702816"/>
            <a:ext cx="4875213" cy="2635056"/>
          </a:xfrm>
        </p:spPr>
      </p:pic>
    </p:spTree>
    <p:extLst>
      <p:ext uri="{BB962C8B-B14F-4D97-AF65-F5344CB8AC3E}">
        <p14:creationId xmlns:p14="http://schemas.microsoft.com/office/powerpoint/2010/main" val="17213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A414-A06A-482A-9A2E-5D180F0202ED}"/>
              </a:ext>
            </a:extLst>
          </p:cNvPr>
          <p:cNvSpPr>
            <a:spLocks noGrp="1"/>
          </p:cNvSpPr>
          <p:nvPr>
            <p:ph type="title"/>
          </p:nvPr>
        </p:nvSpPr>
        <p:spPr/>
        <p:txBody>
          <a:bodyPr/>
          <a:lstStyle/>
          <a:p>
            <a:r>
              <a:rPr lang="en-US" dirty="0"/>
              <a:t>HTML &amp; CSS languages</a:t>
            </a:r>
          </a:p>
        </p:txBody>
      </p:sp>
      <p:sp>
        <p:nvSpPr>
          <p:cNvPr id="3" name="Content Placeholder 2">
            <a:extLst>
              <a:ext uri="{FF2B5EF4-FFF2-40B4-BE49-F238E27FC236}">
                <a16:creationId xmlns:a16="http://schemas.microsoft.com/office/drawing/2014/main" id="{80CA58CD-D2E5-4DC7-BEBD-901F5463BBBD}"/>
              </a:ext>
            </a:extLst>
          </p:cNvPr>
          <p:cNvSpPr>
            <a:spLocks noGrp="1"/>
          </p:cNvSpPr>
          <p:nvPr>
            <p:ph idx="1"/>
          </p:nvPr>
        </p:nvSpPr>
        <p:spPr/>
        <p:txBody>
          <a:bodyPr>
            <a:normAutofit fontScale="92500" lnSpcReduction="10000"/>
          </a:bodyPr>
          <a:lstStyle/>
          <a:p>
            <a:pPr fontAlgn="base"/>
            <a:r>
              <a:rPr lang="en-US" dirty="0"/>
              <a:t>You must use an external stylesheet and have correct commenting</a:t>
            </a:r>
          </a:p>
          <a:p>
            <a:pPr fontAlgn="base"/>
            <a:r>
              <a:rPr lang="en-US" dirty="0"/>
              <a:t>Your HTML must be properly commented and have the correct coding structure. </a:t>
            </a:r>
          </a:p>
          <a:p>
            <a:pPr fontAlgn="base"/>
            <a:r>
              <a:rPr lang="en-US" dirty="0"/>
              <a:t>Full height sections should be full height but can grow if content overflows. </a:t>
            </a:r>
          </a:p>
          <a:p>
            <a:pPr fontAlgn="base"/>
            <a:r>
              <a:rPr lang="en-US" dirty="0"/>
              <a:t>Sub-sections can be a max of 50% height.</a:t>
            </a:r>
          </a:p>
          <a:p>
            <a:pPr fontAlgn="base"/>
            <a:r>
              <a:rPr lang="en-US" dirty="0"/>
              <a:t>Your project must be uploaded to the Pages server. </a:t>
            </a:r>
          </a:p>
          <a:p>
            <a:pPr fontAlgn="base"/>
            <a:r>
              <a:rPr lang="en-US" dirty="0"/>
              <a:t>You must show proper use of elements and styling.</a:t>
            </a:r>
          </a:p>
          <a:p>
            <a:pPr fontAlgn="base"/>
            <a:r>
              <a:rPr lang="en-US" dirty="0"/>
              <a:t>Your site must be a full replication of your prototype. </a:t>
            </a:r>
          </a:p>
          <a:p>
            <a:endParaRPr lang="en-US" dirty="0"/>
          </a:p>
        </p:txBody>
      </p:sp>
    </p:spTree>
    <p:extLst>
      <p:ext uri="{BB962C8B-B14F-4D97-AF65-F5344CB8AC3E}">
        <p14:creationId xmlns:p14="http://schemas.microsoft.com/office/powerpoint/2010/main" val="123631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 name="Group 1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7" name="Group 1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6" name="Rectangle 5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C8340103-61FB-4196-936B-533E51661565}"/>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a:t>Design understanding</a:t>
            </a:r>
          </a:p>
        </p:txBody>
      </p:sp>
      <p:sp>
        <p:nvSpPr>
          <p:cNvPr id="5" name="Content Placeholder 4">
            <a:extLst>
              <a:ext uri="{FF2B5EF4-FFF2-40B4-BE49-F238E27FC236}">
                <a16:creationId xmlns:a16="http://schemas.microsoft.com/office/drawing/2014/main" id="{CDA05E58-DC77-4010-9F5F-F2A4FC90AD53}"/>
              </a:ext>
            </a:extLst>
          </p:cNvPr>
          <p:cNvSpPr>
            <a:spLocks noGrp="1"/>
          </p:cNvSpPr>
          <p:nvPr>
            <p:ph sz="half" idx="1"/>
          </p:nvPr>
        </p:nvSpPr>
        <p:spPr>
          <a:xfrm>
            <a:off x="1141412" y="2249487"/>
            <a:ext cx="4459287" cy="3965046"/>
          </a:xfrm>
        </p:spPr>
        <p:txBody>
          <a:bodyPr vert="horz" lIns="91440" tIns="45720" rIns="91440" bIns="45720" rtlCol="0">
            <a:normAutofit/>
          </a:bodyPr>
          <a:lstStyle/>
          <a:p>
            <a:pPr fontAlgn="base"/>
            <a:r>
              <a:rPr lang="en-US" sz="2000" dirty="0"/>
              <a:t>Include justification of design decisions</a:t>
            </a:r>
          </a:p>
          <a:p>
            <a:pPr fontAlgn="base"/>
            <a:r>
              <a:rPr lang="en-US" sz="2000" dirty="0"/>
              <a:t>Why your decisions would increase value for a client</a:t>
            </a:r>
          </a:p>
          <a:p>
            <a:pPr fontAlgn="base"/>
            <a:r>
              <a:rPr lang="en-US" sz="2000" dirty="0"/>
              <a:t>Who was your audience and how the design considers their needs.</a:t>
            </a:r>
          </a:p>
          <a:p>
            <a:endParaRPr lang="en-US" sz="2000" dirty="0"/>
          </a:p>
        </p:txBody>
      </p:sp>
      <p:pic>
        <p:nvPicPr>
          <p:cNvPr id="8" name="Content Placeholder 7">
            <a:extLst>
              <a:ext uri="{FF2B5EF4-FFF2-40B4-BE49-F238E27FC236}">
                <a16:creationId xmlns:a16="http://schemas.microsoft.com/office/drawing/2014/main" id="{70412B61-1217-4F45-BDE0-7EAE538D07B0}"/>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096000" y="618518"/>
            <a:ext cx="5456279" cy="54562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60" name="Group 5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88558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A6E8-1E43-4FF0-A424-4BCAAC59BDEA}"/>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FF056869-4CB5-4DFF-846B-FBFA34AE662F}"/>
              </a:ext>
            </a:extLst>
          </p:cNvPr>
          <p:cNvSpPr>
            <a:spLocks noGrp="1"/>
          </p:cNvSpPr>
          <p:nvPr>
            <p:ph idx="1"/>
          </p:nvPr>
        </p:nvSpPr>
        <p:spPr/>
        <p:txBody>
          <a:bodyPr/>
          <a:lstStyle/>
          <a:p>
            <a:r>
              <a:rPr lang="en-US" dirty="0"/>
              <a:t>3D Graphics and Animation - </a:t>
            </a:r>
            <a:r>
              <a:rPr lang="en-US" dirty="0">
                <a:hlinkClick r:id="rId2"/>
              </a:rPr>
              <a:t>https://vimeo.com/208936442</a:t>
            </a:r>
            <a:endParaRPr lang="en-US" dirty="0"/>
          </a:p>
          <a:p>
            <a:r>
              <a:rPr lang="en-US" dirty="0"/>
              <a:t>Digital Storytelling - </a:t>
            </a:r>
            <a:r>
              <a:rPr lang="en-US" dirty="0">
                <a:hlinkClick r:id="rId3"/>
              </a:rPr>
              <a:t>http://www.laurenmarinigh.com/</a:t>
            </a:r>
            <a:endParaRPr lang="en-US" dirty="0"/>
          </a:p>
          <a:p>
            <a:r>
              <a:rPr lang="en-US" dirty="0"/>
              <a:t>Game Design and Development - </a:t>
            </a:r>
            <a:r>
              <a:rPr lang="en-US" dirty="0">
                <a:hlinkClick r:id="rId4"/>
              </a:rPr>
              <a:t>https://biggestboss.wixsite.com/portfolio</a:t>
            </a:r>
            <a:endParaRPr lang="en-US" dirty="0"/>
          </a:p>
          <a:p>
            <a:r>
              <a:rPr lang="en-US" dirty="0"/>
              <a:t>Video Production and Sound Design - </a:t>
            </a:r>
            <a:r>
              <a:rPr lang="en-US" dirty="0">
                <a:hlinkClick r:id="rId5"/>
              </a:rPr>
              <a:t>https://vimeo.com/172813382</a:t>
            </a:r>
            <a:endParaRPr lang="en-US" dirty="0"/>
          </a:p>
          <a:p>
            <a:r>
              <a:rPr lang="en-US" dirty="0"/>
              <a:t>Web Design and Development - </a:t>
            </a:r>
            <a:r>
              <a:rPr lang="en-US" dirty="0">
                <a:hlinkClick r:id="rId6"/>
              </a:rPr>
              <a:t>https://iu.app.box.com/s/li7iwkpe0go0getzlsrejtcsgpdbpo9e</a:t>
            </a:r>
            <a:endParaRPr lang="en-US" dirty="0"/>
          </a:p>
          <a:p>
            <a:pPr marL="0" indent="0">
              <a:buNone/>
            </a:pPr>
            <a:endParaRPr lang="en-US" dirty="0"/>
          </a:p>
        </p:txBody>
      </p:sp>
    </p:spTree>
    <p:extLst>
      <p:ext uri="{BB962C8B-B14F-4D97-AF65-F5344CB8AC3E}">
        <p14:creationId xmlns:p14="http://schemas.microsoft.com/office/powerpoint/2010/main" val="344089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2A7251-042F-46CC-940C-0DB00F54F6A6}"/>
              </a:ext>
            </a:extLst>
          </p:cNvPr>
          <p:cNvSpPr txBox="1"/>
          <p:nvPr/>
        </p:nvSpPr>
        <p:spPr>
          <a:xfrm>
            <a:off x="1364343" y="1059543"/>
            <a:ext cx="9579428" cy="3970318"/>
          </a:xfrm>
          <a:prstGeom prst="rect">
            <a:avLst/>
          </a:prstGeom>
          <a:noFill/>
        </p:spPr>
        <p:txBody>
          <a:bodyPr wrap="square" rtlCol="0">
            <a:spAutoFit/>
          </a:bodyPr>
          <a:lstStyle/>
          <a:p>
            <a:r>
              <a:rPr lang="en-US" sz="2600" b="1" u="sng" dirty="0"/>
              <a:t>N299 Portfolio Review TIMELINE</a:t>
            </a:r>
            <a:endParaRPr lang="en-US" sz="2600" dirty="0"/>
          </a:p>
          <a:p>
            <a:pPr indent="3263900"/>
            <a:br>
              <a:rPr lang="en-US" sz="2600" dirty="0"/>
            </a:br>
            <a:r>
              <a:rPr lang="en-US" sz="2600" b="1" u="sng" dirty="0"/>
              <a:t>Week #1</a:t>
            </a:r>
            <a:r>
              <a:rPr lang="en-US" sz="2600" u="sng" dirty="0"/>
              <a:t> </a:t>
            </a:r>
            <a:r>
              <a:rPr lang="en-US" sz="2600" dirty="0"/>
              <a:t>-  Portfolio Review Assignment Opens Per MAS Specialization</a:t>
            </a:r>
          </a:p>
          <a:p>
            <a:r>
              <a:rPr lang="en-US" sz="2600" b="1" u="sng" dirty="0"/>
              <a:t>Week #4</a:t>
            </a:r>
            <a:r>
              <a:rPr lang="en-US" sz="2600" u="sng" dirty="0"/>
              <a:t> </a:t>
            </a:r>
            <a:r>
              <a:rPr lang="en-US" sz="2600" dirty="0"/>
              <a:t>-  First Round Submissions due/Assignment Closes</a:t>
            </a:r>
          </a:p>
          <a:p>
            <a:r>
              <a:rPr lang="en-US" sz="2600" b="1" u="sng" dirty="0"/>
              <a:t>Week #6</a:t>
            </a:r>
            <a:r>
              <a:rPr lang="en-US" sz="2600" dirty="0"/>
              <a:t> – First Round Faculty Feedback due</a:t>
            </a:r>
          </a:p>
          <a:p>
            <a:r>
              <a:rPr lang="en-US" sz="2600" b="1" u="sng" dirty="0"/>
              <a:t>Week #12</a:t>
            </a:r>
            <a:r>
              <a:rPr lang="en-US" sz="2600" u="sng" dirty="0"/>
              <a:t> </a:t>
            </a:r>
            <a:r>
              <a:rPr lang="en-US" sz="2600" dirty="0"/>
              <a:t>- Any student asked to Resubmit Edits to Portfolio Submission, deadline closes</a:t>
            </a:r>
          </a:p>
          <a:p>
            <a:r>
              <a:rPr lang="en-US" sz="2600" b="1" u="sng" dirty="0"/>
              <a:t>Week #15</a:t>
            </a:r>
            <a:r>
              <a:rPr lang="en-US" sz="2600" u="sng" dirty="0"/>
              <a:t> </a:t>
            </a:r>
            <a:r>
              <a:rPr lang="en-US" sz="2600" dirty="0"/>
              <a:t>- Receive Final critique and review of second portfolio attempts </a:t>
            </a:r>
          </a:p>
          <a:p>
            <a:endParaRPr lang="en-US" dirty="0"/>
          </a:p>
        </p:txBody>
      </p:sp>
    </p:spTree>
    <p:extLst>
      <p:ext uri="{BB962C8B-B14F-4D97-AF65-F5344CB8AC3E}">
        <p14:creationId xmlns:p14="http://schemas.microsoft.com/office/powerpoint/2010/main" val="31075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73B6-9CBC-4FCB-8693-29E55AEDD12A}"/>
              </a:ext>
            </a:extLst>
          </p:cNvPr>
          <p:cNvSpPr>
            <a:spLocks noGrp="1"/>
          </p:cNvSpPr>
          <p:nvPr>
            <p:ph type="title"/>
          </p:nvPr>
        </p:nvSpPr>
        <p:spPr/>
        <p:txBody>
          <a:bodyPr/>
          <a:lstStyle/>
          <a:p>
            <a:r>
              <a:rPr lang="en-US" dirty="0"/>
              <a:t>Tips for success</a:t>
            </a:r>
          </a:p>
        </p:txBody>
      </p:sp>
      <p:sp>
        <p:nvSpPr>
          <p:cNvPr id="3" name="Content Placeholder 2">
            <a:extLst>
              <a:ext uri="{FF2B5EF4-FFF2-40B4-BE49-F238E27FC236}">
                <a16:creationId xmlns:a16="http://schemas.microsoft.com/office/drawing/2014/main" id="{246FA911-8EEF-4F0F-A3DE-2FC92FFBBE4E}"/>
              </a:ext>
            </a:extLst>
          </p:cNvPr>
          <p:cNvSpPr>
            <a:spLocks noGrp="1"/>
          </p:cNvSpPr>
          <p:nvPr>
            <p:ph idx="1"/>
          </p:nvPr>
        </p:nvSpPr>
        <p:spPr/>
        <p:txBody>
          <a:bodyPr/>
          <a:lstStyle/>
          <a:p>
            <a:r>
              <a:rPr lang="en-US" dirty="0"/>
              <a:t>Start as soon as possible.</a:t>
            </a:r>
          </a:p>
          <a:p>
            <a:r>
              <a:rPr lang="en-US" dirty="0"/>
              <a:t>Include a breadth of work.</a:t>
            </a:r>
          </a:p>
          <a:p>
            <a:r>
              <a:rPr lang="en-US" dirty="0"/>
              <a:t>Consider the goal and aim.</a:t>
            </a:r>
          </a:p>
          <a:p>
            <a:r>
              <a:rPr lang="en-US" dirty="0"/>
              <a:t>Share the backstory.</a:t>
            </a:r>
          </a:p>
          <a:p>
            <a:r>
              <a:rPr lang="en-US" dirty="0"/>
              <a:t>Sell yourself. </a:t>
            </a:r>
          </a:p>
          <a:p>
            <a:r>
              <a:rPr lang="en-US" dirty="0"/>
              <a:t>Get feedback. </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9001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809F-3981-4518-9DED-EC8CB667173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BEE5AE0-2ADE-4849-9D5D-F05AADDD13BE}"/>
              </a:ext>
            </a:extLst>
          </p:cNvPr>
          <p:cNvSpPr>
            <a:spLocks noGrp="1"/>
          </p:cNvSpPr>
          <p:nvPr>
            <p:ph idx="1"/>
          </p:nvPr>
        </p:nvSpPr>
        <p:spPr/>
        <p:txBody>
          <a:bodyPr>
            <a:normAutofit/>
          </a:bodyPr>
          <a:lstStyle/>
          <a:p>
            <a:r>
              <a:rPr lang="en-US" sz="2600" dirty="0"/>
              <a:t>We will briefly go over the requirements for each specialization.</a:t>
            </a:r>
          </a:p>
          <a:p>
            <a:r>
              <a:rPr lang="en-US" sz="2600" dirty="0"/>
              <a:t>This is just a summary; for specifics please see the google doc that will be uploaded to canvas. </a:t>
            </a:r>
          </a:p>
        </p:txBody>
      </p:sp>
    </p:spTree>
    <p:extLst>
      <p:ext uri="{BB962C8B-B14F-4D97-AF65-F5344CB8AC3E}">
        <p14:creationId xmlns:p14="http://schemas.microsoft.com/office/powerpoint/2010/main" val="311585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858B8-B8CE-4335-B56D-6DD3DDC65D18}"/>
              </a:ext>
            </a:extLst>
          </p:cNvPr>
          <p:cNvSpPr>
            <a:spLocks noGrp="1"/>
          </p:cNvSpPr>
          <p:nvPr>
            <p:ph type="title"/>
          </p:nvPr>
        </p:nvSpPr>
        <p:spPr/>
        <p:txBody>
          <a:bodyPr/>
          <a:lstStyle/>
          <a:p>
            <a:r>
              <a:rPr lang="en-US" dirty="0"/>
              <a:t>3D Graphics AND animation</a:t>
            </a:r>
          </a:p>
        </p:txBody>
      </p:sp>
      <p:pic>
        <p:nvPicPr>
          <p:cNvPr id="13" name="Content Placeholder 12">
            <a:extLst>
              <a:ext uri="{FF2B5EF4-FFF2-40B4-BE49-F238E27FC236}">
                <a16:creationId xmlns:a16="http://schemas.microsoft.com/office/drawing/2014/main" id="{B50EFACF-C8CF-45F8-8F93-C7F3B1C07B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7537" y="1843088"/>
            <a:ext cx="7273107" cy="4396394"/>
          </a:xfrm>
        </p:spPr>
      </p:pic>
    </p:spTree>
    <p:extLst>
      <p:ext uri="{BB962C8B-B14F-4D97-AF65-F5344CB8AC3E}">
        <p14:creationId xmlns:p14="http://schemas.microsoft.com/office/powerpoint/2010/main" val="296542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75578DD-1838-40A4-8985-F17363FC9C6F}"/>
              </a:ext>
            </a:extLst>
          </p:cNvPr>
          <p:cNvSpPr>
            <a:spLocks noGrp="1"/>
          </p:cNvSpPr>
          <p:nvPr>
            <p:ph type="title"/>
          </p:nvPr>
        </p:nvSpPr>
        <p:spPr/>
        <p:txBody>
          <a:bodyPr/>
          <a:lstStyle/>
          <a:p>
            <a:r>
              <a:rPr lang="en-US" dirty="0"/>
              <a:t>Design understanding</a:t>
            </a:r>
          </a:p>
        </p:txBody>
      </p:sp>
      <p:sp>
        <p:nvSpPr>
          <p:cNvPr id="11" name="Content Placeholder 10">
            <a:extLst>
              <a:ext uri="{FF2B5EF4-FFF2-40B4-BE49-F238E27FC236}">
                <a16:creationId xmlns:a16="http://schemas.microsoft.com/office/drawing/2014/main" id="{91DAF287-4C25-4B35-97DD-13AD810BE4CE}"/>
              </a:ext>
            </a:extLst>
          </p:cNvPr>
          <p:cNvSpPr>
            <a:spLocks noGrp="1"/>
          </p:cNvSpPr>
          <p:nvPr>
            <p:ph sz="half" idx="1"/>
          </p:nvPr>
        </p:nvSpPr>
        <p:spPr/>
        <p:txBody>
          <a:bodyPr>
            <a:normAutofit/>
          </a:bodyPr>
          <a:lstStyle/>
          <a:p>
            <a:pPr fontAlgn="base"/>
            <a:r>
              <a:rPr lang="en-US" sz="2600" dirty="0"/>
              <a:t>Create a 1 page website, well branded and designed to display (3) fully polished stills or Illustrations showcasing your fundamentals of design knowledge and understanding </a:t>
            </a:r>
          </a:p>
        </p:txBody>
      </p:sp>
      <p:pic>
        <p:nvPicPr>
          <p:cNvPr id="14" name="Content Placeholder 13">
            <a:extLst>
              <a:ext uri="{FF2B5EF4-FFF2-40B4-BE49-F238E27FC236}">
                <a16:creationId xmlns:a16="http://schemas.microsoft.com/office/drawing/2014/main" id="{8999058A-85B9-4DC8-B531-C500E5CCD2F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522029"/>
            <a:ext cx="4875213" cy="2996630"/>
          </a:xfrm>
        </p:spPr>
      </p:pic>
    </p:spTree>
    <p:extLst>
      <p:ext uri="{BB962C8B-B14F-4D97-AF65-F5344CB8AC3E}">
        <p14:creationId xmlns:p14="http://schemas.microsoft.com/office/powerpoint/2010/main" val="86739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8C1A4-6980-48D7-A39D-48914A55F310}"/>
              </a:ext>
            </a:extLst>
          </p:cNvPr>
          <p:cNvSpPr>
            <a:spLocks noGrp="1"/>
          </p:cNvSpPr>
          <p:nvPr>
            <p:ph type="title"/>
          </p:nvPr>
        </p:nvSpPr>
        <p:spPr/>
        <p:txBody>
          <a:bodyPr/>
          <a:lstStyle/>
          <a:p>
            <a:r>
              <a:rPr lang="en-US" dirty="0"/>
              <a:t>TECHNICAL AND APPLIED UNDERSTANDING</a:t>
            </a:r>
          </a:p>
        </p:txBody>
      </p:sp>
      <p:sp>
        <p:nvSpPr>
          <p:cNvPr id="4" name="Content Placeholder 3">
            <a:extLst>
              <a:ext uri="{FF2B5EF4-FFF2-40B4-BE49-F238E27FC236}">
                <a16:creationId xmlns:a16="http://schemas.microsoft.com/office/drawing/2014/main" id="{146816F0-8A15-4A8E-AC4A-9251CD07A5DC}"/>
              </a:ext>
            </a:extLst>
          </p:cNvPr>
          <p:cNvSpPr>
            <a:spLocks noGrp="1"/>
          </p:cNvSpPr>
          <p:nvPr>
            <p:ph sz="half" idx="1"/>
          </p:nvPr>
        </p:nvSpPr>
        <p:spPr/>
        <p:txBody>
          <a:bodyPr>
            <a:normAutofit/>
          </a:bodyPr>
          <a:lstStyle/>
          <a:p>
            <a:r>
              <a:rPr lang="en-US" sz="2600" dirty="0"/>
              <a:t>Submit (1) Demo reel showcasing your 3D work (video) </a:t>
            </a:r>
            <a:r>
              <a:rPr lang="en-US" sz="2600" i="1" dirty="0"/>
              <a:t>2min maximum</a:t>
            </a:r>
          </a:p>
        </p:txBody>
      </p:sp>
      <p:sp>
        <p:nvSpPr>
          <p:cNvPr id="5" name="Content Placeholder 4">
            <a:extLst>
              <a:ext uri="{FF2B5EF4-FFF2-40B4-BE49-F238E27FC236}">
                <a16:creationId xmlns:a16="http://schemas.microsoft.com/office/drawing/2014/main" id="{90A344CB-3BAF-4922-AE34-2333C3EB1C84}"/>
              </a:ext>
            </a:extLst>
          </p:cNvPr>
          <p:cNvSpPr>
            <a:spLocks noGrp="1"/>
          </p:cNvSpPr>
          <p:nvPr>
            <p:ph sz="half" idx="2"/>
          </p:nvPr>
        </p:nvSpPr>
        <p:spPr/>
        <p:txBody>
          <a:bodyPr/>
          <a:lstStyle/>
          <a:p>
            <a:r>
              <a:rPr lang="en-US" sz="2600" dirty="0"/>
              <a:t>1 new Project Proof of Understanding/ Art Test</a:t>
            </a:r>
          </a:p>
          <a:p>
            <a:pPr lvl="1"/>
            <a:r>
              <a:rPr lang="en-US" sz="2600" dirty="0"/>
              <a:t>Pick an object from a specified folder to make and showcase</a:t>
            </a:r>
            <a:r>
              <a:rPr lang="en-US" dirty="0"/>
              <a:t>	</a:t>
            </a:r>
          </a:p>
        </p:txBody>
      </p:sp>
    </p:spTree>
    <p:extLst>
      <p:ext uri="{BB962C8B-B14F-4D97-AF65-F5344CB8AC3E}">
        <p14:creationId xmlns:p14="http://schemas.microsoft.com/office/powerpoint/2010/main" val="106712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5231-8238-4460-AB5F-3FE63019D80A}"/>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B6C548E9-8116-4494-9D3C-FE4FE5769DB0}"/>
              </a:ext>
            </a:extLst>
          </p:cNvPr>
          <p:cNvSpPr>
            <a:spLocks noGrp="1"/>
          </p:cNvSpPr>
          <p:nvPr>
            <p:ph idx="1"/>
          </p:nvPr>
        </p:nvSpPr>
        <p:spPr/>
        <p:txBody>
          <a:bodyPr>
            <a:normAutofit/>
          </a:bodyPr>
          <a:lstStyle/>
          <a:p>
            <a:r>
              <a:rPr lang="en-US" sz="2600" dirty="0"/>
              <a:t>All material should be present on a website of the student’s own make and design.</a:t>
            </a:r>
          </a:p>
          <a:p>
            <a:r>
              <a:rPr lang="en-US" sz="2600" dirty="0"/>
              <a:t>All reels/videos should be included on website (maximum 2 minutes)</a:t>
            </a:r>
          </a:p>
          <a:p>
            <a:r>
              <a:rPr lang="en-US" sz="2600" dirty="0"/>
              <a:t>Include updated resume</a:t>
            </a:r>
          </a:p>
          <a:p>
            <a:r>
              <a:rPr lang="en-US" sz="2600" b="1" dirty="0"/>
              <a:t>Exported as 1920X1080 H.264 23.98 fps or 29.97 fps</a:t>
            </a:r>
            <a:endParaRPr lang="en-US" sz="2600" dirty="0"/>
          </a:p>
        </p:txBody>
      </p:sp>
    </p:spTree>
    <p:extLst>
      <p:ext uri="{BB962C8B-B14F-4D97-AF65-F5344CB8AC3E}">
        <p14:creationId xmlns:p14="http://schemas.microsoft.com/office/powerpoint/2010/main" val="327737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88BCE-0B7F-4770-ACA8-57FF41581521}"/>
              </a:ext>
            </a:extLst>
          </p:cNvPr>
          <p:cNvSpPr>
            <a:spLocks noGrp="1"/>
          </p:cNvSpPr>
          <p:nvPr>
            <p:ph type="title"/>
          </p:nvPr>
        </p:nvSpPr>
        <p:spPr/>
        <p:txBody>
          <a:bodyPr/>
          <a:lstStyle/>
          <a:p>
            <a:r>
              <a:rPr lang="en-US" dirty="0"/>
              <a:t>Digital storytelling</a:t>
            </a:r>
          </a:p>
        </p:txBody>
      </p:sp>
      <p:pic>
        <p:nvPicPr>
          <p:cNvPr id="9" name="Content Placeholder 8">
            <a:extLst>
              <a:ext uri="{FF2B5EF4-FFF2-40B4-BE49-F238E27FC236}">
                <a16:creationId xmlns:a16="http://schemas.microsoft.com/office/drawing/2014/main" id="{9E8D2139-6C7D-408C-8C1C-5143A4145B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772" y="1876097"/>
            <a:ext cx="7225259" cy="4017364"/>
          </a:xfrm>
        </p:spPr>
      </p:pic>
    </p:spTree>
    <p:extLst>
      <p:ext uri="{BB962C8B-B14F-4D97-AF65-F5344CB8AC3E}">
        <p14:creationId xmlns:p14="http://schemas.microsoft.com/office/powerpoint/2010/main" val="200006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1634</TotalTime>
  <Words>1021</Words>
  <Application>Microsoft Office PowerPoint</Application>
  <PresentationFormat>Widescreen</PresentationFormat>
  <Paragraphs>119</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Tw Cen MT</vt:lpstr>
      <vt:lpstr>Circuit</vt:lpstr>
      <vt:lpstr>Media arts and sciences</vt:lpstr>
      <vt:lpstr>What is the goal?</vt:lpstr>
      <vt:lpstr>PowerPoint Presentation</vt:lpstr>
      <vt:lpstr>overview</vt:lpstr>
      <vt:lpstr>3D Graphics AND animation</vt:lpstr>
      <vt:lpstr>Design understanding</vt:lpstr>
      <vt:lpstr>TECHNICAL AND APPLIED UNDERSTANDING</vt:lpstr>
      <vt:lpstr>deliverables</vt:lpstr>
      <vt:lpstr>Digital storytelling</vt:lpstr>
      <vt:lpstr>Design understanding</vt:lpstr>
      <vt:lpstr>Design understanding continued</vt:lpstr>
      <vt:lpstr>Game design AND Development </vt:lpstr>
      <vt:lpstr>Game Design and Development – CORE </vt:lpstr>
      <vt:lpstr>Game design and development - core</vt:lpstr>
      <vt:lpstr>Game development portfolio rubric</vt:lpstr>
      <vt:lpstr>Game art rubric</vt:lpstr>
      <vt:lpstr>deliverables</vt:lpstr>
      <vt:lpstr>Video production and sound design</vt:lpstr>
      <vt:lpstr>Documentary Reel examples demonstrating a basic understanding of </vt:lpstr>
      <vt:lpstr>Reel for documentary should observe the following format</vt:lpstr>
      <vt:lpstr>Narrative Reel examples demonstrating a basic understanding of</vt:lpstr>
      <vt:lpstr>Reel for narrative observes following format</vt:lpstr>
      <vt:lpstr>Sound Design  REEL EXAMPLES DEMONSTRATING UNDERSTANDING  OF THE FOLLOWING</vt:lpstr>
      <vt:lpstr>Reel for audio should observe the following format</vt:lpstr>
      <vt:lpstr>Web design and development</vt:lpstr>
      <vt:lpstr>WEBSITE CREATION</vt:lpstr>
      <vt:lpstr>HTML &amp; CSS languages</vt:lpstr>
      <vt:lpstr>Design understanding</vt:lpstr>
      <vt:lpstr>examples</vt:lpstr>
      <vt:lpstr>Tips for success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arts and sciences</dc:title>
  <dc:creator>Butler, Annabel Marie</dc:creator>
  <cp:lastModifiedBy>Bennett, Tim D</cp:lastModifiedBy>
  <cp:revision>11</cp:revision>
  <dcterms:created xsi:type="dcterms:W3CDTF">2018-10-02T12:40:19Z</dcterms:created>
  <dcterms:modified xsi:type="dcterms:W3CDTF">2019-02-06T03:10:52Z</dcterms:modified>
</cp:coreProperties>
</file>