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72" r:id="rId5"/>
    <p:sldId id="270" r:id="rId6"/>
    <p:sldId id="258" r:id="rId7"/>
    <p:sldId id="260" r:id="rId8"/>
    <p:sldId id="282" r:id="rId9"/>
    <p:sldId id="285" r:id="rId10"/>
    <p:sldId id="304" r:id="rId11"/>
    <p:sldId id="262" r:id="rId12"/>
    <p:sldId id="286" r:id="rId13"/>
    <p:sldId id="273" r:id="rId14"/>
    <p:sldId id="263" r:id="rId15"/>
    <p:sldId id="289" r:id="rId16"/>
    <p:sldId id="303" r:id="rId17"/>
    <p:sldId id="274" r:id="rId18"/>
    <p:sldId id="293" r:id="rId19"/>
    <p:sldId id="295" r:id="rId20"/>
    <p:sldId id="283" r:id="rId21"/>
    <p:sldId id="284" r:id="rId22"/>
    <p:sldId id="275" r:id="rId23"/>
    <p:sldId id="305" r:id="rId24"/>
    <p:sldId id="276" r:id="rId25"/>
    <p:sldId id="288" r:id="rId26"/>
    <p:sldId id="306" r:id="rId27"/>
    <p:sldId id="296" r:id="rId28"/>
    <p:sldId id="297" r:id="rId29"/>
    <p:sldId id="298" r:id="rId30"/>
    <p:sldId id="299" r:id="rId31"/>
    <p:sldId id="307" r:id="rId32"/>
    <p:sldId id="302" r:id="rId33"/>
    <p:sldId id="280" r:id="rId34"/>
    <p:sldId id="287" r:id="rId35"/>
    <p:sldId id="310" r:id="rId36"/>
    <p:sldId id="290" r:id="rId37"/>
    <p:sldId id="292" r:id="rId38"/>
    <p:sldId id="291" r:id="rId39"/>
    <p:sldId id="30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74" autoAdjust="0"/>
  </p:normalViewPr>
  <p:slideViewPr>
    <p:cSldViewPr snapToGrid="0">
      <p:cViewPr varScale="1">
        <p:scale>
          <a:sx n="66" d="100"/>
          <a:sy n="66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06D66-3058-442B-80FD-A718014D3F08}" type="doc">
      <dgm:prSet loTypeId="urn:microsoft.com/office/officeart/2005/8/layout/venn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CF482-7B2F-4DCE-808C-C3356389A239}">
      <dgm:prSet/>
      <dgm:spPr/>
      <dgm:t>
        <a:bodyPr/>
        <a:lstStyle/>
        <a:p>
          <a:r>
            <a:rPr lang="en-US" b="1"/>
            <a:t>Version Control / Git</a:t>
          </a:r>
          <a:endParaRPr lang="en-US"/>
        </a:p>
      </dgm:t>
    </dgm:pt>
    <dgm:pt modelId="{A2C8BE82-D307-49F9-9F08-D9AA7C015FFB}" type="parTrans" cxnId="{DAAA6E29-4E05-449E-A59B-98771212407D}">
      <dgm:prSet/>
      <dgm:spPr/>
      <dgm:t>
        <a:bodyPr/>
        <a:lstStyle/>
        <a:p>
          <a:endParaRPr lang="en-US"/>
        </a:p>
      </dgm:t>
    </dgm:pt>
    <dgm:pt modelId="{D9D425FC-DB55-4F23-89BC-F0313F91C73B}" type="sibTrans" cxnId="{DAAA6E29-4E05-449E-A59B-98771212407D}">
      <dgm:prSet/>
      <dgm:spPr/>
      <dgm:t>
        <a:bodyPr/>
        <a:lstStyle/>
        <a:p>
          <a:endParaRPr lang="en-US"/>
        </a:p>
      </dgm:t>
    </dgm:pt>
    <dgm:pt modelId="{1B7F655A-A1DE-4A68-9B38-74F7B5702314}">
      <dgm:prSet/>
      <dgm:spPr/>
      <dgm:t>
        <a:bodyPr/>
        <a:lstStyle/>
        <a:p>
          <a:r>
            <a:rPr lang="en-US" b="1"/>
            <a:t>Configuration Management &amp; Infrastructure as code</a:t>
          </a:r>
          <a:endParaRPr lang="en-US"/>
        </a:p>
      </dgm:t>
    </dgm:pt>
    <dgm:pt modelId="{8255D193-3E4C-491A-B7D0-9DB2889EC0F3}" type="parTrans" cxnId="{67D17AD7-FB2E-4F6B-827B-58C32AAF7315}">
      <dgm:prSet/>
      <dgm:spPr/>
      <dgm:t>
        <a:bodyPr/>
        <a:lstStyle/>
        <a:p>
          <a:endParaRPr lang="en-US"/>
        </a:p>
      </dgm:t>
    </dgm:pt>
    <dgm:pt modelId="{A3D6982C-885D-4410-A305-3B05A734DDCB}" type="sibTrans" cxnId="{67D17AD7-FB2E-4F6B-827B-58C32AAF7315}">
      <dgm:prSet/>
      <dgm:spPr/>
      <dgm:t>
        <a:bodyPr/>
        <a:lstStyle/>
        <a:p>
          <a:endParaRPr lang="en-US"/>
        </a:p>
      </dgm:t>
    </dgm:pt>
    <dgm:pt modelId="{943CACCC-29C0-407C-A3E6-58F2865143FF}">
      <dgm:prSet/>
      <dgm:spPr/>
      <dgm:t>
        <a:bodyPr/>
        <a:lstStyle/>
        <a:p>
          <a:r>
            <a:rPr lang="en-US" b="1"/>
            <a:t>Continuous Integration &amp; Code Evaluation</a:t>
          </a:r>
          <a:endParaRPr lang="en-US"/>
        </a:p>
      </dgm:t>
    </dgm:pt>
    <dgm:pt modelId="{519E7B45-B839-4B3A-9240-DC7582A1F03C}" type="parTrans" cxnId="{9485E5FF-13CE-4BF5-8EAA-CF395E1210AF}">
      <dgm:prSet/>
      <dgm:spPr/>
      <dgm:t>
        <a:bodyPr/>
        <a:lstStyle/>
        <a:p>
          <a:endParaRPr lang="en-US"/>
        </a:p>
      </dgm:t>
    </dgm:pt>
    <dgm:pt modelId="{7CEA48A4-7691-48D0-9BB2-B305DCD83EC2}" type="sibTrans" cxnId="{9485E5FF-13CE-4BF5-8EAA-CF395E1210AF}">
      <dgm:prSet/>
      <dgm:spPr/>
      <dgm:t>
        <a:bodyPr/>
        <a:lstStyle/>
        <a:p>
          <a:endParaRPr lang="en-US"/>
        </a:p>
      </dgm:t>
    </dgm:pt>
    <dgm:pt modelId="{6E99688D-F218-488B-808A-9FDC5B244FD5}">
      <dgm:prSet/>
      <dgm:spPr/>
      <dgm:t>
        <a:bodyPr/>
        <a:lstStyle/>
        <a:p>
          <a:r>
            <a:rPr lang="en-US" b="1"/>
            <a:t>Continuous Delivery &amp; Continuous Deployment</a:t>
          </a:r>
          <a:endParaRPr lang="en-US"/>
        </a:p>
      </dgm:t>
    </dgm:pt>
    <dgm:pt modelId="{D356F6DE-719A-4ED8-B438-1EAF78E0A17F}" type="parTrans" cxnId="{60CD632F-AC38-436E-83C6-995F9286029E}">
      <dgm:prSet/>
      <dgm:spPr/>
      <dgm:t>
        <a:bodyPr/>
        <a:lstStyle/>
        <a:p>
          <a:endParaRPr lang="en-US"/>
        </a:p>
      </dgm:t>
    </dgm:pt>
    <dgm:pt modelId="{8B23EAAB-1B1C-4D94-BB71-8BCF3638EE9E}" type="sibTrans" cxnId="{60CD632F-AC38-436E-83C6-995F9286029E}">
      <dgm:prSet/>
      <dgm:spPr/>
      <dgm:t>
        <a:bodyPr/>
        <a:lstStyle/>
        <a:p>
          <a:endParaRPr lang="en-US"/>
        </a:p>
      </dgm:t>
    </dgm:pt>
    <dgm:pt modelId="{5B48DB6E-DFDB-43DA-A0DB-875F6450C725}">
      <dgm:prSet/>
      <dgm:spPr/>
      <dgm:t>
        <a:bodyPr/>
        <a:lstStyle/>
        <a:p>
          <a:r>
            <a:rPr lang="en-US" b="1" dirty="0"/>
            <a:t>Artifacts &amp; versioning</a:t>
          </a:r>
          <a:endParaRPr lang="en-US" dirty="0"/>
        </a:p>
      </dgm:t>
    </dgm:pt>
    <dgm:pt modelId="{5847DEA4-E631-4919-870A-6E1D65F4B250}" type="parTrans" cxnId="{1DBCBB55-7BFE-40F1-B98A-803DF3B3D5B3}">
      <dgm:prSet/>
      <dgm:spPr/>
      <dgm:t>
        <a:bodyPr/>
        <a:lstStyle/>
        <a:p>
          <a:endParaRPr lang="en-US"/>
        </a:p>
      </dgm:t>
    </dgm:pt>
    <dgm:pt modelId="{E67746F8-B733-4FBA-828B-CA8FB7B0DD4B}" type="sibTrans" cxnId="{1DBCBB55-7BFE-40F1-B98A-803DF3B3D5B3}">
      <dgm:prSet/>
      <dgm:spPr/>
      <dgm:t>
        <a:bodyPr/>
        <a:lstStyle/>
        <a:p>
          <a:endParaRPr lang="en-US"/>
        </a:p>
      </dgm:t>
    </dgm:pt>
    <dgm:pt modelId="{FC4E3E13-159F-47DD-8F0E-AE05C2074397}">
      <dgm:prSet/>
      <dgm:spPr/>
      <dgm:t>
        <a:bodyPr/>
        <a:lstStyle/>
        <a:p>
          <a:r>
            <a:rPr lang="en-US" b="1" dirty="0"/>
            <a:t>Monitoring , Logging &amp; Alerting</a:t>
          </a:r>
          <a:endParaRPr lang="en-US" dirty="0"/>
        </a:p>
      </dgm:t>
    </dgm:pt>
    <dgm:pt modelId="{AB65A787-017F-4D3E-9FBD-22325C23AD82}" type="parTrans" cxnId="{EC9DEC45-E90C-410C-8417-2DFBB6709062}">
      <dgm:prSet/>
      <dgm:spPr/>
      <dgm:t>
        <a:bodyPr/>
        <a:lstStyle/>
        <a:p>
          <a:endParaRPr lang="en-US"/>
        </a:p>
      </dgm:t>
    </dgm:pt>
    <dgm:pt modelId="{2BEBBD7D-8A7A-4556-B1D6-882FF0E79873}" type="sibTrans" cxnId="{EC9DEC45-E90C-410C-8417-2DFBB6709062}">
      <dgm:prSet/>
      <dgm:spPr/>
      <dgm:t>
        <a:bodyPr/>
        <a:lstStyle/>
        <a:p>
          <a:endParaRPr lang="en-US"/>
        </a:p>
      </dgm:t>
    </dgm:pt>
    <dgm:pt modelId="{24FFAA03-9639-4210-B1CC-CDB5C5DA1549}" type="pres">
      <dgm:prSet presAssocID="{22406D66-3058-442B-80FD-A718014D3F08}" presName="compositeShape" presStyleCnt="0">
        <dgm:presLayoutVars>
          <dgm:chMax val="7"/>
          <dgm:dir/>
          <dgm:resizeHandles val="exact"/>
        </dgm:presLayoutVars>
      </dgm:prSet>
      <dgm:spPr/>
    </dgm:pt>
    <dgm:pt modelId="{5D6A4461-3235-4A10-BFA4-68BBB7A0CA5D}" type="pres">
      <dgm:prSet presAssocID="{5A5CF482-7B2F-4DCE-808C-C3356389A239}" presName="circ1" presStyleLbl="vennNode1" presStyleIdx="0" presStyleCnt="6"/>
      <dgm:spPr/>
    </dgm:pt>
    <dgm:pt modelId="{18474639-FA43-4AA8-9EA4-DCFAD6F08E60}" type="pres">
      <dgm:prSet presAssocID="{5A5CF482-7B2F-4DCE-808C-C3356389A23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1D1B814-0642-4000-B262-7B449BF61843}" type="pres">
      <dgm:prSet presAssocID="{1B7F655A-A1DE-4A68-9B38-74F7B5702314}" presName="circ2" presStyleLbl="vennNode1" presStyleIdx="1" presStyleCnt="6"/>
      <dgm:spPr/>
    </dgm:pt>
    <dgm:pt modelId="{5AD33502-68C6-403A-B2AB-69EC402F6461}" type="pres">
      <dgm:prSet presAssocID="{1B7F655A-A1DE-4A68-9B38-74F7B570231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4767B54-BDE8-4E1B-96CD-D5B3C5722918}" type="pres">
      <dgm:prSet presAssocID="{943CACCC-29C0-407C-A3E6-58F2865143FF}" presName="circ3" presStyleLbl="vennNode1" presStyleIdx="2" presStyleCnt="6"/>
      <dgm:spPr/>
    </dgm:pt>
    <dgm:pt modelId="{57A85958-1E0C-4F13-8C10-10EA9B2595BF}" type="pres">
      <dgm:prSet presAssocID="{943CACCC-29C0-407C-A3E6-58F2865143F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D5B79BA-07BF-4D62-8E40-BBAFA6EA49EA}" type="pres">
      <dgm:prSet presAssocID="{6E99688D-F218-488B-808A-9FDC5B244FD5}" presName="circ4" presStyleLbl="vennNode1" presStyleIdx="3" presStyleCnt="6"/>
      <dgm:spPr/>
    </dgm:pt>
    <dgm:pt modelId="{AAEDA0B4-F06E-489F-BE5B-5B8D65F81536}" type="pres">
      <dgm:prSet presAssocID="{6E99688D-F218-488B-808A-9FDC5B244FD5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C0998C7-78B4-44C9-835D-BADB9B560069}" type="pres">
      <dgm:prSet presAssocID="{5B48DB6E-DFDB-43DA-A0DB-875F6450C725}" presName="circ5" presStyleLbl="vennNode1" presStyleIdx="4" presStyleCnt="6"/>
      <dgm:spPr/>
    </dgm:pt>
    <dgm:pt modelId="{3A40EAB7-3765-4A8C-B113-13E1F80DC552}" type="pres">
      <dgm:prSet presAssocID="{5B48DB6E-DFDB-43DA-A0DB-875F6450C72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E6E9E03-3825-4AC3-B8F5-1B803A116BDD}" type="pres">
      <dgm:prSet presAssocID="{FC4E3E13-159F-47DD-8F0E-AE05C2074397}" presName="circ6" presStyleLbl="vennNode1" presStyleIdx="5" presStyleCnt="6"/>
      <dgm:spPr/>
    </dgm:pt>
    <dgm:pt modelId="{A14A313F-F509-4675-9890-8ED5EF074CC8}" type="pres">
      <dgm:prSet presAssocID="{FC4E3E13-159F-47DD-8F0E-AE05C2074397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AAA6E29-4E05-449E-A59B-98771212407D}" srcId="{22406D66-3058-442B-80FD-A718014D3F08}" destId="{5A5CF482-7B2F-4DCE-808C-C3356389A239}" srcOrd="0" destOrd="0" parTransId="{A2C8BE82-D307-49F9-9F08-D9AA7C015FFB}" sibTransId="{D9D425FC-DB55-4F23-89BC-F0313F91C73B}"/>
    <dgm:cxn modelId="{60CD632F-AC38-436E-83C6-995F9286029E}" srcId="{22406D66-3058-442B-80FD-A718014D3F08}" destId="{6E99688D-F218-488B-808A-9FDC5B244FD5}" srcOrd="3" destOrd="0" parTransId="{D356F6DE-719A-4ED8-B438-1EAF78E0A17F}" sibTransId="{8B23EAAB-1B1C-4D94-BB71-8BCF3638EE9E}"/>
    <dgm:cxn modelId="{EC9DEC45-E90C-410C-8417-2DFBB6709062}" srcId="{22406D66-3058-442B-80FD-A718014D3F08}" destId="{FC4E3E13-159F-47DD-8F0E-AE05C2074397}" srcOrd="5" destOrd="0" parTransId="{AB65A787-017F-4D3E-9FBD-22325C23AD82}" sibTransId="{2BEBBD7D-8A7A-4556-B1D6-882FF0E79873}"/>
    <dgm:cxn modelId="{8C852668-F056-450C-8CD9-F73DC8434304}" type="presOf" srcId="{22406D66-3058-442B-80FD-A718014D3F08}" destId="{24FFAA03-9639-4210-B1CC-CDB5C5DA1549}" srcOrd="0" destOrd="0" presId="urn:microsoft.com/office/officeart/2005/8/layout/venn1"/>
    <dgm:cxn modelId="{1DBCBB55-7BFE-40F1-B98A-803DF3B3D5B3}" srcId="{22406D66-3058-442B-80FD-A718014D3F08}" destId="{5B48DB6E-DFDB-43DA-A0DB-875F6450C725}" srcOrd="4" destOrd="0" parTransId="{5847DEA4-E631-4919-870A-6E1D65F4B250}" sibTransId="{E67746F8-B733-4FBA-828B-CA8FB7B0DD4B}"/>
    <dgm:cxn modelId="{668235A4-273C-480D-BA11-E8DED03E69DA}" type="presOf" srcId="{1B7F655A-A1DE-4A68-9B38-74F7B5702314}" destId="{5AD33502-68C6-403A-B2AB-69EC402F6461}" srcOrd="0" destOrd="0" presId="urn:microsoft.com/office/officeart/2005/8/layout/venn1"/>
    <dgm:cxn modelId="{AAD113B2-1454-479F-8769-F4580D2F650E}" type="presOf" srcId="{6E99688D-F218-488B-808A-9FDC5B244FD5}" destId="{AAEDA0B4-F06E-489F-BE5B-5B8D65F81536}" srcOrd="0" destOrd="0" presId="urn:microsoft.com/office/officeart/2005/8/layout/venn1"/>
    <dgm:cxn modelId="{0C699AB4-DC2C-4916-BBB0-D1757B321619}" type="presOf" srcId="{943CACCC-29C0-407C-A3E6-58F2865143FF}" destId="{57A85958-1E0C-4F13-8C10-10EA9B2595BF}" srcOrd="0" destOrd="0" presId="urn:microsoft.com/office/officeart/2005/8/layout/venn1"/>
    <dgm:cxn modelId="{57DE1AB9-07ED-4E0E-BF4B-03F7C7C648C7}" type="presOf" srcId="{5A5CF482-7B2F-4DCE-808C-C3356389A239}" destId="{18474639-FA43-4AA8-9EA4-DCFAD6F08E60}" srcOrd="0" destOrd="0" presId="urn:microsoft.com/office/officeart/2005/8/layout/venn1"/>
    <dgm:cxn modelId="{C67E2AC3-AEF3-420A-BB52-46BCE118C20D}" type="presOf" srcId="{5B48DB6E-DFDB-43DA-A0DB-875F6450C725}" destId="{3A40EAB7-3765-4A8C-B113-13E1F80DC552}" srcOrd="0" destOrd="0" presId="urn:microsoft.com/office/officeart/2005/8/layout/venn1"/>
    <dgm:cxn modelId="{CA3C62CA-1E27-478A-A8DF-BFCC799B84FC}" type="presOf" srcId="{FC4E3E13-159F-47DD-8F0E-AE05C2074397}" destId="{A14A313F-F509-4675-9890-8ED5EF074CC8}" srcOrd="0" destOrd="0" presId="urn:microsoft.com/office/officeart/2005/8/layout/venn1"/>
    <dgm:cxn modelId="{67D17AD7-FB2E-4F6B-827B-58C32AAF7315}" srcId="{22406D66-3058-442B-80FD-A718014D3F08}" destId="{1B7F655A-A1DE-4A68-9B38-74F7B5702314}" srcOrd="1" destOrd="0" parTransId="{8255D193-3E4C-491A-B7D0-9DB2889EC0F3}" sibTransId="{A3D6982C-885D-4410-A305-3B05A734DDCB}"/>
    <dgm:cxn modelId="{9485E5FF-13CE-4BF5-8EAA-CF395E1210AF}" srcId="{22406D66-3058-442B-80FD-A718014D3F08}" destId="{943CACCC-29C0-407C-A3E6-58F2865143FF}" srcOrd="2" destOrd="0" parTransId="{519E7B45-B839-4B3A-9240-DC7582A1F03C}" sibTransId="{7CEA48A4-7691-48D0-9BB2-B305DCD83EC2}"/>
    <dgm:cxn modelId="{F5BE38F9-7D6F-422B-922D-1B8F8771C39C}" type="presParOf" srcId="{24FFAA03-9639-4210-B1CC-CDB5C5DA1549}" destId="{5D6A4461-3235-4A10-BFA4-68BBB7A0CA5D}" srcOrd="0" destOrd="0" presId="urn:microsoft.com/office/officeart/2005/8/layout/venn1"/>
    <dgm:cxn modelId="{96B370BC-73D8-4B4D-99CD-30B857B15D29}" type="presParOf" srcId="{24FFAA03-9639-4210-B1CC-CDB5C5DA1549}" destId="{18474639-FA43-4AA8-9EA4-DCFAD6F08E60}" srcOrd="1" destOrd="0" presId="urn:microsoft.com/office/officeart/2005/8/layout/venn1"/>
    <dgm:cxn modelId="{88930C3B-DF27-477E-93C6-C6DDB56461A8}" type="presParOf" srcId="{24FFAA03-9639-4210-B1CC-CDB5C5DA1549}" destId="{91D1B814-0642-4000-B262-7B449BF61843}" srcOrd="2" destOrd="0" presId="urn:microsoft.com/office/officeart/2005/8/layout/venn1"/>
    <dgm:cxn modelId="{D64D4AA5-BE84-4685-988A-2174C04FC373}" type="presParOf" srcId="{24FFAA03-9639-4210-B1CC-CDB5C5DA1549}" destId="{5AD33502-68C6-403A-B2AB-69EC402F6461}" srcOrd="3" destOrd="0" presId="urn:microsoft.com/office/officeart/2005/8/layout/venn1"/>
    <dgm:cxn modelId="{979821DB-2A7B-4E7A-9C71-479E10982192}" type="presParOf" srcId="{24FFAA03-9639-4210-B1CC-CDB5C5DA1549}" destId="{F4767B54-BDE8-4E1B-96CD-D5B3C5722918}" srcOrd="4" destOrd="0" presId="urn:microsoft.com/office/officeart/2005/8/layout/venn1"/>
    <dgm:cxn modelId="{B6DCF8D9-45BB-4F20-B611-7D3C88C9EDC2}" type="presParOf" srcId="{24FFAA03-9639-4210-B1CC-CDB5C5DA1549}" destId="{57A85958-1E0C-4F13-8C10-10EA9B2595BF}" srcOrd="5" destOrd="0" presId="urn:microsoft.com/office/officeart/2005/8/layout/venn1"/>
    <dgm:cxn modelId="{2AF43F1A-BBE8-4849-BBEC-717B80EDD5B9}" type="presParOf" srcId="{24FFAA03-9639-4210-B1CC-CDB5C5DA1549}" destId="{CD5B79BA-07BF-4D62-8E40-BBAFA6EA49EA}" srcOrd="6" destOrd="0" presId="urn:microsoft.com/office/officeart/2005/8/layout/venn1"/>
    <dgm:cxn modelId="{D20B75D4-13E1-4C47-B4CB-528EC002B23A}" type="presParOf" srcId="{24FFAA03-9639-4210-B1CC-CDB5C5DA1549}" destId="{AAEDA0B4-F06E-489F-BE5B-5B8D65F81536}" srcOrd="7" destOrd="0" presId="urn:microsoft.com/office/officeart/2005/8/layout/venn1"/>
    <dgm:cxn modelId="{B32C32EB-669B-4667-B9DB-C06A135E3591}" type="presParOf" srcId="{24FFAA03-9639-4210-B1CC-CDB5C5DA1549}" destId="{9C0998C7-78B4-44C9-835D-BADB9B560069}" srcOrd="8" destOrd="0" presId="urn:microsoft.com/office/officeart/2005/8/layout/venn1"/>
    <dgm:cxn modelId="{1ED2D925-FB52-4B6F-8CCD-E13F89CE2B1D}" type="presParOf" srcId="{24FFAA03-9639-4210-B1CC-CDB5C5DA1549}" destId="{3A40EAB7-3765-4A8C-B113-13E1F80DC552}" srcOrd="9" destOrd="0" presId="urn:microsoft.com/office/officeart/2005/8/layout/venn1"/>
    <dgm:cxn modelId="{73B83760-1E31-4D84-AE05-80DB3E81516F}" type="presParOf" srcId="{24FFAA03-9639-4210-B1CC-CDB5C5DA1549}" destId="{4E6E9E03-3825-4AC3-B8F5-1B803A116BDD}" srcOrd="10" destOrd="0" presId="urn:microsoft.com/office/officeart/2005/8/layout/venn1"/>
    <dgm:cxn modelId="{105B73C2-B67F-4529-ABBA-F5CE5935C080}" type="presParOf" srcId="{24FFAA03-9639-4210-B1CC-CDB5C5DA1549}" destId="{A14A313F-F509-4675-9890-8ED5EF074CC8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FC617-FB26-4160-B572-64E355D6810F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F6E612-8DE9-437B-87BF-490D2133B795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Client</a:t>
          </a:r>
        </a:p>
      </dgm:t>
    </dgm:pt>
    <dgm:pt modelId="{D16F71AB-F64D-4BEE-9D25-7F5668C37B2B}" type="parTrans" cxnId="{7D34E37B-1F8A-4A51-87F4-B1C0411D498D}">
      <dgm:prSet/>
      <dgm:spPr/>
      <dgm:t>
        <a:bodyPr/>
        <a:lstStyle/>
        <a:p>
          <a:endParaRPr lang="en-US"/>
        </a:p>
      </dgm:t>
    </dgm:pt>
    <dgm:pt modelId="{A1C51892-D1F9-4703-ADF6-1E3CCED84E52}" type="sibTrans" cxnId="{7D34E37B-1F8A-4A51-87F4-B1C0411D498D}">
      <dgm:prSet/>
      <dgm:spPr/>
      <dgm:t>
        <a:bodyPr/>
        <a:lstStyle/>
        <a:p>
          <a:endParaRPr lang="en-US"/>
        </a:p>
      </dgm:t>
    </dgm:pt>
    <dgm:pt modelId="{FDE95D8D-8293-4DD7-B505-1135C6EB406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Daemon</a:t>
          </a:r>
        </a:p>
      </dgm:t>
    </dgm:pt>
    <dgm:pt modelId="{EE747065-A2AB-489F-83A4-5AD95FCDA83A}" type="parTrans" cxnId="{975A2AEE-B0DC-4619-88EF-B7918757EAE8}">
      <dgm:prSet/>
      <dgm:spPr/>
      <dgm:t>
        <a:bodyPr/>
        <a:lstStyle/>
        <a:p>
          <a:endParaRPr lang="en-US"/>
        </a:p>
      </dgm:t>
    </dgm:pt>
    <dgm:pt modelId="{FE93DA98-E968-4362-8622-4412E42ABF5C}" type="sibTrans" cxnId="{975A2AEE-B0DC-4619-88EF-B7918757EAE8}">
      <dgm:prSet/>
      <dgm:spPr/>
      <dgm:t>
        <a:bodyPr/>
        <a:lstStyle/>
        <a:p>
          <a:endParaRPr lang="en-US"/>
        </a:p>
      </dgm:t>
    </dgm:pt>
    <dgm:pt modelId="{D11ED342-15B2-4541-BF5D-18456FE1883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hub.docker.com</a:t>
          </a:r>
        </a:p>
      </dgm:t>
    </dgm:pt>
    <dgm:pt modelId="{3F4DAFE9-276F-4D23-8381-3A38CF36FA31}" type="parTrans" cxnId="{C21122FF-3E16-48BB-A778-D320239A2DC9}">
      <dgm:prSet/>
      <dgm:spPr/>
      <dgm:t>
        <a:bodyPr/>
        <a:lstStyle/>
        <a:p>
          <a:endParaRPr lang="en-US"/>
        </a:p>
      </dgm:t>
    </dgm:pt>
    <dgm:pt modelId="{D4EFCDFD-5234-43A9-B570-07E6E0727C8A}" type="sibTrans" cxnId="{C21122FF-3E16-48BB-A778-D320239A2DC9}">
      <dgm:prSet/>
      <dgm:spPr/>
      <dgm:t>
        <a:bodyPr/>
        <a:lstStyle/>
        <a:p>
          <a:endParaRPr lang="en-US"/>
        </a:p>
      </dgm:t>
    </dgm:pt>
    <dgm:pt modelId="{B296E39B-ABF4-480B-B43E-247E032CDE53}" type="pres">
      <dgm:prSet presAssocID="{59EFC617-FB26-4160-B572-64E355D6810F}" presName="rootnode" presStyleCnt="0">
        <dgm:presLayoutVars>
          <dgm:chMax/>
          <dgm:chPref/>
          <dgm:dir/>
          <dgm:animLvl val="lvl"/>
        </dgm:presLayoutVars>
      </dgm:prSet>
      <dgm:spPr/>
    </dgm:pt>
    <dgm:pt modelId="{03D76F9A-DD9A-45ED-BDF8-44DC6ADD5539}" type="pres">
      <dgm:prSet presAssocID="{6CF6E612-8DE9-437B-87BF-490D2133B795}" presName="composite" presStyleCnt="0"/>
      <dgm:spPr/>
    </dgm:pt>
    <dgm:pt modelId="{8057EA71-23B8-4E3E-9046-A6EDC29EDCC1}" type="pres">
      <dgm:prSet presAssocID="{6CF6E612-8DE9-437B-87BF-490D2133B795}" presName="bentUpArrow1" presStyleLbl="alignImgPlace1" presStyleIdx="0" presStyleCnt="2"/>
      <dgm:spPr/>
    </dgm:pt>
    <dgm:pt modelId="{36F879E7-AD0A-4119-A805-933AB65231B0}" type="pres">
      <dgm:prSet presAssocID="{6CF6E612-8DE9-437B-87BF-490D2133B79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DD735F4-916F-4BDD-88E0-C37E190FE311}" type="pres">
      <dgm:prSet presAssocID="{6CF6E612-8DE9-437B-87BF-490D2133B79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C6DDAA8-052A-47E0-AC95-1F17F4535056}" type="pres">
      <dgm:prSet presAssocID="{A1C51892-D1F9-4703-ADF6-1E3CCED84E52}" presName="sibTrans" presStyleCnt="0"/>
      <dgm:spPr/>
    </dgm:pt>
    <dgm:pt modelId="{A63D151C-C251-4627-ABD1-6505C13BAAA0}" type="pres">
      <dgm:prSet presAssocID="{FDE95D8D-8293-4DD7-B505-1135C6EB406B}" presName="composite" presStyleCnt="0"/>
      <dgm:spPr/>
    </dgm:pt>
    <dgm:pt modelId="{3922195D-1C2A-4036-AB2D-931BBC19DCFC}" type="pres">
      <dgm:prSet presAssocID="{FDE95D8D-8293-4DD7-B505-1135C6EB406B}" presName="bentUpArrow1" presStyleLbl="alignImgPlace1" presStyleIdx="1" presStyleCnt="2"/>
      <dgm:spPr/>
    </dgm:pt>
    <dgm:pt modelId="{4A8FB212-0EDB-416A-9B05-9C35E297ADA9}" type="pres">
      <dgm:prSet presAssocID="{FDE95D8D-8293-4DD7-B505-1135C6EB406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C683FE0-1FD4-47C6-8EE2-E87703EC4F56}" type="pres">
      <dgm:prSet presAssocID="{FDE95D8D-8293-4DD7-B505-1135C6EB406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8BA0081-CA7E-463B-8CDB-158C8F385739}" type="pres">
      <dgm:prSet presAssocID="{FE93DA98-E968-4362-8622-4412E42ABF5C}" presName="sibTrans" presStyleCnt="0"/>
      <dgm:spPr/>
    </dgm:pt>
    <dgm:pt modelId="{CAA2AF9A-FABF-4A88-87A1-750EE85BF549}" type="pres">
      <dgm:prSet presAssocID="{D11ED342-15B2-4541-BF5D-18456FE18837}" presName="composite" presStyleCnt="0"/>
      <dgm:spPr/>
    </dgm:pt>
    <dgm:pt modelId="{BAB7CBF4-3280-4D97-ADC3-CA5281089B36}" type="pres">
      <dgm:prSet presAssocID="{D11ED342-15B2-4541-BF5D-18456FE1883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72FF80D-42FE-44B3-9384-E18550C4E093}" type="presOf" srcId="{FDE95D8D-8293-4DD7-B505-1135C6EB406B}" destId="{4A8FB212-0EDB-416A-9B05-9C35E297ADA9}" srcOrd="0" destOrd="0" presId="urn:microsoft.com/office/officeart/2005/8/layout/StepDownProcess"/>
    <dgm:cxn modelId="{F72DC80E-7A5B-4BDD-A5E1-CBEDBD52B1C1}" type="presOf" srcId="{D11ED342-15B2-4541-BF5D-18456FE18837}" destId="{BAB7CBF4-3280-4D97-ADC3-CA5281089B36}" srcOrd="0" destOrd="0" presId="urn:microsoft.com/office/officeart/2005/8/layout/StepDownProcess"/>
    <dgm:cxn modelId="{CB22264F-A40B-415D-9A52-8A4AF91DA9A1}" type="presOf" srcId="{59EFC617-FB26-4160-B572-64E355D6810F}" destId="{B296E39B-ABF4-480B-B43E-247E032CDE53}" srcOrd="0" destOrd="0" presId="urn:microsoft.com/office/officeart/2005/8/layout/StepDownProcess"/>
    <dgm:cxn modelId="{7D34E37B-1F8A-4A51-87F4-B1C0411D498D}" srcId="{59EFC617-FB26-4160-B572-64E355D6810F}" destId="{6CF6E612-8DE9-437B-87BF-490D2133B795}" srcOrd="0" destOrd="0" parTransId="{D16F71AB-F64D-4BEE-9D25-7F5668C37B2B}" sibTransId="{A1C51892-D1F9-4703-ADF6-1E3CCED84E52}"/>
    <dgm:cxn modelId="{6BBF3E8F-5E11-4CAA-84EF-A889F4B96773}" type="presOf" srcId="{6CF6E612-8DE9-437B-87BF-490D2133B795}" destId="{36F879E7-AD0A-4119-A805-933AB65231B0}" srcOrd="0" destOrd="0" presId="urn:microsoft.com/office/officeart/2005/8/layout/StepDownProcess"/>
    <dgm:cxn modelId="{975A2AEE-B0DC-4619-88EF-B7918757EAE8}" srcId="{59EFC617-FB26-4160-B572-64E355D6810F}" destId="{FDE95D8D-8293-4DD7-B505-1135C6EB406B}" srcOrd="1" destOrd="0" parTransId="{EE747065-A2AB-489F-83A4-5AD95FCDA83A}" sibTransId="{FE93DA98-E968-4362-8622-4412E42ABF5C}"/>
    <dgm:cxn modelId="{C21122FF-3E16-48BB-A778-D320239A2DC9}" srcId="{59EFC617-FB26-4160-B572-64E355D6810F}" destId="{D11ED342-15B2-4541-BF5D-18456FE18837}" srcOrd="2" destOrd="0" parTransId="{3F4DAFE9-276F-4D23-8381-3A38CF36FA31}" sibTransId="{D4EFCDFD-5234-43A9-B570-07E6E0727C8A}"/>
    <dgm:cxn modelId="{472DA8BD-DE7C-444A-8E31-A5348AA4F8FE}" type="presParOf" srcId="{B296E39B-ABF4-480B-B43E-247E032CDE53}" destId="{03D76F9A-DD9A-45ED-BDF8-44DC6ADD5539}" srcOrd="0" destOrd="0" presId="urn:microsoft.com/office/officeart/2005/8/layout/StepDownProcess"/>
    <dgm:cxn modelId="{E3C53DDD-5604-4A30-9333-33F47C2550A1}" type="presParOf" srcId="{03D76F9A-DD9A-45ED-BDF8-44DC6ADD5539}" destId="{8057EA71-23B8-4E3E-9046-A6EDC29EDCC1}" srcOrd="0" destOrd="0" presId="urn:microsoft.com/office/officeart/2005/8/layout/StepDownProcess"/>
    <dgm:cxn modelId="{D18CC9FA-A867-470D-B3AD-D905C28D19D3}" type="presParOf" srcId="{03D76F9A-DD9A-45ED-BDF8-44DC6ADD5539}" destId="{36F879E7-AD0A-4119-A805-933AB65231B0}" srcOrd="1" destOrd="0" presId="urn:microsoft.com/office/officeart/2005/8/layout/StepDownProcess"/>
    <dgm:cxn modelId="{A6CF9619-A331-4F3B-A126-E52A0345B9BD}" type="presParOf" srcId="{03D76F9A-DD9A-45ED-BDF8-44DC6ADD5539}" destId="{2DD735F4-916F-4BDD-88E0-C37E190FE311}" srcOrd="2" destOrd="0" presId="urn:microsoft.com/office/officeart/2005/8/layout/StepDownProcess"/>
    <dgm:cxn modelId="{F769CCF6-C0F1-47E2-B1DF-EBDFB13B0516}" type="presParOf" srcId="{B296E39B-ABF4-480B-B43E-247E032CDE53}" destId="{DC6DDAA8-052A-47E0-AC95-1F17F4535056}" srcOrd="1" destOrd="0" presId="urn:microsoft.com/office/officeart/2005/8/layout/StepDownProcess"/>
    <dgm:cxn modelId="{98B61237-DAD3-4EBC-AF3F-F28F7C7B1D26}" type="presParOf" srcId="{B296E39B-ABF4-480B-B43E-247E032CDE53}" destId="{A63D151C-C251-4627-ABD1-6505C13BAAA0}" srcOrd="2" destOrd="0" presId="urn:microsoft.com/office/officeart/2005/8/layout/StepDownProcess"/>
    <dgm:cxn modelId="{3300C220-859E-4217-9F60-A6D2A1802D16}" type="presParOf" srcId="{A63D151C-C251-4627-ABD1-6505C13BAAA0}" destId="{3922195D-1C2A-4036-AB2D-931BBC19DCFC}" srcOrd="0" destOrd="0" presId="urn:microsoft.com/office/officeart/2005/8/layout/StepDownProcess"/>
    <dgm:cxn modelId="{AFE3F509-B22D-4122-99B2-81FA819F10B1}" type="presParOf" srcId="{A63D151C-C251-4627-ABD1-6505C13BAAA0}" destId="{4A8FB212-0EDB-416A-9B05-9C35E297ADA9}" srcOrd="1" destOrd="0" presId="urn:microsoft.com/office/officeart/2005/8/layout/StepDownProcess"/>
    <dgm:cxn modelId="{D7165DF0-658D-42A9-B8B8-90BF61D34DD7}" type="presParOf" srcId="{A63D151C-C251-4627-ABD1-6505C13BAAA0}" destId="{7C683FE0-1FD4-47C6-8EE2-E87703EC4F56}" srcOrd="2" destOrd="0" presId="urn:microsoft.com/office/officeart/2005/8/layout/StepDownProcess"/>
    <dgm:cxn modelId="{B1C3A867-F12F-4AC7-9AF4-11C00FD200AD}" type="presParOf" srcId="{B296E39B-ABF4-480B-B43E-247E032CDE53}" destId="{28BA0081-CA7E-463B-8CDB-158C8F385739}" srcOrd="3" destOrd="0" presId="urn:microsoft.com/office/officeart/2005/8/layout/StepDownProcess"/>
    <dgm:cxn modelId="{440A7715-6819-43D5-B20F-9387C03A8B25}" type="presParOf" srcId="{B296E39B-ABF4-480B-B43E-247E032CDE53}" destId="{CAA2AF9A-FABF-4A88-87A1-750EE85BF549}" srcOrd="4" destOrd="0" presId="urn:microsoft.com/office/officeart/2005/8/layout/StepDownProcess"/>
    <dgm:cxn modelId="{2F547A44-56B0-4B62-B4A2-C3E89474489F}" type="presParOf" srcId="{CAA2AF9A-FABF-4A88-87A1-750EE85BF549}" destId="{BAB7CBF4-3280-4D97-ADC3-CA5281089B3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A4461-3235-4A10-BFA4-68BBB7A0CA5D}">
      <dsp:nvSpPr>
        <dsp:cNvPr id="0" name=""/>
        <dsp:cNvSpPr/>
      </dsp:nvSpPr>
      <dsp:spPr>
        <a:xfrm>
          <a:off x="3999913" y="1032644"/>
          <a:ext cx="1383438" cy="138343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474639-FA43-4AA8-9EA4-DCFAD6F08E60}">
      <dsp:nvSpPr>
        <dsp:cNvPr id="0" name=""/>
        <dsp:cNvSpPr/>
      </dsp:nvSpPr>
      <dsp:spPr>
        <a:xfrm>
          <a:off x="3826983" y="0"/>
          <a:ext cx="1729297" cy="9420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Version Control / Git</a:t>
          </a:r>
          <a:endParaRPr lang="en-US" sz="1600" kern="1200"/>
        </a:p>
      </dsp:txBody>
      <dsp:txXfrm>
        <a:off x="3826983" y="0"/>
        <a:ext cx="1729297" cy="942029"/>
      </dsp:txXfrm>
    </dsp:sp>
    <dsp:sp modelId="{91D1B814-0642-4000-B262-7B449BF61843}">
      <dsp:nvSpPr>
        <dsp:cNvPr id="0" name=""/>
        <dsp:cNvSpPr/>
      </dsp:nvSpPr>
      <dsp:spPr>
        <a:xfrm>
          <a:off x="4448954" y="1291926"/>
          <a:ext cx="1383438" cy="138343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D33502-68C6-403A-B2AB-69EC402F6461}">
      <dsp:nvSpPr>
        <dsp:cNvPr id="0" name=""/>
        <dsp:cNvSpPr/>
      </dsp:nvSpPr>
      <dsp:spPr>
        <a:xfrm>
          <a:off x="5934997" y="897171"/>
          <a:ext cx="1638797" cy="103174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Configuration Management &amp; Infrastructure as code</a:t>
          </a:r>
          <a:endParaRPr lang="en-US" sz="1600" kern="1200"/>
        </a:p>
      </dsp:txBody>
      <dsp:txXfrm>
        <a:off x="5934997" y="897171"/>
        <a:ext cx="1638797" cy="1031747"/>
      </dsp:txXfrm>
    </dsp:sp>
    <dsp:sp modelId="{F4767B54-BDE8-4E1B-96CD-D5B3C5722918}">
      <dsp:nvSpPr>
        <dsp:cNvPr id="0" name=""/>
        <dsp:cNvSpPr/>
      </dsp:nvSpPr>
      <dsp:spPr>
        <a:xfrm>
          <a:off x="4448954" y="1810491"/>
          <a:ext cx="1383438" cy="138343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A85958-1E0C-4F13-8C10-10EA9B2595BF}">
      <dsp:nvSpPr>
        <dsp:cNvPr id="0" name=""/>
        <dsp:cNvSpPr/>
      </dsp:nvSpPr>
      <dsp:spPr>
        <a:xfrm>
          <a:off x="5934997" y="2435820"/>
          <a:ext cx="1638797" cy="11528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Continuous Integration &amp; Code Evaluation</a:t>
          </a:r>
          <a:endParaRPr lang="en-US" sz="1600" kern="1200"/>
        </a:p>
      </dsp:txBody>
      <dsp:txXfrm>
        <a:off x="5934997" y="2435820"/>
        <a:ext cx="1638797" cy="1152865"/>
      </dsp:txXfrm>
    </dsp:sp>
    <dsp:sp modelId="{CD5B79BA-07BF-4D62-8E40-BBAFA6EA49EA}">
      <dsp:nvSpPr>
        <dsp:cNvPr id="0" name=""/>
        <dsp:cNvSpPr/>
      </dsp:nvSpPr>
      <dsp:spPr>
        <a:xfrm>
          <a:off x="3999913" y="2070223"/>
          <a:ext cx="1383438" cy="138343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EDA0B4-F06E-489F-BE5B-5B8D65F81536}">
      <dsp:nvSpPr>
        <dsp:cNvPr id="0" name=""/>
        <dsp:cNvSpPr/>
      </dsp:nvSpPr>
      <dsp:spPr>
        <a:xfrm>
          <a:off x="3826983" y="3543827"/>
          <a:ext cx="1729297" cy="9420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Continuous Delivery &amp; Continuous Deployment</a:t>
          </a:r>
          <a:endParaRPr lang="en-US" sz="1600" kern="1200"/>
        </a:p>
      </dsp:txBody>
      <dsp:txXfrm>
        <a:off x="3826983" y="3543827"/>
        <a:ext cx="1729297" cy="942029"/>
      </dsp:txXfrm>
    </dsp:sp>
    <dsp:sp modelId="{9C0998C7-78B4-44C9-835D-BADB9B560069}">
      <dsp:nvSpPr>
        <dsp:cNvPr id="0" name=""/>
        <dsp:cNvSpPr/>
      </dsp:nvSpPr>
      <dsp:spPr>
        <a:xfrm>
          <a:off x="3550872" y="1810491"/>
          <a:ext cx="1383438" cy="138343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40EAB7-3765-4A8C-B113-13E1F80DC552}">
      <dsp:nvSpPr>
        <dsp:cNvPr id="0" name=""/>
        <dsp:cNvSpPr/>
      </dsp:nvSpPr>
      <dsp:spPr>
        <a:xfrm>
          <a:off x="1809469" y="2435820"/>
          <a:ext cx="1638797" cy="11528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Artifacts &amp; versioning</a:t>
          </a:r>
          <a:endParaRPr lang="en-US" sz="1600" kern="1200" dirty="0"/>
        </a:p>
      </dsp:txBody>
      <dsp:txXfrm>
        <a:off x="1809469" y="2435820"/>
        <a:ext cx="1638797" cy="1152865"/>
      </dsp:txXfrm>
    </dsp:sp>
    <dsp:sp modelId="{4E6E9E03-3825-4AC3-B8F5-1B803A116BDD}">
      <dsp:nvSpPr>
        <dsp:cNvPr id="0" name=""/>
        <dsp:cNvSpPr/>
      </dsp:nvSpPr>
      <dsp:spPr>
        <a:xfrm>
          <a:off x="3550872" y="1291926"/>
          <a:ext cx="1383438" cy="138343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4A313F-F509-4675-9890-8ED5EF074CC8}">
      <dsp:nvSpPr>
        <dsp:cNvPr id="0" name=""/>
        <dsp:cNvSpPr/>
      </dsp:nvSpPr>
      <dsp:spPr>
        <a:xfrm>
          <a:off x="1809469" y="897171"/>
          <a:ext cx="1638797" cy="11528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Monitoring , Logging &amp; Alerting</a:t>
          </a:r>
          <a:endParaRPr lang="en-US" sz="1600" kern="1200" dirty="0"/>
        </a:p>
      </dsp:txBody>
      <dsp:txXfrm>
        <a:off x="1809469" y="897171"/>
        <a:ext cx="1638797" cy="11528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7EA71-23B8-4E3E-9046-A6EDC29EDCC1}">
      <dsp:nvSpPr>
        <dsp:cNvPr id="0" name=""/>
        <dsp:cNvSpPr/>
      </dsp:nvSpPr>
      <dsp:spPr>
        <a:xfrm rot="5400000">
          <a:off x="1007603" y="1076972"/>
          <a:ext cx="952489" cy="10843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6F879E7-AD0A-4119-A805-933AB65231B0}">
      <dsp:nvSpPr>
        <dsp:cNvPr id="0" name=""/>
        <dsp:cNvSpPr/>
      </dsp:nvSpPr>
      <dsp:spPr>
        <a:xfrm>
          <a:off x="755251" y="21118"/>
          <a:ext cx="1603431" cy="1122350"/>
        </a:xfrm>
        <a:prstGeom prst="roundRect">
          <a:avLst>
            <a:gd name="adj" fmla="val 1667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Client</a:t>
          </a:r>
        </a:p>
      </dsp:txBody>
      <dsp:txXfrm>
        <a:off x="810049" y="75916"/>
        <a:ext cx="1493835" cy="1012754"/>
      </dsp:txXfrm>
    </dsp:sp>
    <dsp:sp modelId="{2DD735F4-916F-4BDD-88E0-C37E190FE311}">
      <dsp:nvSpPr>
        <dsp:cNvPr id="0" name=""/>
        <dsp:cNvSpPr/>
      </dsp:nvSpPr>
      <dsp:spPr>
        <a:xfrm>
          <a:off x="2358683" y="128160"/>
          <a:ext cx="1166183" cy="907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2195D-1C2A-4036-AB2D-931BBC19DCFC}">
      <dsp:nvSpPr>
        <dsp:cNvPr id="0" name=""/>
        <dsp:cNvSpPr/>
      </dsp:nvSpPr>
      <dsp:spPr>
        <a:xfrm rot="5400000">
          <a:off x="2337018" y="2337742"/>
          <a:ext cx="952489" cy="10843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A8FB212-0EDB-416A-9B05-9C35E297ADA9}">
      <dsp:nvSpPr>
        <dsp:cNvPr id="0" name=""/>
        <dsp:cNvSpPr/>
      </dsp:nvSpPr>
      <dsp:spPr>
        <a:xfrm>
          <a:off x="2084667" y="1281888"/>
          <a:ext cx="1603431" cy="1122350"/>
        </a:xfrm>
        <a:prstGeom prst="roundRect">
          <a:avLst>
            <a:gd name="adj" fmla="val 1667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Daemon</a:t>
          </a:r>
        </a:p>
      </dsp:txBody>
      <dsp:txXfrm>
        <a:off x="2139465" y="1336686"/>
        <a:ext cx="1493835" cy="1012754"/>
      </dsp:txXfrm>
    </dsp:sp>
    <dsp:sp modelId="{7C683FE0-1FD4-47C6-8EE2-E87703EC4F56}">
      <dsp:nvSpPr>
        <dsp:cNvPr id="0" name=""/>
        <dsp:cNvSpPr/>
      </dsp:nvSpPr>
      <dsp:spPr>
        <a:xfrm>
          <a:off x="3688098" y="1388930"/>
          <a:ext cx="1166183" cy="907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7CBF4-3280-4D97-ADC3-CA5281089B36}">
      <dsp:nvSpPr>
        <dsp:cNvPr id="0" name=""/>
        <dsp:cNvSpPr/>
      </dsp:nvSpPr>
      <dsp:spPr>
        <a:xfrm>
          <a:off x="3414082" y="2542658"/>
          <a:ext cx="1603431" cy="1122350"/>
        </a:xfrm>
        <a:prstGeom prst="roundRect">
          <a:avLst>
            <a:gd name="adj" fmla="val 1667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hub.docker.com</a:t>
          </a:r>
        </a:p>
      </dsp:txBody>
      <dsp:txXfrm>
        <a:off x="3468880" y="2597456"/>
        <a:ext cx="1493835" cy="1012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onatypeCorp/nexus-and-continuous-delivery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courses/docker-deep-dive" TargetMode="External"/><Relationship Id="rId2" Type="http://schemas.openxmlformats.org/officeDocument/2006/relationships/hyperlink" Target="https://www.pluralsight.com/courses/docker-getting-started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kamranahmedse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7502" y="1969995"/>
            <a:ext cx="8304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opperplate Gothic Light" panose="020E0507020206020404" pitchFamily="34" charset="0"/>
              </a:rPr>
              <a:t>Amazon cloud computing &amp; ec2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pperplate Gothic Light" panose="020E0507020206020404" pitchFamily="34" charset="0"/>
              </a:rPr>
              <a:t>Overview and Principals of DevOps Engineer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pperplate Gothic Light" panose="020E0507020206020404" pitchFamily="34" charset="0"/>
              </a:rPr>
              <a:t>Intro to Docker 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opperplate Gothic Light" panose="020E0507020206020404" pitchFamily="34" charset="0"/>
              </a:rPr>
              <a:t>Container Orchestration &amp; Clustering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18996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046" y="216291"/>
            <a:ext cx="3234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Terraform Example</a:t>
            </a:r>
            <a:endParaRPr lang="el-GR" sz="20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CAF78-04B2-4832-A99B-478C3222AAC6}"/>
              </a:ext>
            </a:extLst>
          </p:cNvPr>
          <p:cNvSpPr txBox="1"/>
          <p:nvPr/>
        </p:nvSpPr>
        <p:spPr>
          <a:xfrm>
            <a:off x="389132" y="1438157"/>
            <a:ext cx="5706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provider "</a:t>
            </a:r>
            <a:r>
              <a:rPr lang="en-US" sz="1400" dirty="0" err="1"/>
              <a:t>aws</a:t>
            </a:r>
            <a:r>
              <a:rPr lang="en-US" sz="1400" dirty="0"/>
              <a:t>" {  </a:t>
            </a:r>
          </a:p>
          <a:p>
            <a:r>
              <a:rPr lang="en-US" sz="1400" dirty="0" err="1"/>
              <a:t>access_key</a:t>
            </a:r>
            <a:r>
              <a:rPr lang="en-US" sz="1400" dirty="0"/>
              <a:t>  = "AKIAJM6JE57YSB6CON7A"    </a:t>
            </a:r>
          </a:p>
          <a:p>
            <a:r>
              <a:rPr lang="en-US" sz="1400" dirty="0" err="1"/>
              <a:t>secret_key</a:t>
            </a:r>
            <a:r>
              <a:rPr lang="en-US" sz="1400" dirty="0"/>
              <a:t>    = "OqbTk4pz/</a:t>
            </a:r>
            <a:r>
              <a:rPr lang="en-US" sz="1400" dirty="0" err="1"/>
              <a:t>CVe</a:t>
            </a:r>
            <a:r>
              <a:rPr lang="en-US" sz="1400" dirty="0"/>
              <a:t>/hj4VEY7JxjI/tROabJbvnaYd5YG"  </a:t>
            </a:r>
          </a:p>
          <a:p>
            <a:r>
              <a:rPr lang="en-US" sz="1400" dirty="0"/>
              <a:t>region           = "${</a:t>
            </a:r>
            <a:r>
              <a:rPr lang="en-US" sz="1400" dirty="0" err="1"/>
              <a:t>var.region</a:t>
            </a:r>
            <a:r>
              <a:rPr lang="en-US" sz="1400" dirty="0"/>
              <a:t>}“</a:t>
            </a:r>
          </a:p>
          <a:p>
            <a:r>
              <a:rPr lang="en-US" sz="1400" dirty="0"/>
              <a:t>} </a:t>
            </a:r>
          </a:p>
          <a:p>
            <a:endParaRPr lang="en-US" sz="1400" dirty="0"/>
          </a:p>
          <a:p>
            <a:r>
              <a:rPr lang="en-US" sz="1400" dirty="0"/>
              <a:t>resource "</a:t>
            </a:r>
            <a:r>
              <a:rPr lang="en-US" sz="1400" dirty="0" err="1"/>
              <a:t>aws_instance</a:t>
            </a:r>
            <a:r>
              <a:rPr lang="en-US" sz="1400" dirty="0"/>
              <a:t>" "user02_instance" {  </a:t>
            </a:r>
          </a:p>
          <a:p>
            <a:r>
              <a:rPr lang="en-US" sz="1400" dirty="0" err="1"/>
              <a:t>ami</a:t>
            </a:r>
            <a:r>
              <a:rPr lang="en-US" sz="1400" dirty="0"/>
              <a:t>                                    = "${lookup(</a:t>
            </a:r>
            <a:r>
              <a:rPr lang="en-US" sz="1400" dirty="0" err="1"/>
              <a:t>var.ami</a:t>
            </a:r>
            <a:r>
              <a:rPr lang="en-US" sz="1400" dirty="0"/>
              <a:t>, "ubuntu")}“</a:t>
            </a:r>
          </a:p>
          <a:p>
            <a:r>
              <a:rPr lang="en-US" sz="1400" dirty="0" err="1"/>
              <a:t>instance_type</a:t>
            </a:r>
            <a:r>
              <a:rPr lang="en-US" sz="1400" dirty="0"/>
              <a:t>                  = "t2.micro" </a:t>
            </a:r>
          </a:p>
          <a:p>
            <a:r>
              <a:rPr lang="en-US" sz="1400" dirty="0" err="1"/>
              <a:t>key_name</a:t>
            </a:r>
            <a:r>
              <a:rPr lang="en-US" sz="1400" dirty="0"/>
              <a:t>                        = "${</a:t>
            </a:r>
            <a:r>
              <a:rPr lang="en-US" sz="1400" dirty="0" err="1"/>
              <a:t>var.username</a:t>
            </a:r>
            <a:r>
              <a:rPr lang="en-US" sz="1400" dirty="0"/>
              <a:t>}" </a:t>
            </a:r>
          </a:p>
          <a:p>
            <a:r>
              <a:rPr lang="en-US" sz="1400" dirty="0" err="1"/>
              <a:t>vpc_security_group_ids</a:t>
            </a:r>
            <a:r>
              <a:rPr lang="en-US" sz="1400" dirty="0"/>
              <a:t>  = ["${</a:t>
            </a:r>
            <a:r>
              <a:rPr lang="en-US" sz="1400" dirty="0" err="1"/>
              <a:t>var.security_group</a:t>
            </a:r>
            <a:r>
              <a:rPr lang="en-US" sz="1400" dirty="0"/>
              <a:t>}"] </a:t>
            </a:r>
          </a:p>
          <a:p>
            <a:r>
              <a:rPr lang="en-US" sz="1400" dirty="0"/>
              <a:t>count                                = 2 </a:t>
            </a:r>
          </a:p>
          <a:p>
            <a:endParaRPr lang="en-US" sz="1400" dirty="0"/>
          </a:p>
          <a:p>
            <a:r>
              <a:rPr lang="en-US" sz="1400" dirty="0"/>
              <a:t>tags {     </a:t>
            </a:r>
          </a:p>
          <a:p>
            <a:r>
              <a:rPr lang="en-US" sz="1400" dirty="0"/>
              <a:t>	Name  = "${</a:t>
            </a:r>
            <a:r>
              <a:rPr lang="en-US" sz="1400" dirty="0" err="1"/>
              <a:t>var.username</a:t>
            </a:r>
            <a:r>
              <a:rPr lang="en-US" sz="1400" dirty="0"/>
              <a:t>}-instance-${</a:t>
            </a:r>
            <a:r>
              <a:rPr lang="en-US" sz="1400" dirty="0" err="1"/>
              <a:t>count.index</a:t>
            </a:r>
            <a:r>
              <a:rPr lang="en-US" sz="1400" dirty="0"/>
              <a:t>}"     </a:t>
            </a:r>
          </a:p>
          <a:p>
            <a:r>
              <a:rPr lang="en-US" sz="1400" dirty="0"/>
              <a:t>       Owner   = "${</a:t>
            </a:r>
            <a:r>
              <a:rPr lang="en-US" sz="1400" dirty="0" err="1"/>
              <a:t>var.username</a:t>
            </a:r>
            <a:r>
              <a:rPr lang="en-US" sz="1400" dirty="0"/>
              <a:t>}" 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C5559-A1E2-451C-92E2-A57707E281BC}"/>
              </a:ext>
            </a:extLst>
          </p:cNvPr>
          <p:cNvSpPr txBox="1"/>
          <p:nvPr/>
        </p:nvSpPr>
        <p:spPr>
          <a:xfrm>
            <a:off x="6571251" y="1007270"/>
            <a:ext cx="53242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 "region" {	</a:t>
            </a:r>
          </a:p>
          <a:p>
            <a:r>
              <a:rPr lang="en-US" sz="1400" dirty="0"/>
              <a:t>	default  = "eu-west-1“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variable "</a:t>
            </a:r>
            <a:r>
              <a:rPr lang="en-US" sz="1400" dirty="0" err="1"/>
              <a:t>ami</a:t>
            </a:r>
            <a:r>
              <a:rPr lang="en-US" sz="1400" dirty="0"/>
              <a:t>" {  </a:t>
            </a:r>
          </a:p>
          <a:p>
            <a:r>
              <a:rPr lang="en-US" sz="1400" dirty="0"/>
              <a:t>	type       = "map"  </a:t>
            </a:r>
          </a:p>
          <a:p>
            <a:r>
              <a:rPr lang="en-US" sz="1400" dirty="0"/>
              <a:t>	default   =  {   </a:t>
            </a:r>
          </a:p>
          <a:p>
            <a:r>
              <a:rPr lang="en-US" sz="1400" dirty="0"/>
              <a:t>     "amazon"   = "ami-ca0135b3"      </a:t>
            </a:r>
          </a:p>
          <a:p>
            <a:r>
              <a:rPr lang="en-US" sz="1400" dirty="0"/>
              <a:t>     "ubuntu"     = "ami-58d7e821"    </a:t>
            </a:r>
          </a:p>
          <a:p>
            <a:r>
              <a:rPr lang="en-US" sz="1400" dirty="0"/>
              <a:t>     "</a:t>
            </a:r>
            <a:r>
              <a:rPr lang="en-US" sz="1400" dirty="0" err="1"/>
              <a:t>redhat</a:t>
            </a:r>
            <a:r>
              <a:rPr lang="en-US" sz="1400" dirty="0"/>
              <a:t>"      = "ami-7c491f05"  </a:t>
            </a:r>
          </a:p>
          <a:p>
            <a:r>
              <a:rPr lang="en-US" sz="1400" dirty="0"/>
              <a:t>}  </a:t>
            </a:r>
          </a:p>
          <a:p>
            <a:endParaRPr lang="en-US" sz="1400" dirty="0"/>
          </a:p>
          <a:p>
            <a:r>
              <a:rPr lang="en-US" sz="1400" dirty="0"/>
              <a:t> description = "The AMI to use to launch the EC2 instances“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variable "username" {	</a:t>
            </a:r>
          </a:p>
          <a:p>
            <a:r>
              <a:rPr lang="en-US" sz="1400" dirty="0"/>
              <a:t>	default = “user02_instance“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variable "</a:t>
            </a:r>
            <a:r>
              <a:rPr lang="en-US" sz="1400" dirty="0" err="1"/>
              <a:t>security_group</a:t>
            </a:r>
            <a:r>
              <a:rPr lang="en-US" sz="1400" dirty="0"/>
              <a:t>" {	</a:t>
            </a:r>
          </a:p>
          <a:p>
            <a:r>
              <a:rPr lang="en-US" sz="1400" dirty="0"/>
              <a:t>	default = "sg-0b9755ed1c6317438“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D7FED-0A0E-4D37-A81F-74CBE0AFF593}"/>
              </a:ext>
            </a:extLst>
          </p:cNvPr>
          <p:cNvSpPr/>
          <p:nvPr/>
        </p:nvSpPr>
        <p:spPr>
          <a:xfrm>
            <a:off x="396217" y="880827"/>
            <a:ext cx="5586907" cy="5096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99D0D-F815-4FE3-B0A5-328FCEEDBD68}"/>
              </a:ext>
            </a:extLst>
          </p:cNvPr>
          <p:cNvSpPr/>
          <p:nvPr/>
        </p:nvSpPr>
        <p:spPr>
          <a:xfrm>
            <a:off x="6450018" y="875143"/>
            <a:ext cx="5443676" cy="5096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A78DDA-37C6-4C84-923B-39727E1A8512}"/>
              </a:ext>
            </a:extLst>
          </p:cNvPr>
          <p:cNvSpPr/>
          <p:nvPr/>
        </p:nvSpPr>
        <p:spPr>
          <a:xfrm>
            <a:off x="389132" y="875143"/>
            <a:ext cx="1338165" cy="38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D6831-7591-496D-9C65-59DA957934B7}"/>
              </a:ext>
            </a:extLst>
          </p:cNvPr>
          <p:cNvSpPr txBox="1"/>
          <p:nvPr/>
        </p:nvSpPr>
        <p:spPr>
          <a:xfrm>
            <a:off x="559573" y="881397"/>
            <a:ext cx="99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main.tf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DD9082-A965-434B-9E01-227B5ED04748}"/>
              </a:ext>
            </a:extLst>
          </p:cNvPr>
          <p:cNvSpPr/>
          <p:nvPr/>
        </p:nvSpPr>
        <p:spPr>
          <a:xfrm>
            <a:off x="10375166" y="886511"/>
            <a:ext cx="1511443" cy="38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49EB6-F9CB-400D-8C60-0D87A18627A0}"/>
              </a:ext>
            </a:extLst>
          </p:cNvPr>
          <p:cNvSpPr txBox="1"/>
          <p:nvPr/>
        </p:nvSpPr>
        <p:spPr>
          <a:xfrm>
            <a:off x="10467737" y="886511"/>
            <a:ext cx="142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variables.tf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78DDA-37C6-4C84-923B-39727E1A8512}"/>
              </a:ext>
            </a:extLst>
          </p:cNvPr>
          <p:cNvSpPr/>
          <p:nvPr/>
        </p:nvSpPr>
        <p:spPr>
          <a:xfrm>
            <a:off x="6999390" y="6476160"/>
            <a:ext cx="2090181" cy="38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D6831-7591-496D-9C65-59DA957934B7}"/>
              </a:ext>
            </a:extLst>
          </p:cNvPr>
          <p:cNvSpPr txBox="1"/>
          <p:nvPr/>
        </p:nvSpPr>
        <p:spPr>
          <a:xfrm>
            <a:off x="7140628" y="6488668"/>
            <a:ext cx="203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terraform apply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805057" y="587829"/>
            <a:ext cx="1545772" cy="125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9D6831-7591-496D-9C65-59DA957934B7}"/>
              </a:ext>
            </a:extLst>
          </p:cNvPr>
          <p:cNvSpPr txBox="1"/>
          <p:nvPr/>
        </p:nvSpPr>
        <p:spPr>
          <a:xfrm>
            <a:off x="9359552" y="380102"/>
            <a:ext cx="2031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Amazon machine image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51863" y="143909"/>
            <a:ext cx="140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combinations of CPU, memory, storage, and networking capacity</a:t>
            </a:r>
            <a:endParaRPr lang="el-GR" sz="9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500417" y="616401"/>
            <a:ext cx="3114312" cy="258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160" y="6283895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acts as a virtual firewall for your instance to control traffic</a:t>
            </a:r>
            <a:endParaRPr lang="el-GR" sz="9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83717" y="3912448"/>
            <a:ext cx="923311" cy="224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1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121" y="381121"/>
            <a:ext cx="650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pperplate Gothic Light" panose="020E0507020206020404" pitchFamily="34" charset="0"/>
              </a:rPr>
              <a:t>Continious</a:t>
            </a:r>
            <a:r>
              <a:rPr lang="en-US" sz="2000" b="1" u="sng" dirty="0">
                <a:latin typeface="Copperplate Gothic Light" panose="020E0507020206020404" pitchFamily="34" charset="0"/>
              </a:rPr>
              <a:t> </a:t>
            </a:r>
            <a:r>
              <a:rPr lang="en-US" sz="2000" b="1" u="sng" dirty="0" err="1">
                <a:latin typeface="Copperplate Gothic Light" panose="020E0507020206020404" pitchFamily="34" charset="0"/>
              </a:rPr>
              <a:t>Intergration</a:t>
            </a:r>
            <a:r>
              <a:rPr lang="en-US" sz="2000" b="1" u="sng" dirty="0">
                <a:latin typeface="Copperplate Gothic Light" panose="020E0507020206020404" pitchFamily="34" charset="0"/>
              </a:rPr>
              <a:t> &amp; Code Evaluation</a:t>
            </a:r>
            <a:endParaRPr lang="el-GR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17121" y="1604730"/>
            <a:ext cx="9251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Merge code into a shared repository multiple times a day.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Block merge if the ci jobs does not pass.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Build automation.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Test automation.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Develops should only branch , change code , write tests and commit.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Report results back to your source code hosting system.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Tools (Jenkins , Bamboo , Travis CI ,  Team city, Gitlab CI … 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121" y="4675078"/>
            <a:ext cx="607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Testing    (Unit &amp; Functional &amp; end to end)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Analysis  (Quality &amp; Metrics &amp; Code coverage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Review    (Guidelines)</a:t>
            </a:r>
          </a:p>
        </p:txBody>
      </p:sp>
    </p:spTree>
    <p:extLst>
      <p:ext uri="{BB962C8B-B14F-4D97-AF65-F5344CB8AC3E}">
        <p14:creationId xmlns:p14="http://schemas.microsoft.com/office/powerpoint/2010/main" val="190994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393" y="418311"/>
            <a:ext cx="175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Jenkins</a:t>
            </a:r>
            <a:endParaRPr lang="el-GR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6393" y="1750892"/>
            <a:ext cx="3859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Very well known.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Docker</a:t>
            </a:r>
            <a:r>
              <a:rPr lang="en-US" b="1" dirty="0"/>
              <a:t> support.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 world of plugins.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Very good documentation.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Not so pretty UI.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Needs time to learn it.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 bit heavy on resources.</a:t>
            </a:r>
          </a:p>
        </p:txBody>
      </p:sp>
    </p:spTree>
    <p:extLst>
      <p:ext uri="{BB962C8B-B14F-4D97-AF65-F5344CB8AC3E}">
        <p14:creationId xmlns:p14="http://schemas.microsoft.com/office/powerpoint/2010/main" val="234522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6CEAA44-603E-4D68-AB9F-06375D93AAD2}"/>
              </a:ext>
            </a:extLst>
          </p:cNvPr>
          <p:cNvSpPr txBox="1"/>
          <p:nvPr/>
        </p:nvSpPr>
        <p:spPr>
          <a:xfrm>
            <a:off x="264133" y="4566133"/>
            <a:ext cx="545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How to Versioning.</a:t>
            </a:r>
            <a:endParaRPr lang="el-GR" sz="20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A987A-89B7-451C-B9DF-3F587285FEF9}"/>
              </a:ext>
            </a:extLst>
          </p:cNvPr>
          <p:cNvSpPr txBox="1"/>
          <p:nvPr/>
        </p:nvSpPr>
        <p:spPr>
          <a:xfrm>
            <a:off x="264133" y="5245522"/>
            <a:ext cx="9944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MAJOR . MINOR . PATCH schema.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Major - </a:t>
            </a:r>
            <a:r>
              <a:rPr lang="en-US" dirty="0"/>
              <a:t>version when you make incompatible API changes.</a:t>
            </a:r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Minor - </a:t>
            </a:r>
            <a:r>
              <a:rPr lang="en-US" dirty="0"/>
              <a:t>version when you add functionality in a backwards-compatible manner.</a:t>
            </a:r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Patch - </a:t>
            </a:r>
            <a:r>
              <a:rPr lang="en-US" dirty="0"/>
              <a:t>version when you make backwards-compatible bug fixes.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EAA44-603E-4D68-AB9F-06375D93AAD2}"/>
              </a:ext>
            </a:extLst>
          </p:cNvPr>
          <p:cNvSpPr txBox="1"/>
          <p:nvPr/>
        </p:nvSpPr>
        <p:spPr>
          <a:xfrm>
            <a:off x="264133" y="2694803"/>
            <a:ext cx="389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Importance Of Versioning</a:t>
            </a:r>
            <a:endParaRPr lang="el-GR" sz="2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A987A-89B7-451C-B9DF-3F587285FEF9}"/>
              </a:ext>
            </a:extLst>
          </p:cNvPr>
          <p:cNvSpPr txBox="1"/>
          <p:nvPr/>
        </p:nvSpPr>
        <p:spPr>
          <a:xfrm>
            <a:off x="264133" y="3368858"/>
            <a:ext cx="7270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Uniquely identify artifacts.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Separate development from production artifacts.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Rollback.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32D57-790E-45C7-88D9-BFC3E3711EFD}"/>
              </a:ext>
            </a:extLst>
          </p:cNvPr>
          <p:cNvSpPr txBox="1"/>
          <p:nvPr/>
        </p:nvSpPr>
        <p:spPr>
          <a:xfrm>
            <a:off x="264133" y="323316"/>
            <a:ext cx="489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Release Artifacts Procedure</a:t>
            </a:r>
            <a:endParaRPr lang="el-GR" sz="20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A4EB4-10FF-43FF-B7CB-6B901D2E3399}"/>
              </a:ext>
            </a:extLst>
          </p:cNvPr>
          <p:cNvSpPr txBox="1"/>
          <p:nvPr/>
        </p:nvSpPr>
        <p:spPr>
          <a:xfrm>
            <a:off x="264133" y="939336"/>
            <a:ext cx="9536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Integrated code.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New artifact is build and stored.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Artifact is deployed to dev/QA system for end2end test.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If all test pass ( integration , functional , performance </a:t>
            </a:r>
            <a:r>
              <a:rPr lang="en-US" b="1" dirty="0" err="1"/>
              <a:t>etc</a:t>
            </a:r>
            <a:r>
              <a:rPr lang="en-US" b="1" dirty="0"/>
              <a:t>) release the artifact.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Tools ( </a:t>
            </a:r>
            <a:r>
              <a:rPr lang="en-US" b="1" dirty="0" err="1"/>
              <a:t>Jfrog</a:t>
            </a:r>
            <a:r>
              <a:rPr lang="en-US" b="1" dirty="0"/>
              <a:t> </a:t>
            </a:r>
            <a:r>
              <a:rPr lang="en-US" b="1" dirty="0" err="1"/>
              <a:t>Artifactory</a:t>
            </a:r>
            <a:r>
              <a:rPr lang="en-US" b="1" dirty="0"/>
              <a:t> , Nexus </a:t>
            </a:r>
            <a:r>
              <a:rPr lang="en-US" b="1" dirty="0" err="1"/>
              <a:t>Sonatype</a:t>
            </a:r>
            <a:r>
              <a:rPr lang="en-US" b="1" dirty="0"/>
              <a:t> , Apache </a:t>
            </a:r>
            <a:r>
              <a:rPr lang="en-US" b="1" dirty="0" err="1"/>
              <a:t>Archiva</a:t>
            </a:r>
            <a:r>
              <a:rPr lang="en-US" b="1" dirty="0"/>
              <a:t> 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40479" y="154039"/>
            <a:ext cx="2537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https://semver.org/</a:t>
            </a:r>
            <a:endParaRPr lang="el-G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3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836" y="366415"/>
            <a:ext cx="489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pperplate Gothic Light" panose="020E0507020206020404" pitchFamily="34" charset="0"/>
              </a:rPr>
              <a:t>Continious</a:t>
            </a:r>
            <a:r>
              <a:rPr lang="en-US" sz="2000" b="1" u="sng" dirty="0">
                <a:latin typeface="Copperplate Gothic Light" panose="020E0507020206020404" pitchFamily="34" charset="0"/>
              </a:rPr>
              <a:t> Delivery </a:t>
            </a:r>
            <a:endParaRPr lang="el-GR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1836" y="1159895"/>
            <a:ext cx="6804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Releasing software when we want.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Fast and short releases 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Automate release process.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Human based decision (business needs).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Deploy to staging is automatic.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Deploy to production is manual.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Increase confidence when releasing new software.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32D57-790E-45C7-88D9-BFC3E3711EFD}"/>
              </a:ext>
            </a:extLst>
          </p:cNvPr>
          <p:cNvSpPr txBox="1"/>
          <p:nvPr/>
        </p:nvSpPr>
        <p:spPr>
          <a:xfrm>
            <a:off x="221836" y="3923280"/>
            <a:ext cx="489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pperplate Gothic Light" panose="020E0507020206020404" pitchFamily="34" charset="0"/>
              </a:rPr>
              <a:t>Continious</a:t>
            </a:r>
            <a:r>
              <a:rPr lang="en-US" sz="2000" b="1" u="sng" dirty="0">
                <a:latin typeface="Copperplate Gothic Light" panose="020E0507020206020404" pitchFamily="34" charset="0"/>
              </a:rPr>
              <a:t> Deployment</a:t>
            </a:r>
            <a:endParaRPr lang="el-GR" sz="2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A4EB4-10FF-43FF-B7CB-6B901D2E3399}"/>
              </a:ext>
            </a:extLst>
          </p:cNvPr>
          <p:cNvSpPr txBox="1"/>
          <p:nvPr/>
        </p:nvSpPr>
        <p:spPr>
          <a:xfrm>
            <a:off x="221836" y="4749081"/>
            <a:ext cx="436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Deploy to production is automatic.</a:t>
            </a:r>
          </a:p>
        </p:txBody>
      </p:sp>
    </p:spTree>
    <p:extLst>
      <p:ext uri="{BB962C8B-B14F-4D97-AF65-F5344CB8AC3E}">
        <p14:creationId xmlns:p14="http://schemas.microsoft.com/office/powerpoint/2010/main" val="305243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68" y="318806"/>
            <a:ext cx="489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Monitoring</a:t>
            </a:r>
            <a:endParaRPr lang="el-GR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08768" y="1089924"/>
            <a:ext cx="607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System Metrics (CPU, RAM, DISK).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Application Performance (response, </a:t>
            </a:r>
            <a:r>
              <a:rPr lang="en-US" b="1" dirty="0" err="1"/>
              <a:t>api</a:t>
            </a:r>
            <a:r>
              <a:rPr lang="en-US" b="1" dirty="0"/>
              <a:t> calls </a:t>
            </a:r>
            <a:r>
              <a:rPr lang="en-US" b="1" dirty="0" err="1"/>
              <a:t>etc</a:t>
            </a:r>
            <a:r>
              <a:rPr lang="en-US" b="1" dirty="0"/>
              <a:t>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Popular Tools (Prometheus , Graphite , </a:t>
            </a:r>
            <a:r>
              <a:rPr lang="en-US" b="1" dirty="0" err="1"/>
              <a:t>VisualVM</a:t>
            </a:r>
            <a:r>
              <a:rPr lang="en-US" b="1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BCECC-7330-4016-A52E-28FB4C529230}"/>
              </a:ext>
            </a:extLst>
          </p:cNvPr>
          <p:cNvSpPr txBox="1"/>
          <p:nvPr/>
        </p:nvSpPr>
        <p:spPr>
          <a:xfrm>
            <a:off x="208767" y="2384262"/>
            <a:ext cx="489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Logging</a:t>
            </a:r>
            <a:endParaRPr lang="el-GR" sz="2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65F9C-00F5-45E0-883D-1F18A9031AE3}"/>
              </a:ext>
            </a:extLst>
          </p:cNvPr>
          <p:cNvSpPr txBox="1"/>
          <p:nvPr/>
        </p:nvSpPr>
        <p:spPr>
          <a:xfrm>
            <a:off x="208768" y="3150743"/>
            <a:ext cx="607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Log aggregation.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Search Engine.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Popular Tools (ELK stack , </a:t>
            </a:r>
            <a:r>
              <a:rPr lang="en-US" b="1" dirty="0" err="1"/>
              <a:t>Graylog</a:t>
            </a:r>
            <a:r>
              <a:rPr lang="en-US" b="1" dirty="0"/>
              <a:t> </a:t>
            </a:r>
            <a:r>
              <a:rPr lang="en-US" sz="1050" b="1" dirty="0"/>
              <a:t>(easy)  </a:t>
            </a:r>
            <a:r>
              <a:rPr lang="en-US" b="1" dirty="0"/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88A0A-854F-490F-AB84-A1D5DE3C8412}"/>
              </a:ext>
            </a:extLst>
          </p:cNvPr>
          <p:cNvSpPr txBox="1"/>
          <p:nvPr/>
        </p:nvSpPr>
        <p:spPr>
          <a:xfrm>
            <a:off x="208767" y="4449718"/>
            <a:ext cx="489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Alerting</a:t>
            </a:r>
            <a:endParaRPr lang="el-GR" sz="2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5DB6B-0034-4488-B0E9-3E009F559AA3}"/>
              </a:ext>
            </a:extLst>
          </p:cNvPr>
          <p:cNvSpPr txBox="1"/>
          <p:nvPr/>
        </p:nvSpPr>
        <p:spPr>
          <a:xfrm>
            <a:off x="208768" y="5211562"/>
            <a:ext cx="6072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Minimize downtime.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Notify people.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Identify recurring issues.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Popular Tools (Nagios , </a:t>
            </a:r>
            <a:r>
              <a:rPr lang="en-US" b="1" dirty="0" err="1"/>
              <a:t>CloudWatch</a:t>
            </a:r>
            <a:r>
              <a:rPr lang="en-US" b="1" dirty="0"/>
              <a:t> , </a:t>
            </a:r>
            <a:r>
              <a:rPr lang="en-US" b="1" dirty="0" err="1"/>
              <a:t>PageDuty</a:t>
            </a:r>
            <a:r>
              <a:rPr lang="en-US" b="1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83384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190" y="2148455"/>
            <a:ext cx="8426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</a:t>
            </a:r>
            <a:r>
              <a:rPr lang="en-GB" sz="1600" u="sng" dirty="0">
                <a:hlinkClick r:id="rId2"/>
              </a:rPr>
              <a:t>www.slideshare.net/SonatypeCorp/nexus-and-continuous-delivery</a:t>
            </a:r>
            <a:endParaRPr lang="el-GR" sz="16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44190" y="466303"/>
            <a:ext cx="946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DevOps and Continuous Delivery Reference Architectures</a:t>
            </a:r>
            <a:endParaRPr lang="el-GR" sz="2000" b="1" u="sng" dirty="0"/>
          </a:p>
        </p:txBody>
      </p:sp>
    </p:spTree>
    <p:extLst>
      <p:ext uri="{BB962C8B-B14F-4D97-AF65-F5344CB8AC3E}">
        <p14:creationId xmlns:p14="http://schemas.microsoft.com/office/powerpoint/2010/main" val="411714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466" y="1646770"/>
            <a:ext cx="2522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3">
                    <a:lumMod val="75000"/>
                  </a:schemeClr>
                </a:solidFill>
                <a:latin typeface="Copperplate Gothic Light" panose="020E0507020206020404" pitchFamily="34" charset="0"/>
              </a:rPr>
              <a:t>Docker</a:t>
            </a:r>
            <a:endParaRPr lang="el-GR" sz="44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4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421" y="1514245"/>
            <a:ext cx="4990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What is container.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Docker</a:t>
            </a:r>
            <a:r>
              <a:rPr lang="en-US" b="1" dirty="0"/>
              <a:t> universe.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Docker</a:t>
            </a:r>
            <a:r>
              <a:rPr lang="en-US" b="1" dirty="0"/>
              <a:t> images.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Docker file (example build – run 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Docker file vs image </a:t>
            </a:r>
            <a:r>
              <a:rPr lang="en-US" b="1" dirty="0" err="1"/>
              <a:t>vs</a:t>
            </a:r>
            <a:r>
              <a:rPr lang="en-US" b="1" dirty="0"/>
              <a:t> container.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Where is my </a:t>
            </a:r>
            <a:r>
              <a:rPr lang="en-US" b="1" dirty="0" err="1"/>
              <a:t>localhost</a:t>
            </a:r>
            <a:r>
              <a:rPr lang="en-US" b="1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Managing data volumes.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Docker compose (example).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7421" y="337893"/>
            <a:ext cx="134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pperplate Gothic Light" panose="020E0507020206020404" pitchFamily="34" charset="0"/>
              </a:rPr>
              <a:t>Agenta</a:t>
            </a:r>
            <a:endParaRPr lang="el-GR" sz="2000" b="1" u="sng" dirty="0"/>
          </a:p>
        </p:txBody>
      </p:sp>
    </p:spTree>
    <p:extLst>
      <p:ext uri="{BB962C8B-B14F-4D97-AF65-F5344CB8AC3E}">
        <p14:creationId xmlns:p14="http://schemas.microsoft.com/office/powerpoint/2010/main" val="370554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273" y="380318"/>
            <a:ext cx="394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What is a container ?</a:t>
            </a:r>
            <a:endParaRPr lang="el-GR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41188" y="1489914"/>
            <a:ext cx="7728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Containers are a set of kernel tools and features that jail and limit a process based on our needs.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In more simple terms its just a process.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Isolated in its own world and with limited resources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52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814" y="1143487"/>
            <a:ext cx="7990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DevOps is a software engineering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culture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practice</a:t>
            </a:r>
            <a:r>
              <a:rPr lang="en-US" b="1" dirty="0"/>
              <a:t> that aims at unifying software development (Dev) and software operation (Ops) .</a:t>
            </a:r>
          </a:p>
          <a:p>
            <a:r>
              <a:rPr lang="en-US" b="1" dirty="0"/>
              <a:t>Means the way the team will select and work in a </a:t>
            </a:r>
            <a:r>
              <a:rPr lang="en-US" b="1" dirty="0" err="1"/>
              <a:t>DevOps</a:t>
            </a:r>
            <a:r>
              <a:rPr lang="en-US" b="1" dirty="0"/>
              <a:t> way.</a:t>
            </a:r>
            <a:endParaRPr lang="el-G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3814" y="370149"/>
            <a:ext cx="1764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Definition</a:t>
            </a:r>
            <a:endParaRPr lang="el-GR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13814" y="2998129"/>
            <a:ext cx="20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Challenges</a:t>
            </a:r>
            <a:endParaRPr lang="el-GR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13814" y="3878352"/>
            <a:ext cx="299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Company Culture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Skillset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Dev vs Ops Mentality</a:t>
            </a:r>
            <a:endParaRPr lang="el-GR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EFD597-CE43-4C18-B113-BE7038E149D4}"/>
              </a:ext>
            </a:extLst>
          </p:cNvPr>
          <p:cNvSpPr/>
          <p:nvPr/>
        </p:nvSpPr>
        <p:spPr>
          <a:xfrm>
            <a:off x="6632864" y="4221658"/>
            <a:ext cx="1944994" cy="35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development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4ED1FF-C0F2-469A-9F95-2C54BDF342D9}"/>
              </a:ext>
            </a:extLst>
          </p:cNvPr>
          <p:cNvCxnSpPr>
            <a:cxnSpLocks/>
          </p:cNvCxnSpPr>
          <p:nvPr/>
        </p:nvCxnSpPr>
        <p:spPr>
          <a:xfrm flipH="1">
            <a:off x="7755001" y="3534805"/>
            <a:ext cx="419941" cy="400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7F3E06-1E51-491E-8DF0-21901AB522C6}"/>
              </a:ext>
            </a:extLst>
          </p:cNvPr>
          <p:cNvCxnSpPr>
            <a:cxnSpLocks/>
          </p:cNvCxnSpPr>
          <p:nvPr/>
        </p:nvCxnSpPr>
        <p:spPr>
          <a:xfrm>
            <a:off x="9666981" y="3534805"/>
            <a:ext cx="344248" cy="400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997F29-524B-4375-9D78-BF86BFE03DF4}"/>
              </a:ext>
            </a:extLst>
          </p:cNvPr>
          <p:cNvSpPr/>
          <p:nvPr/>
        </p:nvSpPr>
        <p:spPr>
          <a:xfrm>
            <a:off x="6781187" y="3386154"/>
            <a:ext cx="824174" cy="4000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Build it faster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D27358-F835-4CC0-98A8-25A91909503C}"/>
              </a:ext>
            </a:extLst>
          </p:cNvPr>
          <p:cNvSpPr/>
          <p:nvPr/>
        </p:nvSpPr>
        <p:spPr>
          <a:xfrm>
            <a:off x="10169498" y="3398239"/>
            <a:ext cx="824753" cy="4000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Keep it stable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480B7-AF59-41D4-A9FF-55A0FB322563}"/>
              </a:ext>
            </a:extLst>
          </p:cNvPr>
          <p:cNvSpPr/>
          <p:nvPr/>
        </p:nvSpPr>
        <p:spPr>
          <a:xfrm>
            <a:off x="9354184" y="4199377"/>
            <a:ext cx="1944994" cy="35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operations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2A7B2-F333-4CB2-9370-B5D16822F1D5}"/>
              </a:ext>
            </a:extLst>
          </p:cNvPr>
          <p:cNvSpPr/>
          <p:nvPr/>
        </p:nvSpPr>
        <p:spPr>
          <a:xfrm>
            <a:off x="7855747" y="2968359"/>
            <a:ext cx="1944994" cy="35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business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2991F1-2AD3-43A4-8550-585F67A146B5}"/>
              </a:ext>
            </a:extLst>
          </p:cNvPr>
          <p:cNvSpPr txBox="1"/>
          <p:nvPr/>
        </p:nvSpPr>
        <p:spPr>
          <a:xfrm>
            <a:off x="613814" y="5474957"/>
            <a:ext cx="869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main characteristic of the dev ops movement is to strongly advocate automation and monitoring at all steps of software construction. From integration, testing, releasing to deployment and infrastructure management. </a:t>
            </a:r>
          </a:p>
        </p:txBody>
      </p:sp>
    </p:spTree>
    <p:extLst>
      <p:ext uri="{BB962C8B-B14F-4D97-AF65-F5344CB8AC3E}">
        <p14:creationId xmlns:p14="http://schemas.microsoft.com/office/powerpoint/2010/main" val="194731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421" y="443103"/>
            <a:ext cx="31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pperplate Gothic Light" panose="020E0507020206020404" pitchFamily="34" charset="0"/>
              </a:rPr>
              <a:t>Whats</a:t>
            </a:r>
            <a:r>
              <a:rPr lang="en-US" sz="2000" b="1" u="sng" dirty="0">
                <a:latin typeface="Copperplate Gothic Light" panose="020E0507020206020404" pitchFamily="34" charset="0"/>
              </a:rPr>
              <a:t> is Docker ?</a:t>
            </a:r>
            <a:endParaRPr lang="el-GR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9421" y="1539456"/>
            <a:ext cx="9563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Docker is a platform to develop , deploy and run apps with containers.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The use of </a:t>
            </a:r>
            <a:r>
              <a:rPr lang="en-US" b="1" dirty="0" err="1"/>
              <a:t>linux</a:t>
            </a:r>
            <a:r>
              <a:rPr lang="en-US" b="1" dirty="0"/>
              <a:t> containers to deploy apps is called containerization.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 container is created by running a Docker image.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Image is an executable package that includes everything needed to run an app 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The new </a:t>
            </a:r>
            <a:r>
              <a:rPr lang="en-US" b="1" dirty="0" err="1"/>
              <a:t>docker</a:t>
            </a:r>
            <a:r>
              <a:rPr lang="en-US" b="1" dirty="0"/>
              <a:t> version format is YY.MM based (like Ubuntu ex.  16.04).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421" y="6380356"/>
            <a:ext cx="606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Free online </a:t>
            </a:r>
            <a:r>
              <a:rPr lang="en-US" sz="1400" b="1" dirty="0" err="1"/>
              <a:t>docker</a:t>
            </a:r>
            <a:r>
              <a:rPr lang="en-US" sz="1400" b="1" dirty="0"/>
              <a:t> lab </a:t>
            </a:r>
            <a:r>
              <a:rPr lang="en-US" sz="1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http://play-with-docker.com</a:t>
            </a:r>
            <a:endParaRPr lang="el-GR" sz="1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4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8895" y="811878"/>
            <a:ext cx="23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Docker Machine</a:t>
            </a:r>
            <a:endParaRPr lang="el-G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78895" y="2859767"/>
            <a:ext cx="23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Docker Compose</a:t>
            </a:r>
            <a:endParaRPr lang="el-G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8895" y="4632424"/>
            <a:ext cx="23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Docker Swarm</a:t>
            </a:r>
            <a:endParaRPr lang="el-GR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10" y="4484036"/>
            <a:ext cx="1749212" cy="1176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59" y="2560485"/>
            <a:ext cx="1103221" cy="1111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05991"/>
            <a:ext cx="1426032" cy="1242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8895" y="1181210"/>
            <a:ext cx="2416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Provisions </a:t>
            </a:r>
            <a:r>
              <a:rPr lang="en-US" sz="1100" dirty="0" err="1"/>
              <a:t>Docker</a:t>
            </a:r>
            <a:r>
              <a:rPr lang="en-US" sz="1100" dirty="0"/>
              <a:t> hosts/engines.</a:t>
            </a:r>
            <a:endParaRPr lang="el-G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878895" y="3228542"/>
            <a:ext cx="2416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Compose multi-container apps.</a:t>
            </a:r>
            <a:endParaRPr lang="el-GR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78895" y="5072113"/>
            <a:ext cx="2416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Schedule containers over multiple </a:t>
            </a:r>
            <a:r>
              <a:rPr lang="en-US" sz="1100" dirty="0" err="1"/>
              <a:t>Docker</a:t>
            </a:r>
            <a:r>
              <a:rPr lang="en-US" sz="1100" dirty="0"/>
              <a:t> engines.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374331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615" y="323462"/>
            <a:ext cx="309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Docker Image</a:t>
            </a:r>
            <a:endParaRPr lang="el-GR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46615" y="1056858"/>
            <a:ext cx="8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Inside an image there is not a complete OS . (no kernel of course.)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Application binaries and dependencies your application needs 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In order to build your </a:t>
            </a:r>
            <a:r>
              <a:rPr lang="en-US" b="1" dirty="0" err="1"/>
              <a:t>docker</a:t>
            </a:r>
            <a:r>
              <a:rPr lang="en-US" b="1" dirty="0"/>
              <a:t> image you create a </a:t>
            </a:r>
            <a:r>
              <a:rPr lang="en-US" b="1" dirty="0" err="1"/>
              <a:t>Dockerfile</a:t>
            </a:r>
            <a:r>
              <a:rPr lang="en-US" b="1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Popular images to play with – </a:t>
            </a:r>
            <a:r>
              <a:rPr lang="en-US" b="1" dirty="0" err="1"/>
              <a:t>Cirros</a:t>
            </a:r>
            <a:r>
              <a:rPr lang="en-US" b="1" dirty="0"/>
              <a:t> – Alpine (very scale down </a:t>
            </a:r>
            <a:r>
              <a:rPr lang="en-US" b="1" dirty="0" err="1"/>
              <a:t>linux</a:t>
            </a:r>
            <a:r>
              <a:rPr lang="en-US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90279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341" y="434558"/>
            <a:ext cx="3259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Run Your First Image</a:t>
            </a:r>
            <a:endParaRPr lang="el-GR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8859E2-00AA-4D19-AA61-FE5F0DB62D4B}"/>
              </a:ext>
            </a:extLst>
          </p:cNvPr>
          <p:cNvSpPr/>
          <p:nvPr/>
        </p:nvSpPr>
        <p:spPr>
          <a:xfrm>
            <a:off x="451572" y="1911262"/>
            <a:ext cx="3526975" cy="38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86458-2309-41CC-89FA-CABD712C4D52}"/>
              </a:ext>
            </a:extLst>
          </p:cNvPr>
          <p:cNvSpPr txBox="1"/>
          <p:nvPr/>
        </p:nvSpPr>
        <p:spPr>
          <a:xfrm>
            <a:off x="700755" y="1911262"/>
            <a:ext cx="272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run -it alpine </a:t>
            </a:r>
            <a:r>
              <a:rPr lang="en-US" dirty="0" err="1"/>
              <a:t>sh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86458-2309-41CC-89FA-CABD712C4D52}"/>
              </a:ext>
            </a:extLst>
          </p:cNvPr>
          <p:cNvSpPr txBox="1"/>
          <p:nvPr/>
        </p:nvSpPr>
        <p:spPr>
          <a:xfrm>
            <a:off x="791198" y="2743200"/>
            <a:ext cx="95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interactive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35693" y="2293103"/>
            <a:ext cx="628116" cy="45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25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53" y="1680949"/>
            <a:ext cx="6414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Dockerfile</a:t>
            </a:r>
            <a:r>
              <a:rPr lang="en-US" b="1" dirty="0"/>
              <a:t> is the recipe for your image.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Run the following command to build the </a:t>
            </a:r>
            <a:r>
              <a:rPr lang="en-US" b="1" dirty="0" err="1"/>
              <a:t>dockerfile</a:t>
            </a:r>
            <a:r>
              <a:rPr lang="en-US" b="1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docker build –t </a:t>
            </a:r>
            <a:r>
              <a:rPr lang="en-US" b="1" dirty="0" err="1"/>
              <a:t>myapp</a:t>
            </a:r>
            <a:r>
              <a:rPr lang="en-US" b="1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Docker run </a:t>
            </a:r>
            <a:r>
              <a:rPr lang="en-US" b="1" dirty="0" err="1"/>
              <a:t>myapp</a:t>
            </a:r>
            <a:r>
              <a:rPr lang="en-US" b="1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6353" y="319323"/>
            <a:ext cx="6356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Create Your First Image with </a:t>
            </a:r>
            <a:r>
              <a:rPr lang="en-US" sz="2000" b="1" u="sng" dirty="0" err="1">
                <a:latin typeface="Copperplate Gothic Light" panose="020E0507020206020404" pitchFamily="34" charset="0"/>
              </a:rPr>
              <a:t>Dockerfile</a:t>
            </a:r>
            <a:endParaRPr lang="el-GR" sz="2000" b="1" u="sng" dirty="0"/>
          </a:p>
        </p:txBody>
      </p:sp>
    </p:spTree>
    <p:extLst>
      <p:ext uri="{BB962C8B-B14F-4D97-AF65-F5344CB8AC3E}">
        <p14:creationId xmlns:p14="http://schemas.microsoft.com/office/powerpoint/2010/main" val="4212639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8F1589-1D13-4266-A2A7-C9B8F04F27FD}"/>
              </a:ext>
            </a:extLst>
          </p:cNvPr>
          <p:cNvSpPr txBox="1"/>
          <p:nvPr/>
        </p:nvSpPr>
        <p:spPr>
          <a:xfrm>
            <a:off x="274214" y="291898"/>
            <a:ext cx="309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pperplate Gothic Light" panose="020E0507020206020404" pitchFamily="34" charset="0"/>
              </a:rPr>
              <a:t>Dockerfile</a:t>
            </a:r>
            <a:r>
              <a:rPr lang="en-US" sz="2000" b="1" u="sng" dirty="0">
                <a:latin typeface="Copperplate Gothic Light" panose="020E0507020206020404" pitchFamily="34" charset="0"/>
              </a:rPr>
              <a:t> Example</a:t>
            </a:r>
            <a:endParaRPr lang="el-GR" sz="20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0273A-DE5E-4182-B965-12886DDC62C0}"/>
              </a:ext>
            </a:extLst>
          </p:cNvPr>
          <p:cNvSpPr/>
          <p:nvPr/>
        </p:nvSpPr>
        <p:spPr>
          <a:xfrm>
            <a:off x="400297" y="1196214"/>
            <a:ext cx="3526975" cy="5224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0AD19-7835-45F7-9680-194E41D260E8}"/>
              </a:ext>
            </a:extLst>
          </p:cNvPr>
          <p:cNvSpPr txBox="1"/>
          <p:nvPr/>
        </p:nvSpPr>
        <p:spPr>
          <a:xfrm>
            <a:off x="478440" y="1196215"/>
            <a:ext cx="3657723" cy="543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FMono-Regular"/>
              </a:rPr>
              <a:t>#A layer - official node image for docker hub as a </a:t>
            </a:r>
          </a:p>
          <a:p>
            <a:r>
              <a:rPr lang="en-US" sz="1100" dirty="0">
                <a:latin typeface="SFMono-Regular"/>
              </a:rPr>
              <a:t>parent image.</a:t>
            </a:r>
          </a:p>
          <a:p>
            <a:r>
              <a:rPr lang="en-US" dirty="0">
                <a:solidFill>
                  <a:srgbClr val="FF0000"/>
                </a:solidFill>
                <a:latin typeface="SFMono-Regular"/>
              </a:rPr>
              <a:t>FROM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FMono-Regular"/>
              </a:rPr>
              <a:t>node:8</a:t>
            </a:r>
          </a:p>
          <a:p>
            <a:endParaRPr lang="en-US" dirty="0"/>
          </a:p>
          <a:p>
            <a:r>
              <a:rPr lang="en-US" sz="1050" dirty="0"/>
              <a:t>#create and set up directory to /app</a:t>
            </a:r>
          </a:p>
          <a:p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–p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scr</a:t>
            </a:r>
            <a:r>
              <a:rPr lang="en-US" dirty="0"/>
              <a:t>/app/</a:t>
            </a:r>
          </a:p>
          <a:p>
            <a:r>
              <a:rPr lang="en-US" dirty="0">
                <a:solidFill>
                  <a:srgbClr val="FF0000"/>
                </a:solidFill>
              </a:rPr>
              <a:t>WORKDIR</a:t>
            </a:r>
            <a:r>
              <a:rPr lang="en-US" dirty="0"/>
              <a:t> /app</a:t>
            </a:r>
          </a:p>
          <a:p>
            <a:endParaRPr lang="en-US" dirty="0"/>
          </a:p>
          <a:p>
            <a:r>
              <a:rPr lang="en-US" sz="1050" dirty="0"/>
              <a:t>#add files from your </a:t>
            </a:r>
            <a:r>
              <a:rPr lang="en-US" sz="1050" dirty="0" err="1"/>
              <a:t>docker</a:t>
            </a:r>
            <a:r>
              <a:rPr lang="en-US" sz="1050" dirty="0"/>
              <a:t> client’s current </a:t>
            </a:r>
            <a:r>
              <a:rPr lang="en-US" sz="1050" dirty="0" err="1"/>
              <a:t>dir</a:t>
            </a:r>
            <a:endParaRPr lang="en-US" sz="1050" dirty="0"/>
          </a:p>
          <a:p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r>
              <a:rPr lang="en-US" dirty="0"/>
              <a:t> ./</a:t>
            </a:r>
          </a:p>
          <a:p>
            <a:endParaRPr lang="en-US" dirty="0"/>
          </a:p>
          <a:p>
            <a:r>
              <a:rPr lang="en-US" sz="1050" dirty="0"/>
              <a:t>#install any needed packages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</a:t>
            </a:r>
          </a:p>
          <a:p>
            <a:endParaRPr lang="en-US" dirty="0"/>
          </a:p>
          <a:p>
            <a:r>
              <a:rPr lang="en-US" sz="1050" dirty="0"/>
              <a:t>#add files from your </a:t>
            </a:r>
            <a:r>
              <a:rPr lang="en-US" sz="1050" dirty="0" err="1"/>
              <a:t>docker</a:t>
            </a:r>
            <a:r>
              <a:rPr lang="en-US" sz="1050" dirty="0"/>
              <a:t> client’s current </a:t>
            </a:r>
            <a:r>
              <a:rPr lang="en-US" sz="1050" dirty="0" err="1"/>
              <a:t>dir</a:t>
            </a:r>
            <a:endParaRPr lang="en-US" sz="1050" dirty="0"/>
          </a:p>
          <a:p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. .</a:t>
            </a:r>
          </a:p>
          <a:p>
            <a:endParaRPr lang="en-US" dirty="0"/>
          </a:p>
          <a:p>
            <a:r>
              <a:rPr lang="en-US" sz="1050" dirty="0"/>
              <a:t>#make port 4000 available outside the container</a:t>
            </a:r>
          </a:p>
          <a:p>
            <a:r>
              <a:rPr lang="en-US" dirty="0">
                <a:solidFill>
                  <a:srgbClr val="FF0000"/>
                </a:solidFill>
              </a:rPr>
              <a:t>EXPOSE</a:t>
            </a:r>
            <a:r>
              <a:rPr lang="en-US" dirty="0"/>
              <a:t> 4000</a:t>
            </a:r>
          </a:p>
          <a:p>
            <a:endParaRPr lang="en-US" dirty="0"/>
          </a:p>
          <a:p>
            <a:r>
              <a:rPr lang="en-US" sz="1050" dirty="0"/>
              <a:t># Run the app when the container launches(within)</a:t>
            </a:r>
          </a:p>
          <a:p>
            <a:r>
              <a:rPr lang="en-US" dirty="0">
                <a:solidFill>
                  <a:srgbClr val="FF0000"/>
                </a:solidFill>
              </a:rPr>
              <a:t>CMD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[“</a:t>
            </a:r>
            <a:r>
              <a:rPr lang="en-US" dirty="0" err="1"/>
              <a:t>npm</a:t>
            </a:r>
            <a:r>
              <a:rPr lang="en-US" dirty="0"/>
              <a:t>” , “start”]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253EFB-527A-4EB6-9E8E-BB788FFBAB17}"/>
              </a:ext>
            </a:extLst>
          </p:cNvPr>
          <p:cNvSpPr txBox="1"/>
          <p:nvPr/>
        </p:nvSpPr>
        <p:spPr>
          <a:xfrm>
            <a:off x="6307742" y="167297"/>
            <a:ext cx="3007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Docker build –t </a:t>
            </a:r>
            <a:r>
              <a:rPr lang="en-US" sz="1200" b="1" dirty="0" err="1"/>
              <a:t>myNodeApp</a:t>
            </a:r>
            <a:endParaRPr lang="en-US" sz="12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Docker run </a:t>
            </a:r>
            <a:r>
              <a:rPr lang="en-US" sz="1200" b="1" dirty="0" err="1"/>
              <a:t>myNodeApp</a:t>
            </a:r>
            <a:endParaRPr lang="en-US" sz="12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66257" y="1453976"/>
            <a:ext cx="5477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</a:p>
          <a:p>
            <a:r>
              <a:rPr lang="en-US" sz="1200" dirty="0"/>
              <a:t>  "name": "socket",</a:t>
            </a:r>
          </a:p>
          <a:p>
            <a:r>
              <a:rPr lang="en-US" sz="1200" dirty="0"/>
              <a:t>  "version": "1.0.0",</a:t>
            </a:r>
          </a:p>
          <a:p>
            <a:r>
              <a:rPr lang="en-US" sz="1200" dirty="0"/>
              <a:t>  "description": "Simple real-time chat app demo built with node and socket.io",</a:t>
            </a:r>
          </a:p>
          <a:p>
            <a:r>
              <a:rPr lang="en-US" sz="1200" dirty="0"/>
              <a:t>  "</a:t>
            </a:r>
            <a:r>
              <a:rPr lang="en-US" sz="1200" dirty="0">
                <a:solidFill>
                  <a:srgbClr val="FF0000"/>
                </a:solidFill>
              </a:rPr>
              <a:t>main</a:t>
            </a:r>
            <a:r>
              <a:rPr lang="en-US" sz="1200" dirty="0"/>
              <a:t>": "index.js",</a:t>
            </a:r>
          </a:p>
          <a:p>
            <a:r>
              <a:rPr lang="en-US" sz="1200" dirty="0"/>
              <a:t>  "scripts": {</a:t>
            </a:r>
          </a:p>
          <a:p>
            <a:r>
              <a:rPr lang="en-US" sz="1200" dirty="0"/>
              <a:t>    "</a:t>
            </a:r>
            <a:r>
              <a:rPr lang="en-US" sz="1200" dirty="0">
                <a:solidFill>
                  <a:srgbClr val="FF0000"/>
                </a:solidFill>
              </a:rPr>
              <a:t>start</a:t>
            </a:r>
            <a:r>
              <a:rPr lang="en-US" sz="1200" dirty="0"/>
              <a:t>": "node index.js"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"author": "me",</a:t>
            </a:r>
          </a:p>
          <a:p>
            <a:r>
              <a:rPr lang="en-US" sz="1200" dirty="0"/>
              <a:t>  "license": "ISC",</a:t>
            </a:r>
          </a:p>
          <a:p>
            <a:r>
              <a:rPr lang="en-US" sz="1200" dirty="0"/>
              <a:t>  "</a:t>
            </a:r>
            <a:r>
              <a:rPr lang="en-US" sz="1200" dirty="0">
                <a:solidFill>
                  <a:srgbClr val="FF0000"/>
                </a:solidFill>
              </a:rPr>
              <a:t>dependencies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"express": "^4.16.3",</a:t>
            </a:r>
          </a:p>
          <a:p>
            <a:r>
              <a:rPr lang="en-US" sz="1200" dirty="0"/>
              <a:t>    "socket.io": "^2.1.1"</a:t>
            </a:r>
          </a:p>
          <a:p>
            <a:r>
              <a:rPr lang="en-US" sz="1200" dirty="0"/>
              <a:t>  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0273A-DE5E-4182-B965-12886DDC62C0}"/>
              </a:ext>
            </a:extLst>
          </p:cNvPr>
          <p:cNvSpPr/>
          <p:nvPr/>
        </p:nvSpPr>
        <p:spPr>
          <a:xfrm>
            <a:off x="6040979" y="1453976"/>
            <a:ext cx="5503131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16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8F1589-1D13-4266-A2A7-C9B8F04F27FD}"/>
              </a:ext>
            </a:extLst>
          </p:cNvPr>
          <p:cNvSpPr txBox="1"/>
          <p:nvPr/>
        </p:nvSpPr>
        <p:spPr>
          <a:xfrm>
            <a:off x="391280" y="382399"/>
            <a:ext cx="309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Docker Run … </a:t>
            </a:r>
            <a:endParaRPr lang="el-GR" sz="2000" b="1" u="sng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7247548-635D-49D1-9A5A-F7AFB1E0B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567947"/>
              </p:ext>
            </p:extLst>
          </p:nvPr>
        </p:nvGraphicFramePr>
        <p:xfrm>
          <a:off x="935684" y="1512648"/>
          <a:ext cx="5772766" cy="368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53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069" y="408852"/>
            <a:ext cx="549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pperplate Gothic Light" panose="020E0507020206020404" pitchFamily="34" charset="0"/>
              </a:rPr>
              <a:t>DockeFile</a:t>
            </a:r>
            <a:r>
              <a:rPr lang="en-US" sz="2000" b="1" u="sng" dirty="0">
                <a:latin typeface="Copperplate Gothic Light" panose="020E0507020206020404" pitchFamily="34" charset="0"/>
              </a:rPr>
              <a:t> . Image . Container</a:t>
            </a:r>
            <a:endParaRPr lang="el-GR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38069" y="1416345"/>
            <a:ext cx="6842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Dockerfile</a:t>
            </a:r>
            <a:r>
              <a:rPr lang="en-US" b="1" dirty="0"/>
              <a:t> – source code – the </a:t>
            </a:r>
            <a:r>
              <a:rPr lang="en-US" b="1" dirty="0" err="1"/>
              <a:t>repice</a:t>
            </a:r>
            <a:r>
              <a:rPr lang="en-US" b="1" dirty="0"/>
              <a:t> to build an image.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Image – class the </a:t>
            </a:r>
            <a:r>
              <a:rPr lang="en-US" b="1" dirty="0" err="1"/>
              <a:t>actual,build</a:t>
            </a:r>
            <a:r>
              <a:rPr lang="en-US" b="1" dirty="0"/>
              <a:t> output of the </a:t>
            </a:r>
            <a:r>
              <a:rPr lang="en-US" b="1" dirty="0" err="1"/>
              <a:t>dockerfile</a:t>
            </a:r>
            <a:r>
              <a:rPr lang="en-US" b="1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Container – object – the thing that runs.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895" y="3170196"/>
            <a:ext cx="400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Images ~ stopped containers.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Containers ~ running images.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069" y="4647048"/>
            <a:ext cx="7361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We can start containers from images and create images from containers in a specific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613337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0915" y="417466"/>
            <a:ext cx="5290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u="sng" dirty="0">
                <a:latin typeface="Copperplate Gothic Light" panose="020E0507020206020404" pitchFamily="34" charset="0"/>
              </a:rPr>
              <a:t>Managing Data – Docker Volumes</a:t>
            </a:r>
            <a:endParaRPr lang="el-GR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18097" y="1611828"/>
            <a:ext cx="919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Since the containers are ephemeral , we need a persistent way to store data between runs. </a:t>
            </a:r>
          </a:p>
        </p:txBody>
      </p:sp>
    </p:spTree>
    <p:extLst>
      <p:ext uri="{BB962C8B-B14F-4D97-AF65-F5344CB8AC3E}">
        <p14:creationId xmlns:p14="http://schemas.microsoft.com/office/powerpoint/2010/main" val="3499225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3403" y="451649"/>
            <a:ext cx="549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u="sng" dirty="0">
                <a:latin typeface="Copperplate Gothic Light" panose="020E0507020206020404" pitchFamily="34" charset="0"/>
              </a:rPr>
              <a:t>Where is my Localhost ?</a:t>
            </a:r>
            <a:endParaRPr lang="el-GR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60825" y="1603281"/>
            <a:ext cx="9192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Each container gets its own virtual Ethernet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Container cannot talk with each other , or the host , using localhost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We need a way to network containers ! ! !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All the containers gets their unique IP </a:t>
            </a:r>
            <a:r>
              <a:rPr lang="en-US" b="1" dirty="0" err="1"/>
              <a:t>withing</a:t>
            </a:r>
            <a:r>
              <a:rPr lang="en-US" b="1" dirty="0"/>
              <a:t> a network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Service discovery is done though DNS , using the internal DNS server 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Each container can be part of multiple networks </a:t>
            </a:r>
          </a:p>
        </p:txBody>
      </p:sp>
    </p:spTree>
    <p:extLst>
      <p:ext uri="{BB962C8B-B14F-4D97-AF65-F5344CB8AC3E}">
        <p14:creationId xmlns:p14="http://schemas.microsoft.com/office/powerpoint/2010/main" val="16611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522" y="432360"/>
            <a:ext cx="336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The DevOps Dream</a:t>
            </a:r>
            <a:endParaRPr lang="el-GR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2580714" y="1747778"/>
            <a:ext cx="1394969" cy="115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Dev/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Qa</a:t>
            </a:r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>
            <a:off x="5303988" y="1747778"/>
            <a:ext cx="1469985" cy="115746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Staging</a:t>
            </a:r>
            <a:endParaRPr lang="el-G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6890" y="704993"/>
            <a:ext cx="7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env</a:t>
            </a:r>
            <a:endParaRPr lang="el-G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4DDF49-F86C-4227-8857-CC720649E5EA}"/>
              </a:ext>
            </a:extLst>
          </p:cNvPr>
          <p:cNvSpPr/>
          <p:nvPr/>
        </p:nvSpPr>
        <p:spPr>
          <a:xfrm>
            <a:off x="2492400" y="3860594"/>
            <a:ext cx="1571595" cy="1377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Dev/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A104B8-7605-433E-A926-E270A3E84643}"/>
              </a:ext>
            </a:extLst>
          </p:cNvPr>
          <p:cNvSpPr/>
          <p:nvPr/>
        </p:nvSpPr>
        <p:spPr>
          <a:xfrm>
            <a:off x="5202378" y="3860594"/>
            <a:ext cx="1571595" cy="1377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Staging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01A6F3-8987-4F2C-AB61-B4B9205E74E3}"/>
              </a:ext>
            </a:extLst>
          </p:cNvPr>
          <p:cNvSpPr/>
          <p:nvPr/>
        </p:nvSpPr>
        <p:spPr>
          <a:xfrm>
            <a:off x="7766910" y="3842795"/>
            <a:ext cx="1571595" cy="1377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EE4B0D-AF63-43CC-8844-9063F6272BC2}"/>
              </a:ext>
            </a:extLst>
          </p:cNvPr>
          <p:cNvSpPr/>
          <p:nvPr/>
        </p:nvSpPr>
        <p:spPr>
          <a:xfrm>
            <a:off x="7766910" y="1637819"/>
            <a:ext cx="1571595" cy="1377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2657260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22190" y="366191"/>
            <a:ext cx="305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u="sng" dirty="0">
                <a:latin typeface="Copperplate Gothic Light" panose="020E0507020206020404" pitchFamily="34" charset="0"/>
              </a:rPr>
              <a:t>Docker Compose</a:t>
            </a:r>
            <a:endParaRPr lang="el-GR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1005" y="1423820"/>
            <a:ext cx="9192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 tool for defining and running multi-container </a:t>
            </a:r>
            <a:r>
              <a:rPr lang="en-US" b="1" dirty="0" err="1"/>
              <a:t>Docker</a:t>
            </a:r>
            <a:r>
              <a:rPr lang="en-US" b="1" dirty="0"/>
              <a:t> application.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Containers.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Networks.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Volumes.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Declarative format , YAML syntax.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Can be used for development , testing and production.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Docker</a:t>
            </a:r>
            <a:r>
              <a:rPr lang="en-US" b="1" dirty="0"/>
              <a:t>-compose up.</a:t>
            </a:r>
          </a:p>
        </p:txBody>
      </p:sp>
    </p:spTree>
    <p:extLst>
      <p:ext uri="{BB962C8B-B14F-4D97-AF65-F5344CB8AC3E}">
        <p14:creationId xmlns:p14="http://schemas.microsoft.com/office/powerpoint/2010/main" val="2017655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24855" y="239024"/>
            <a:ext cx="549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u="sng" dirty="0">
                <a:latin typeface="Copperplate Gothic Light" panose="020E0507020206020404" pitchFamily="34" charset="0"/>
              </a:rPr>
              <a:t>Docker Compose Example</a:t>
            </a:r>
            <a:endParaRPr lang="el-GR" sz="20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7D1A2-4B41-4125-80D2-D0D5A23903BE}"/>
              </a:ext>
            </a:extLst>
          </p:cNvPr>
          <p:cNvSpPr txBox="1"/>
          <p:nvPr/>
        </p:nvSpPr>
        <p:spPr>
          <a:xfrm>
            <a:off x="539354" y="1038826"/>
            <a:ext cx="43119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version: '3'</a:t>
            </a:r>
          </a:p>
          <a:p>
            <a:endParaRPr lang="en-US" sz="1400" dirty="0"/>
          </a:p>
          <a:p>
            <a:r>
              <a:rPr lang="en-US" sz="1400" dirty="0"/>
              <a:t>services:</a:t>
            </a:r>
          </a:p>
          <a:p>
            <a:r>
              <a:rPr lang="en-US" sz="1400" dirty="0"/>
              <a:t>  web:</a:t>
            </a:r>
          </a:p>
          <a:p>
            <a:r>
              <a:rPr lang="en-US" sz="1400" dirty="0"/>
              <a:t>    image: wordpress:4.9-php7.0-apache</a:t>
            </a:r>
          </a:p>
          <a:p>
            <a:r>
              <a:rPr lang="en-US" sz="1400" dirty="0"/>
              <a:t>    ports:</a:t>
            </a:r>
          </a:p>
          <a:p>
            <a:r>
              <a:rPr lang="en-US" sz="1400" dirty="0"/>
              <a:t>      - 8000:80</a:t>
            </a:r>
          </a:p>
          <a:p>
            <a:r>
              <a:rPr lang="en-US" sz="1400" dirty="0"/>
              <a:t>    networks:</a:t>
            </a:r>
          </a:p>
          <a:p>
            <a:r>
              <a:rPr lang="en-US" sz="1400" dirty="0"/>
              <a:t>      - </a:t>
            </a:r>
            <a:r>
              <a:rPr lang="en-US" sz="1400" dirty="0" err="1"/>
              <a:t>mynet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db</a:t>
            </a:r>
            <a:r>
              <a:rPr lang="en-US" sz="1400" dirty="0"/>
              <a:t>:</a:t>
            </a:r>
          </a:p>
          <a:p>
            <a:r>
              <a:rPr lang="en-US" sz="1400" dirty="0"/>
              <a:t>    image: mariadb:10.3</a:t>
            </a:r>
          </a:p>
          <a:p>
            <a:r>
              <a:rPr lang="en-US" sz="1400" dirty="0"/>
              <a:t>    networks:</a:t>
            </a:r>
          </a:p>
          <a:p>
            <a:r>
              <a:rPr lang="en-US" sz="1400" dirty="0"/>
              <a:t>      - </a:t>
            </a:r>
            <a:r>
              <a:rPr lang="en-US" sz="1400" dirty="0" err="1"/>
              <a:t>mynet</a:t>
            </a:r>
            <a:endParaRPr lang="en-US" sz="1400" dirty="0"/>
          </a:p>
          <a:p>
            <a:r>
              <a:rPr lang="en-US" sz="1400" dirty="0"/>
              <a:t>    volumes:</a:t>
            </a:r>
          </a:p>
          <a:p>
            <a:r>
              <a:rPr lang="en-US" sz="1400" dirty="0"/>
              <a:t>      - </a:t>
            </a:r>
            <a:r>
              <a:rPr lang="en-US" sz="1400" dirty="0" err="1"/>
              <a:t>mariadb</a:t>
            </a:r>
            <a:r>
              <a:rPr lang="en-US" sz="1400" dirty="0"/>
              <a:t>-data:/var/lib/</a:t>
            </a:r>
            <a:r>
              <a:rPr lang="en-US" sz="1400" dirty="0" err="1"/>
              <a:t>mysql</a:t>
            </a:r>
            <a:endParaRPr lang="en-US" sz="1400" dirty="0"/>
          </a:p>
          <a:p>
            <a:r>
              <a:rPr lang="en-US" sz="1400" dirty="0"/>
              <a:t>    environment:</a:t>
            </a:r>
          </a:p>
          <a:p>
            <a:r>
              <a:rPr lang="en-US" sz="1400" dirty="0"/>
              <a:t>      - MYSQL_DATABASE=</a:t>
            </a:r>
            <a:r>
              <a:rPr lang="en-US" sz="1400" dirty="0" err="1"/>
              <a:t>wordpress</a:t>
            </a:r>
            <a:endParaRPr lang="en-US" sz="1400" dirty="0"/>
          </a:p>
          <a:p>
            <a:r>
              <a:rPr lang="en-US" sz="1400" dirty="0"/>
              <a:t>      - MYSQL_ROOT_PASSWORD=never-do-that</a:t>
            </a:r>
          </a:p>
          <a:p>
            <a:endParaRPr lang="en-US" sz="1400" dirty="0"/>
          </a:p>
          <a:p>
            <a:r>
              <a:rPr lang="en-US" sz="1400" dirty="0"/>
              <a:t>volumes: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mariadb</a:t>
            </a:r>
            <a:r>
              <a:rPr lang="en-US" sz="1400" dirty="0"/>
              <a:t>-data:</a:t>
            </a:r>
          </a:p>
          <a:p>
            <a:endParaRPr lang="en-US" sz="1400" dirty="0"/>
          </a:p>
          <a:p>
            <a:r>
              <a:rPr lang="en-US" sz="1400" dirty="0"/>
              <a:t>networks: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mynet</a:t>
            </a:r>
            <a:r>
              <a:rPr lang="en-US" sz="1400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FA90E-A72C-4249-8852-EEC3F32FD224}"/>
              </a:ext>
            </a:extLst>
          </p:cNvPr>
          <p:cNvSpPr/>
          <p:nvPr/>
        </p:nvSpPr>
        <p:spPr>
          <a:xfrm>
            <a:off x="394025" y="1038826"/>
            <a:ext cx="4602600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4A921-E55D-4258-A31B-6D5269DE700C}"/>
              </a:ext>
            </a:extLst>
          </p:cNvPr>
          <p:cNvSpPr txBox="1"/>
          <p:nvPr/>
        </p:nvSpPr>
        <p:spPr>
          <a:xfrm>
            <a:off x="2951488" y="1038825"/>
            <a:ext cx="206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docker-compose.yml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859E2-00AA-4D19-AA61-FE5F0DB62D4B}"/>
              </a:ext>
            </a:extLst>
          </p:cNvPr>
          <p:cNvSpPr/>
          <p:nvPr/>
        </p:nvSpPr>
        <p:spPr>
          <a:xfrm>
            <a:off x="2951488" y="1038826"/>
            <a:ext cx="20451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80021" y="6424788"/>
            <a:ext cx="297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run </a:t>
            </a:r>
            <a:r>
              <a:rPr lang="en-US" sz="1400" dirty="0" err="1"/>
              <a:t>docker</a:t>
            </a:r>
            <a:r>
              <a:rPr lang="en-US" sz="1400" dirty="0"/>
              <a:t>-compose up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452040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454" y="344123"/>
            <a:ext cx="489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Optimize Docker </a:t>
            </a:r>
            <a:endParaRPr lang="el-GR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8454" y="1463725"/>
            <a:ext cx="9192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Base your images to lightweight images.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Always better to use small images.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Build lightweight images.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Your Docker images do not need to include everything you might think of.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You probably do not need a full OS to run your simple process.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Keep the same base image for most of your apps.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Start with a base image from </a:t>
            </a:r>
            <a:r>
              <a:rPr lang="en-US" b="1" dirty="0" err="1"/>
              <a:t>Docker</a:t>
            </a:r>
            <a:r>
              <a:rPr lang="en-US" b="1" dirty="0"/>
              <a:t> Hub.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Create your own base image on top of it.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Don’t add stuff you do not need ( don’t add </a:t>
            </a:r>
            <a:r>
              <a:rPr lang="en-US" b="1" dirty="0" err="1"/>
              <a:t>cURL</a:t>
            </a:r>
            <a:r>
              <a:rPr lang="en-US" b="1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52876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637" y="309939"/>
            <a:ext cx="489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Optimize Cache</a:t>
            </a:r>
            <a:endParaRPr lang="el-GR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037839" y="2238995"/>
            <a:ext cx="4431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# user an official python runtime as a parent image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FROM</a:t>
            </a:r>
            <a:r>
              <a:rPr lang="en-US" sz="1050" dirty="0"/>
              <a:t> python:3.6</a:t>
            </a:r>
          </a:p>
          <a:p>
            <a:endParaRPr lang="en-US" sz="1050" dirty="0"/>
          </a:p>
          <a:p>
            <a:r>
              <a:rPr lang="en-US" sz="1050" dirty="0"/>
              <a:t>#set the working directory to /app</a:t>
            </a:r>
          </a:p>
          <a:p>
            <a:r>
              <a:rPr lang="en-US" sz="1050" dirty="0">
                <a:solidFill>
                  <a:srgbClr val="FF0000"/>
                </a:solidFill>
              </a:rPr>
              <a:t>WORKDIR</a:t>
            </a:r>
            <a:r>
              <a:rPr lang="en-US" sz="1050" dirty="0"/>
              <a:t> /code</a:t>
            </a:r>
          </a:p>
          <a:p>
            <a:endParaRPr lang="en-US" sz="1050" dirty="0"/>
          </a:p>
          <a:p>
            <a:r>
              <a:rPr lang="en-US" sz="1050" dirty="0"/>
              <a:t>#Copy the current directory contents into the container at /app</a:t>
            </a:r>
          </a:p>
          <a:p>
            <a:r>
              <a:rPr lang="en-US" sz="1050" dirty="0">
                <a:solidFill>
                  <a:srgbClr val="FF0000"/>
                </a:solidFill>
              </a:rPr>
              <a:t>ADD</a:t>
            </a:r>
            <a:r>
              <a:rPr lang="en-US" sz="1050" dirty="0"/>
              <a:t> . /code</a:t>
            </a:r>
          </a:p>
          <a:p>
            <a:endParaRPr lang="en-US" sz="1050" dirty="0"/>
          </a:p>
          <a:p>
            <a:r>
              <a:rPr lang="en-US" sz="1050" dirty="0"/>
              <a:t>#Install any needed packages specified in requirmentrs.txt</a:t>
            </a:r>
          </a:p>
          <a:p>
            <a:r>
              <a:rPr lang="en-US" sz="1050" dirty="0">
                <a:solidFill>
                  <a:srgbClr val="FF0000"/>
                </a:solidFill>
              </a:rPr>
              <a:t>RUN</a:t>
            </a:r>
            <a:r>
              <a:rPr lang="en-US" sz="1050" dirty="0"/>
              <a:t> pip install  –r rquirements.txt</a:t>
            </a:r>
          </a:p>
          <a:p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853722" y="2235747"/>
            <a:ext cx="443146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# user an official python runtime as a parent image</a:t>
            </a:r>
          </a:p>
          <a:p>
            <a:r>
              <a:rPr lang="en-US" sz="1050" dirty="0">
                <a:solidFill>
                  <a:srgbClr val="FF0000"/>
                </a:solidFill>
              </a:rPr>
              <a:t>FROM</a:t>
            </a:r>
            <a:r>
              <a:rPr lang="en-US" sz="1050" dirty="0"/>
              <a:t> python:3.6</a:t>
            </a:r>
          </a:p>
          <a:p>
            <a:endParaRPr lang="en-US" sz="1050" dirty="0"/>
          </a:p>
          <a:p>
            <a:r>
              <a:rPr lang="en-US" sz="1050" dirty="0"/>
              <a:t>#set the working directory to /app</a:t>
            </a:r>
          </a:p>
          <a:p>
            <a:r>
              <a:rPr lang="en-US" sz="1050" dirty="0">
                <a:solidFill>
                  <a:srgbClr val="FF0000"/>
                </a:solidFill>
              </a:rPr>
              <a:t>WORKDIR</a:t>
            </a:r>
            <a:r>
              <a:rPr lang="en-US" sz="1050" dirty="0"/>
              <a:t> /code</a:t>
            </a:r>
          </a:p>
          <a:p>
            <a:endParaRPr lang="en-US" sz="1050" dirty="0"/>
          </a:p>
          <a:p>
            <a:r>
              <a:rPr lang="en-US" sz="1050" dirty="0"/>
              <a:t>#Copy the current directory contents into the container at /app</a:t>
            </a:r>
          </a:p>
          <a:p>
            <a:r>
              <a:rPr lang="en-US" sz="1050" dirty="0">
                <a:solidFill>
                  <a:srgbClr val="FF0000"/>
                </a:solidFill>
              </a:rPr>
              <a:t>ADD</a:t>
            </a:r>
            <a:r>
              <a:rPr lang="en-US" sz="1050" dirty="0"/>
              <a:t> requirements.txt /code/requirements.txt</a:t>
            </a:r>
          </a:p>
          <a:p>
            <a:endParaRPr lang="en-US" sz="1050" dirty="0"/>
          </a:p>
          <a:p>
            <a:r>
              <a:rPr lang="en-US" sz="1050" dirty="0"/>
              <a:t>#Install any needed packages specified in requirmentrs.txt</a:t>
            </a:r>
          </a:p>
          <a:p>
            <a:r>
              <a:rPr lang="en-US" sz="1050" dirty="0">
                <a:solidFill>
                  <a:srgbClr val="FF0000"/>
                </a:solidFill>
              </a:rPr>
              <a:t>RUN</a:t>
            </a:r>
            <a:r>
              <a:rPr lang="en-US" sz="1050" dirty="0"/>
              <a:t> pip install  –r rquirements.txt</a:t>
            </a:r>
          </a:p>
          <a:p>
            <a:endParaRPr lang="en-US" sz="1050" dirty="0"/>
          </a:p>
          <a:p>
            <a:r>
              <a:rPr lang="en-US" sz="1050" dirty="0"/>
              <a:t>#Copy the current directory contents into the container at /app</a:t>
            </a:r>
          </a:p>
          <a:p>
            <a:r>
              <a:rPr lang="en-US" sz="1050" dirty="0">
                <a:solidFill>
                  <a:srgbClr val="FF0000"/>
                </a:solidFill>
              </a:rPr>
              <a:t>ADD</a:t>
            </a:r>
            <a:r>
              <a:rPr lang="en-US" sz="1050" dirty="0"/>
              <a:t> . /code</a:t>
            </a:r>
          </a:p>
          <a:p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E897C-1743-44E9-85E8-5A4AEA4EE75D}"/>
              </a:ext>
            </a:extLst>
          </p:cNvPr>
          <p:cNvSpPr/>
          <p:nvPr/>
        </p:nvSpPr>
        <p:spPr>
          <a:xfrm>
            <a:off x="1037839" y="2120214"/>
            <a:ext cx="4431469" cy="2631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847FA-E640-498D-B0A6-54B95B543782}"/>
              </a:ext>
            </a:extLst>
          </p:cNvPr>
          <p:cNvSpPr/>
          <p:nvPr/>
        </p:nvSpPr>
        <p:spPr>
          <a:xfrm>
            <a:off x="6744770" y="2120214"/>
            <a:ext cx="4431469" cy="2631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4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84" y="1602090"/>
            <a:ext cx="334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Docker Swarm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Kubernetes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Mesosphere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Core OS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Openstack</a:t>
            </a:r>
            <a:r>
              <a:rPr lang="en-US" b="1" dirty="0"/>
              <a:t> (Magnum)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/>
              <a:t>Cloudify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3684" y="352418"/>
            <a:ext cx="489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From Servers To Clusters</a:t>
            </a:r>
            <a:endParaRPr lang="el-GR" sz="2000" b="1" u="sng" dirty="0"/>
          </a:p>
        </p:txBody>
      </p:sp>
    </p:spTree>
    <p:extLst>
      <p:ext uri="{BB962C8B-B14F-4D97-AF65-F5344CB8AC3E}">
        <p14:creationId xmlns:p14="http://schemas.microsoft.com/office/powerpoint/2010/main" val="4249706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83" y="1661911"/>
            <a:ext cx="965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No pain to install all the complex libraries ,  build once , deploy everywhere , </a:t>
            </a:r>
          </a:p>
          <a:p>
            <a:r>
              <a:rPr lang="en-US" b="1" dirty="0"/>
              <a:t>     very frequent updates ( what about </a:t>
            </a:r>
            <a:r>
              <a:rPr lang="en-US" b="1" dirty="0" err="1"/>
              <a:t>openCV</a:t>
            </a:r>
            <a:r>
              <a:rPr lang="en-US" b="1" dirty="0"/>
              <a:t> ?)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Training/experiment period (Lot’s of machines)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Ready for production ???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3684" y="352418"/>
            <a:ext cx="489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Use Cases.</a:t>
            </a:r>
            <a:endParaRPr lang="el-GR" sz="20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716659" y="4119072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… mindset</a:t>
            </a:r>
          </a:p>
        </p:txBody>
      </p:sp>
    </p:spTree>
    <p:extLst>
      <p:ext uri="{BB962C8B-B14F-4D97-AF65-F5344CB8AC3E}">
        <p14:creationId xmlns:p14="http://schemas.microsoft.com/office/powerpoint/2010/main" val="629289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264" y="356129"/>
            <a:ext cx="285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What’s next ?</a:t>
            </a:r>
            <a:endParaRPr lang="el-GR" sz="20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DFE16-4493-457A-9066-EBF5268DF1AD}"/>
              </a:ext>
            </a:extLst>
          </p:cNvPr>
          <p:cNvSpPr txBox="1"/>
          <p:nvPr/>
        </p:nvSpPr>
        <p:spPr>
          <a:xfrm>
            <a:off x="332264" y="1168288"/>
            <a:ext cx="6414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Build one full pipeline.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Linux.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Docker networking and DNS service.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How to store secrets (</a:t>
            </a:r>
            <a:r>
              <a:rPr lang="en-US" b="1" dirty="0" err="1"/>
              <a:t>db</a:t>
            </a:r>
            <a:r>
              <a:rPr lang="en-US" b="1" dirty="0"/>
              <a:t> passwords , </a:t>
            </a:r>
            <a:r>
              <a:rPr lang="en-US" b="1" dirty="0" err="1"/>
              <a:t>ssh</a:t>
            </a:r>
            <a:r>
              <a:rPr lang="en-US" b="1" dirty="0"/>
              <a:t> keys </a:t>
            </a:r>
            <a:r>
              <a:rPr lang="en-US" b="1" dirty="0" err="1"/>
              <a:t>etc</a:t>
            </a:r>
            <a:r>
              <a:rPr lang="en-US" b="1" dirty="0"/>
              <a:t>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Pick an orchestrator to play with </a:t>
            </a:r>
          </a:p>
        </p:txBody>
      </p:sp>
    </p:spTree>
    <p:extLst>
      <p:ext uri="{BB962C8B-B14F-4D97-AF65-F5344CB8AC3E}">
        <p14:creationId xmlns:p14="http://schemas.microsoft.com/office/powerpoint/2010/main" val="1965906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ADFE16-4493-457A-9066-EBF5268DF1AD}"/>
              </a:ext>
            </a:extLst>
          </p:cNvPr>
          <p:cNvSpPr txBox="1"/>
          <p:nvPr/>
        </p:nvSpPr>
        <p:spPr>
          <a:xfrm>
            <a:off x="240262" y="1385597"/>
            <a:ext cx="951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hlinkClick r:id="rId2"/>
              </a:rPr>
              <a:t>https://www.pluralsight.com/courses/docker-containers-big-picture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hlinkClick r:id="rId2"/>
              </a:rPr>
              <a:t>https://www.pluralsight.com/courses/docker-getting-started</a:t>
            </a:r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hlinkClick r:id="rId3"/>
              </a:rPr>
              <a:t>https://www.pluralsight.com/courses/docker-deep-dive</a:t>
            </a:r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0262" y="307155"/>
            <a:ext cx="3388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Nice Docker Courses</a:t>
            </a:r>
            <a:endParaRPr lang="el-GR" sz="2000" b="1" u="sng" dirty="0"/>
          </a:p>
        </p:txBody>
      </p:sp>
    </p:spTree>
    <p:extLst>
      <p:ext uri="{BB962C8B-B14F-4D97-AF65-F5344CB8AC3E}">
        <p14:creationId xmlns:p14="http://schemas.microsoft.com/office/powerpoint/2010/main" val="3677664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778" y="1470411"/>
            <a:ext cx="756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https://raw.githubusercontent.com/kamranahmedse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                    </a:t>
            </a:r>
            <a:r>
              <a:rPr lang="en-GB" u="sng" dirty="0">
                <a:solidFill>
                  <a:schemeClr val="accent1">
                    <a:lumMod val="75000"/>
                  </a:schemeClr>
                </a:solidFill>
              </a:rPr>
              <a:t>/developer-roadmap/master/images/devops.png</a:t>
            </a:r>
            <a:endParaRPr lang="el-GR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778" y="330229"/>
            <a:ext cx="274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Dev Ops Roadmap</a:t>
            </a:r>
            <a:endParaRPr lang="el-GR" sz="2000" b="1" u="sng" dirty="0"/>
          </a:p>
        </p:txBody>
      </p:sp>
    </p:spTree>
    <p:extLst>
      <p:ext uri="{BB962C8B-B14F-4D97-AF65-F5344CB8AC3E}">
        <p14:creationId xmlns:p14="http://schemas.microsoft.com/office/powerpoint/2010/main" val="2810481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8610" y="2314680"/>
            <a:ext cx="455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pperplate Gothic Light" panose="020E0507020206020404" pitchFamily="34" charset="0"/>
              </a:rPr>
              <a:t>That’s all folks!</a:t>
            </a:r>
            <a:endParaRPr lang="el-GR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9999" y="2961011"/>
            <a:ext cx="228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opperplate Gothic Light" panose="020E0507020206020404" pitchFamily="34" charset="0"/>
              </a:rPr>
              <a:t>Thank you</a:t>
            </a:r>
            <a:endParaRPr lang="el-GR" sz="28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4F1E-7E5A-40C9-88D2-886EAD833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" r="-1" b="-1"/>
          <a:stretch/>
        </p:blipFill>
        <p:spPr>
          <a:xfrm>
            <a:off x="1180739" y="720348"/>
            <a:ext cx="9884439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9618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DF03A7-91DA-4424-8873-5E52704AB948}"/>
              </a:ext>
            </a:extLst>
          </p:cNvPr>
          <p:cNvSpPr txBox="1"/>
          <p:nvPr/>
        </p:nvSpPr>
        <p:spPr>
          <a:xfrm>
            <a:off x="452928" y="460529"/>
            <a:ext cx="20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pperplate Gothic Light" panose="020E0507020206020404" pitchFamily="34" charset="0"/>
              </a:rPr>
              <a:t>ToolSet</a:t>
            </a:r>
            <a:endParaRPr lang="el-GR" sz="2000" b="1" u="sng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5E2A2E-420B-4EB0-9895-E0BE391AB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911177"/>
              </p:ext>
            </p:extLst>
          </p:nvPr>
        </p:nvGraphicFramePr>
        <p:xfrm>
          <a:off x="1301817" y="1203163"/>
          <a:ext cx="9383265" cy="4485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6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8" y="367675"/>
            <a:ext cx="3234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Version Control/ Git</a:t>
            </a:r>
            <a:endParaRPr lang="el-GR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63578" y="1901963"/>
            <a:ext cx="7971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Provides history of changes.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Enables collaboration.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Ability to roll back 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Acts as backup.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 branching strategy should be defined in advance.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How it branches ? How to commit ? How to document 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Include info about your branching strategy in </a:t>
            </a:r>
            <a:r>
              <a:rPr lang="en-US" b="1" u="sng" dirty="0"/>
              <a:t>CONTRIBUTING.md.</a:t>
            </a:r>
          </a:p>
        </p:txBody>
      </p:sp>
    </p:spTree>
    <p:extLst>
      <p:ext uri="{BB962C8B-B14F-4D97-AF65-F5344CB8AC3E}">
        <p14:creationId xmlns:p14="http://schemas.microsoft.com/office/powerpoint/2010/main" val="130414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172" y="366312"/>
            <a:ext cx="7896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Infrastructure as Code &amp; Configuration Management</a:t>
            </a:r>
            <a:endParaRPr lang="el-GR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044646" y="703880"/>
            <a:ext cx="486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Manage Infrastructure using software methodologies</a:t>
            </a:r>
            <a:endParaRPr lang="el-G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0172" y="2089207"/>
            <a:ext cx="498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Automate creation cloud infrastructure.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Minimize manual work/human error.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Maximize productivity.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Standardize processes..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Push vs Pull Model –declarative model – say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25787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728" y="425392"/>
            <a:ext cx="143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Tools</a:t>
            </a:r>
            <a:endParaRPr lang="el-GR" sz="2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6B5AF-8031-47C3-A925-8BC3E955A843}"/>
              </a:ext>
            </a:extLst>
          </p:cNvPr>
          <p:cNvSpPr txBox="1"/>
          <p:nvPr/>
        </p:nvSpPr>
        <p:spPr>
          <a:xfrm>
            <a:off x="412728" y="1931850"/>
            <a:ext cx="3767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Cloud Formation (Amazon)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Salt Stack </a:t>
            </a:r>
            <a:r>
              <a:rPr lang="en-US" sz="1100" b="1" dirty="0"/>
              <a:t>(Python)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Puppet </a:t>
            </a:r>
            <a:r>
              <a:rPr lang="en-US" sz="1200" b="1" dirty="0"/>
              <a:t>(Ruby)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Chef </a:t>
            </a:r>
            <a:r>
              <a:rPr lang="en-US" sz="1100" b="1" dirty="0"/>
              <a:t>(Ruby)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Ansible </a:t>
            </a:r>
            <a:r>
              <a:rPr lang="en-US" sz="1100" b="1" dirty="0"/>
              <a:t>(Python)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Terraform </a:t>
            </a:r>
            <a:r>
              <a:rPr lang="en-US" sz="1100" b="1" dirty="0"/>
              <a:t>(Go)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685CED-48AB-460D-9647-A4B06CF01D2C}"/>
              </a:ext>
            </a:extLst>
          </p:cNvPr>
          <p:cNvSpPr txBox="1"/>
          <p:nvPr/>
        </p:nvSpPr>
        <p:spPr>
          <a:xfrm>
            <a:off x="713784" y="1372825"/>
            <a:ext cx="133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pperplate Gothic Light" panose="020E0507020206020404" pitchFamily="34" charset="0"/>
              </a:rPr>
              <a:t>Ansible</a:t>
            </a:r>
            <a:endParaRPr lang="el-GR" sz="20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47582-B345-4794-B799-4C46C7104862}"/>
              </a:ext>
            </a:extLst>
          </p:cNvPr>
          <p:cNvSpPr txBox="1"/>
          <p:nvPr/>
        </p:nvSpPr>
        <p:spPr>
          <a:xfrm>
            <a:off x="713784" y="2264223"/>
            <a:ext cx="3914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Push Mode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Easy to use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Python written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Large Community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Difficult to know the final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DDEA6-2C88-42D0-83DD-0653264F7146}"/>
              </a:ext>
            </a:extLst>
          </p:cNvPr>
          <p:cNvSpPr txBox="1"/>
          <p:nvPr/>
        </p:nvSpPr>
        <p:spPr>
          <a:xfrm>
            <a:off x="6918877" y="1372825"/>
            <a:ext cx="191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Terraform</a:t>
            </a:r>
            <a:endParaRPr lang="el-GR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08EA7-363C-40D1-87EF-9ED405D812CC}"/>
              </a:ext>
            </a:extLst>
          </p:cNvPr>
          <p:cNvSpPr txBox="1"/>
          <p:nvPr/>
        </p:nvSpPr>
        <p:spPr>
          <a:xfrm>
            <a:off x="6918877" y="2457531"/>
            <a:ext cx="260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Push Mode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Not mature yet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Go written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0BEE-F15C-401E-809C-EAA650C1F28D}"/>
              </a:ext>
            </a:extLst>
          </p:cNvPr>
          <p:cNvSpPr txBox="1"/>
          <p:nvPr/>
        </p:nvSpPr>
        <p:spPr>
          <a:xfrm>
            <a:off x="310843" y="450064"/>
            <a:ext cx="3234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pperplate Gothic Light" panose="020E0507020206020404" pitchFamily="34" charset="0"/>
              </a:rPr>
              <a:t>Popular Tools</a:t>
            </a:r>
            <a:endParaRPr lang="el-GR" sz="2000" b="1" u="sng" dirty="0"/>
          </a:p>
        </p:txBody>
      </p:sp>
    </p:spTree>
    <p:extLst>
      <p:ext uri="{BB962C8B-B14F-4D97-AF65-F5344CB8AC3E}">
        <p14:creationId xmlns:p14="http://schemas.microsoft.com/office/powerpoint/2010/main" val="91245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1957</Words>
  <Application>Microsoft Office PowerPoint</Application>
  <PresentationFormat>Widescreen</PresentationFormat>
  <Paragraphs>373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Century Gothic</vt:lpstr>
      <vt:lpstr>Copperplate Gothic Light</vt:lpstr>
      <vt:lpstr>Courier New</vt:lpstr>
      <vt:lpstr>SFMono-Regular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manolis109</dc:creator>
  <cp:lastModifiedBy>manolis109</cp:lastModifiedBy>
  <cp:revision>80</cp:revision>
  <dcterms:created xsi:type="dcterms:W3CDTF">2018-07-30T16:26:38Z</dcterms:created>
  <dcterms:modified xsi:type="dcterms:W3CDTF">2018-08-29T19:42:33Z</dcterms:modified>
</cp:coreProperties>
</file>