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 u="sng">
                <a:solidFill>
                  <a:srgbClr val="001B5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735"/>
              </a:lnSpc>
              <a:spcBef>
                <a:spcPts val="30"/>
              </a:spcBef>
            </a:pPr>
            <a:r>
              <a:rPr dirty="0"/>
              <a:t>PYEXPO</a:t>
            </a:r>
            <a:r>
              <a:rPr dirty="0" spc="-35"/>
              <a:t> </a:t>
            </a:r>
            <a:r>
              <a:rPr dirty="0" spc="-20"/>
              <a:t>2025</a:t>
            </a:r>
          </a:p>
          <a:p>
            <a:pPr marL="12700">
              <a:lnSpc>
                <a:spcPts val="1575"/>
              </a:lnSpc>
            </a:pPr>
            <a:r>
              <a:rPr dirty="0" sz="1400" b="1">
                <a:latin typeface="Calibri"/>
                <a:cs typeface="Calibri"/>
              </a:rPr>
              <a:t>IPS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06990"/>
            <a:ext cx="396494" cy="7326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983611"/>
            <a:ext cx="626609" cy="186587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044558"/>
            <a:ext cx="1378204" cy="10989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648966"/>
            <a:ext cx="433273" cy="95961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621851"/>
            <a:ext cx="324992" cy="60369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61882" y="716915"/>
            <a:ext cx="382117" cy="73262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31770" y="307086"/>
            <a:ext cx="612228" cy="186588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80146" y="0"/>
            <a:ext cx="1363852" cy="111199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25102" y="1548002"/>
            <a:ext cx="418896" cy="95961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33383" y="1931035"/>
            <a:ext cx="310616" cy="6036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rgbClr val="001B5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735"/>
              </a:lnSpc>
              <a:spcBef>
                <a:spcPts val="30"/>
              </a:spcBef>
            </a:pPr>
            <a:r>
              <a:rPr dirty="0"/>
              <a:t>PYEXPO</a:t>
            </a:r>
            <a:r>
              <a:rPr dirty="0" spc="-35"/>
              <a:t> </a:t>
            </a:r>
            <a:r>
              <a:rPr dirty="0" spc="-20"/>
              <a:t>2025</a:t>
            </a:r>
          </a:p>
          <a:p>
            <a:pPr marL="12700">
              <a:lnSpc>
                <a:spcPts val="1575"/>
              </a:lnSpc>
            </a:pPr>
            <a:r>
              <a:rPr dirty="0" sz="1400" b="1">
                <a:latin typeface="Calibri"/>
                <a:cs typeface="Calibri"/>
              </a:rPr>
              <a:t>IPS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rgbClr val="001B5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735"/>
              </a:lnSpc>
              <a:spcBef>
                <a:spcPts val="30"/>
              </a:spcBef>
            </a:pPr>
            <a:r>
              <a:rPr dirty="0"/>
              <a:t>PYEXPO</a:t>
            </a:r>
            <a:r>
              <a:rPr dirty="0" spc="-35"/>
              <a:t> </a:t>
            </a:r>
            <a:r>
              <a:rPr dirty="0" spc="-20"/>
              <a:t>2025</a:t>
            </a:r>
          </a:p>
          <a:p>
            <a:pPr marL="12700">
              <a:lnSpc>
                <a:spcPts val="1575"/>
              </a:lnSpc>
            </a:pPr>
            <a:r>
              <a:rPr dirty="0" sz="1400" b="1">
                <a:latin typeface="Calibri"/>
                <a:cs typeface="Calibri"/>
              </a:rPr>
              <a:t>IPS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96391"/>
            <a:ext cx="2724802" cy="39818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74" y="596391"/>
            <a:ext cx="1510632" cy="272351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68" y="1548002"/>
            <a:ext cx="1510664" cy="359549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739517"/>
            <a:ext cx="2724816" cy="239941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62454"/>
            <a:ext cx="1960115" cy="287332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862454"/>
            <a:ext cx="1088097" cy="196532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549144"/>
            <a:ext cx="1088085" cy="259435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408934"/>
            <a:ext cx="1960121" cy="132676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492500"/>
            <a:ext cx="739939" cy="165099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9663" y="3492500"/>
            <a:ext cx="762609" cy="1650998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3341369" cy="4487545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738251"/>
            <a:ext cx="420446" cy="95961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1548002"/>
            <a:ext cx="1034135" cy="228854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2722752"/>
            <a:ext cx="871334" cy="16117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rgbClr val="001B5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735"/>
              </a:lnSpc>
              <a:spcBef>
                <a:spcPts val="30"/>
              </a:spcBef>
            </a:pPr>
            <a:r>
              <a:rPr dirty="0"/>
              <a:t>PYEXPO</a:t>
            </a:r>
            <a:r>
              <a:rPr dirty="0" spc="-35"/>
              <a:t> </a:t>
            </a:r>
            <a:r>
              <a:rPr dirty="0" spc="-20"/>
              <a:t>2025</a:t>
            </a:r>
          </a:p>
          <a:p>
            <a:pPr marL="12700">
              <a:lnSpc>
                <a:spcPts val="1575"/>
              </a:lnSpc>
            </a:pPr>
            <a:r>
              <a:rPr dirty="0" sz="1400" b="1">
                <a:latin typeface="Calibri"/>
                <a:cs typeface="Calibri"/>
              </a:rPr>
              <a:t>IPS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735"/>
              </a:lnSpc>
              <a:spcBef>
                <a:spcPts val="30"/>
              </a:spcBef>
            </a:pPr>
            <a:r>
              <a:rPr dirty="0"/>
              <a:t>PYEXPO</a:t>
            </a:r>
            <a:r>
              <a:rPr dirty="0" spc="-35"/>
              <a:t> </a:t>
            </a:r>
            <a:r>
              <a:rPr dirty="0" spc="-20"/>
              <a:t>2025</a:t>
            </a:r>
          </a:p>
          <a:p>
            <a:pPr marL="12700">
              <a:lnSpc>
                <a:spcPts val="1575"/>
              </a:lnSpc>
            </a:pPr>
            <a:r>
              <a:rPr dirty="0" sz="1400" b="1">
                <a:latin typeface="Calibri"/>
                <a:cs typeface="Calibri"/>
              </a:rPr>
              <a:t>IPS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008" y="244455"/>
            <a:ext cx="8507983" cy="8657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 u="sng">
                <a:solidFill>
                  <a:srgbClr val="001B5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0366" y="1527481"/>
            <a:ext cx="6938009" cy="2022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49858" y="4664904"/>
            <a:ext cx="1701164" cy="31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735"/>
              </a:lnSpc>
              <a:spcBef>
                <a:spcPts val="30"/>
              </a:spcBef>
            </a:pPr>
            <a:r>
              <a:rPr dirty="0"/>
              <a:t>PYEXPO</a:t>
            </a:r>
            <a:r>
              <a:rPr dirty="0" spc="-35"/>
              <a:t> </a:t>
            </a:r>
            <a:r>
              <a:rPr dirty="0" spc="-20"/>
              <a:t>2025</a:t>
            </a:r>
          </a:p>
          <a:p>
            <a:pPr marL="12700">
              <a:lnSpc>
                <a:spcPts val="1575"/>
              </a:lnSpc>
            </a:pPr>
            <a:r>
              <a:rPr dirty="0" sz="1400" b="1">
                <a:latin typeface="Calibri"/>
                <a:cs typeface="Calibri"/>
              </a:rPr>
              <a:t>IPS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41.png"/><Relationship Id="rId4" Type="http://schemas.openxmlformats.org/officeDocument/2006/relationships/image" Target="../media/image4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21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28.png"/><Relationship Id="rId14" Type="http://schemas.openxmlformats.org/officeDocument/2006/relationships/image" Target="../media/image41.png"/><Relationship Id="rId15" Type="http://schemas.openxmlformats.org/officeDocument/2006/relationships/image" Target="../media/image5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28.png"/><Relationship Id="rId23" Type="http://schemas.openxmlformats.org/officeDocument/2006/relationships/image" Target="../media/image41.png"/><Relationship Id="rId24" Type="http://schemas.openxmlformats.org/officeDocument/2006/relationships/image" Target="../media/image7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38.png"/><Relationship Id="rId13" Type="http://schemas.openxmlformats.org/officeDocument/2006/relationships/image" Target="../media/image74.png"/><Relationship Id="rId14" Type="http://schemas.openxmlformats.org/officeDocument/2006/relationships/image" Target="../media/image75.jpg"/><Relationship Id="rId15" Type="http://schemas.openxmlformats.org/officeDocument/2006/relationships/image" Target="../media/image28.png"/><Relationship Id="rId16" Type="http://schemas.openxmlformats.org/officeDocument/2006/relationships/image" Target="../media/image41.png"/><Relationship Id="rId17" Type="http://schemas.openxmlformats.org/officeDocument/2006/relationships/image" Target="../media/image76.jpg"/><Relationship Id="rId18" Type="http://schemas.openxmlformats.org/officeDocument/2006/relationships/image" Target="../media/image77.jpg"/><Relationship Id="rId19" Type="http://schemas.openxmlformats.org/officeDocument/2006/relationships/image" Target="../media/image7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2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3359150" cy="5122545"/>
            <a:chOff x="0" y="0"/>
            <a:chExt cx="3359150" cy="512254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4548"/>
              <a:ext cx="2742202" cy="398183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75" y="574548"/>
              <a:ext cx="1510630" cy="272351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68" y="1526158"/>
              <a:ext cx="1510637" cy="359593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717673"/>
              <a:ext cx="2742216" cy="239941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0610"/>
              <a:ext cx="1977515" cy="287328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95" y="1840610"/>
              <a:ext cx="1090201" cy="196519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90" y="2527173"/>
              <a:ext cx="1090206" cy="259486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3387090"/>
              <a:ext cx="1977521" cy="132676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470655"/>
              <a:ext cx="757343" cy="165143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062" y="3470655"/>
              <a:ext cx="762609" cy="165143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3358769" cy="446570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716406"/>
              <a:ext cx="437845" cy="95961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526158"/>
              <a:ext cx="1051534" cy="228854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700908"/>
              <a:ext cx="888744" cy="1611757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3145155">
              <a:lnSpc>
                <a:spcPct val="100000"/>
              </a:lnSpc>
              <a:spcBef>
                <a:spcPts val="585"/>
              </a:spcBef>
            </a:pPr>
            <a:r>
              <a:rPr dirty="0" u="none" sz="3500" spc="-10" b="0">
                <a:solidFill>
                  <a:srgbClr val="000000"/>
                </a:solidFill>
                <a:latin typeface="Palatino Linotype"/>
                <a:cs typeface="Palatino Linotype"/>
              </a:rPr>
              <a:t>PYEXPO25</a:t>
            </a:r>
            <a:endParaRPr sz="3500">
              <a:latin typeface="Palatino Linotype"/>
              <a:cs typeface="Palatino Linotype"/>
            </a:endParaRPr>
          </a:p>
          <a:p>
            <a:pPr marL="2748280">
              <a:lnSpc>
                <a:spcPct val="100000"/>
              </a:lnSpc>
              <a:spcBef>
                <a:spcPts val="135"/>
              </a:spcBef>
            </a:pPr>
            <a:r>
              <a:rPr dirty="0" u="none" sz="1000" b="0">
                <a:solidFill>
                  <a:srgbClr val="000000"/>
                </a:solidFill>
                <a:latin typeface="Lucida Sans Unicode"/>
                <a:cs typeface="Lucida Sans Unicode"/>
              </a:rPr>
              <a:t>Genius</a:t>
            </a:r>
            <a:r>
              <a:rPr dirty="0" u="none" sz="1000" spc="3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u="none" sz="1000" b="0">
                <a:solidFill>
                  <a:srgbClr val="000000"/>
                </a:solidFill>
                <a:latin typeface="Lucida Sans Unicode"/>
                <a:cs typeface="Lucida Sans Unicode"/>
              </a:rPr>
              <a:t>innovation</a:t>
            </a:r>
            <a:r>
              <a:rPr dirty="0" u="none" sz="1000" spc="5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u="none" sz="1000" b="0">
                <a:solidFill>
                  <a:srgbClr val="000000"/>
                </a:solidFill>
                <a:latin typeface="Lucida Sans Unicode"/>
                <a:cs typeface="Lucida Sans Unicode"/>
              </a:rPr>
              <a:t>leaves</a:t>
            </a:r>
            <a:r>
              <a:rPr dirty="0" u="none" sz="1000" spc="5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u="none" sz="1000" b="0">
                <a:solidFill>
                  <a:srgbClr val="000000"/>
                </a:solidFill>
                <a:latin typeface="Lucida Sans Unicode"/>
                <a:cs typeface="Lucida Sans Unicode"/>
              </a:rPr>
              <a:t>behind</a:t>
            </a:r>
            <a:r>
              <a:rPr dirty="0" u="none" sz="1000" spc="5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u="none" sz="1000" spc="120" b="0">
                <a:solidFill>
                  <a:srgbClr val="000000"/>
                </a:solidFill>
                <a:latin typeface="Lucida Sans Unicode"/>
                <a:cs typeface="Lucida Sans Unicode"/>
              </a:rPr>
              <a:t>a</a:t>
            </a:r>
            <a:r>
              <a:rPr dirty="0" u="none" sz="1000" spc="3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u="none" sz="10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legacy...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95427" y="334784"/>
            <a:ext cx="1697355" cy="4679950"/>
            <a:chOff x="395427" y="334784"/>
            <a:chExt cx="1697355" cy="4679950"/>
          </a:xfrm>
        </p:grpSpPr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6343" y="334784"/>
              <a:ext cx="1476375" cy="715378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5427" y="4538954"/>
              <a:ext cx="475488" cy="475488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1938654" y="1684077"/>
            <a:ext cx="4064000" cy="235839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700" b="1">
                <a:latin typeface="Arial"/>
                <a:cs typeface="Arial"/>
              </a:rPr>
              <a:t>Team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ID:</a:t>
            </a:r>
            <a:r>
              <a:rPr dirty="0" sz="1700" spc="-5" b="1">
                <a:latin typeface="Arial"/>
                <a:cs typeface="Arial"/>
              </a:rPr>
              <a:t> </a:t>
            </a:r>
            <a:r>
              <a:rPr dirty="0" sz="1700" spc="-20">
                <a:latin typeface="Arial MT"/>
                <a:cs typeface="Arial MT"/>
              </a:rPr>
              <a:t>T026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700" b="1">
                <a:latin typeface="Arial"/>
                <a:cs typeface="Arial"/>
              </a:rPr>
              <a:t>Team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Name:</a:t>
            </a:r>
            <a:r>
              <a:rPr dirty="0" sz="1700" spc="-30" b="1">
                <a:latin typeface="Arial"/>
                <a:cs typeface="Arial"/>
              </a:rPr>
              <a:t> </a:t>
            </a:r>
            <a:r>
              <a:rPr dirty="0" sz="1700">
                <a:latin typeface="Arial MT"/>
                <a:cs typeface="Arial MT"/>
              </a:rPr>
              <a:t>Hack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Hustlers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700" b="1">
                <a:latin typeface="Arial"/>
                <a:cs typeface="Arial"/>
              </a:rPr>
              <a:t>PS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Number:</a:t>
            </a:r>
            <a:r>
              <a:rPr dirty="0" sz="1700" spc="-40" b="1">
                <a:latin typeface="Arial"/>
                <a:cs typeface="Arial"/>
              </a:rPr>
              <a:t> </a:t>
            </a:r>
            <a:r>
              <a:rPr dirty="0" sz="1700" spc="-10">
                <a:latin typeface="Arial MT"/>
                <a:cs typeface="Arial MT"/>
              </a:rPr>
              <a:t>PYS114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700" b="1">
                <a:latin typeface="Arial"/>
                <a:cs typeface="Arial"/>
              </a:rPr>
              <a:t>PS</a:t>
            </a:r>
            <a:r>
              <a:rPr dirty="0" sz="1700" spc="-4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Title:</a:t>
            </a:r>
            <a:r>
              <a:rPr dirty="0" sz="1700" spc="-35" b="1">
                <a:latin typeface="Arial"/>
                <a:cs typeface="Arial"/>
              </a:rPr>
              <a:t> </a:t>
            </a:r>
            <a:r>
              <a:rPr dirty="0" sz="1700">
                <a:latin typeface="Arial MT"/>
                <a:cs typeface="Arial MT"/>
              </a:rPr>
              <a:t>Student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Innovation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1700" b="1">
                <a:latin typeface="Arial"/>
                <a:cs typeface="Arial"/>
              </a:rPr>
              <a:t>Domain:</a:t>
            </a:r>
            <a:r>
              <a:rPr dirty="0" sz="1700" spc="-40" b="1">
                <a:latin typeface="Arial"/>
                <a:cs typeface="Arial"/>
              </a:rPr>
              <a:t> </a:t>
            </a:r>
            <a:r>
              <a:rPr dirty="0" sz="1700">
                <a:latin typeface="Arial MT"/>
                <a:cs typeface="Arial MT"/>
              </a:rPr>
              <a:t>Computer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Vision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(CV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445">
                <a:latin typeface="Microsoft Sans Serif"/>
                <a:cs typeface="Microsoft Sans Serif"/>
              </a:rPr>
              <a:t>–</a:t>
            </a:r>
            <a:r>
              <a:rPr dirty="0" sz="1700" spc="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Arial MT"/>
                <a:cs typeface="Arial MT"/>
              </a:rPr>
              <a:t>AI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&amp;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ML)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1700" b="1">
                <a:latin typeface="Arial"/>
                <a:cs typeface="Arial"/>
              </a:rPr>
              <a:t>Category:</a:t>
            </a:r>
            <a:r>
              <a:rPr dirty="0" sz="1700" spc="-50" b="1">
                <a:latin typeface="Arial"/>
                <a:cs typeface="Arial"/>
              </a:rPr>
              <a:t> </a:t>
            </a:r>
            <a:r>
              <a:rPr dirty="0" sz="1700" spc="-10">
                <a:latin typeface="Arial MT"/>
                <a:cs typeface="Arial MT"/>
              </a:rPr>
              <a:t>Software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170295" y="273938"/>
            <a:ext cx="2973705" cy="4869815"/>
            <a:chOff x="6170295" y="273938"/>
            <a:chExt cx="2973705" cy="4869815"/>
          </a:xfrm>
        </p:grpSpPr>
        <p:pic>
          <p:nvPicPr>
            <p:cNvPr id="24" name="object 2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07023" y="574547"/>
              <a:ext cx="2736976" cy="398183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15174" y="574547"/>
              <a:ext cx="1510664" cy="272351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15301" y="1526158"/>
              <a:ext cx="1510664" cy="359593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06896" y="2717672"/>
              <a:ext cx="2737103" cy="2399411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71690" y="1840611"/>
              <a:ext cx="1972310" cy="2873286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43672" y="1840611"/>
              <a:ext cx="1090168" cy="1965198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43672" y="2527172"/>
              <a:ext cx="1090168" cy="259486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71690" y="3387090"/>
              <a:ext cx="1972310" cy="132676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91868" y="3470656"/>
              <a:ext cx="752081" cy="1651433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09496" y="3470656"/>
              <a:ext cx="762673" cy="1651433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70295" y="2035174"/>
              <a:ext cx="2973704" cy="3108324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11311" y="716406"/>
              <a:ext cx="432689" cy="959612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97697" y="1526158"/>
              <a:ext cx="1046302" cy="228854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26120" y="2836925"/>
              <a:ext cx="817879" cy="1611757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72452" y="273938"/>
              <a:ext cx="1045654" cy="1012951"/>
            </a:xfrm>
            <a:prstGeom prst="rect">
              <a:avLst/>
            </a:prstGeom>
          </p:spPr>
        </p:pic>
      </p:grpSp>
      <p:pic>
        <p:nvPicPr>
          <p:cNvPr id="39" name="object 39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089020" y="1286852"/>
            <a:ext cx="2946908" cy="2946908"/>
          </a:xfrm>
          <a:prstGeom prst="rect">
            <a:avLst/>
          </a:prstGeom>
        </p:spPr>
      </p:pic>
      <p:sp>
        <p:nvSpPr>
          <p:cNvPr id="40" name="object 4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ts val="735"/>
              </a:lnSpc>
              <a:spcBef>
                <a:spcPts val="30"/>
              </a:spcBef>
            </a:pPr>
            <a:r>
              <a:rPr dirty="0"/>
              <a:t>PYEXPO</a:t>
            </a:r>
            <a:r>
              <a:rPr dirty="0" spc="-35"/>
              <a:t> </a:t>
            </a:r>
            <a:r>
              <a:rPr dirty="0" spc="-20"/>
              <a:t>2025</a:t>
            </a:r>
          </a:p>
          <a:p>
            <a:pPr marL="12700">
              <a:lnSpc>
                <a:spcPts val="1575"/>
              </a:lnSpc>
            </a:pPr>
            <a:r>
              <a:rPr dirty="0" sz="1400" b="1">
                <a:latin typeface="Calibri"/>
                <a:cs typeface="Calibri"/>
              </a:rPr>
              <a:t>IPS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39" y="222884"/>
            <a:ext cx="247269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pc="8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Problem</a:t>
            </a:r>
            <a:r>
              <a:rPr dirty="0" u="sng" spc="-35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 </a:t>
            </a:r>
            <a:r>
              <a:rPr dirty="0" u="sng" spc="45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Statement: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8287" y="940663"/>
            <a:ext cx="5617210" cy="3046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5280" marR="638175" indent="-323215">
              <a:lnSpc>
                <a:spcPct val="117900"/>
              </a:lnSpc>
              <a:spcBef>
                <a:spcPts val="95"/>
              </a:spcBef>
              <a:buSzPct val="107142"/>
              <a:buFont typeface="Wingdings"/>
              <a:buChar char=""/>
              <a:tabLst>
                <a:tab pos="335280" algn="l"/>
              </a:tabLst>
            </a:pPr>
            <a:r>
              <a:rPr dirty="0" sz="1400">
                <a:latin typeface="Arial MT"/>
                <a:cs typeface="Arial MT"/>
              </a:rPr>
              <a:t>Congestion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levels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reduced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analyzing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 spc="-10">
                <a:latin typeface="Arial MT"/>
                <a:cs typeface="Arial MT"/>
              </a:rPr>
              <a:t>manipulating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signal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timings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 each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lane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junction.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5"/>
              </a:spcBef>
              <a:buFont typeface="Wingdings"/>
              <a:buChar char=""/>
            </a:pPr>
            <a:endParaRPr sz="1400">
              <a:latin typeface="Arial MT"/>
              <a:cs typeface="Arial MT"/>
            </a:endParaRPr>
          </a:p>
          <a:p>
            <a:pPr marL="335280" indent="-322580">
              <a:lnSpc>
                <a:spcPct val="100000"/>
              </a:lnSpc>
              <a:buSzPct val="107142"/>
              <a:buFont typeface="Wingdings"/>
              <a:buChar char=""/>
              <a:tabLst>
                <a:tab pos="335280" algn="l"/>
              </a:tabLst>
            </a:pP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signals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contain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same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timings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green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lights</a:t>
            </a:r>
            <a:endParaRPr sz="1400">
              <a:latin typeface="Arial MT"/>
              <a:cs typeface="Arial MT"/>
            </a:endParaRPr>
          </a:p>
          <a:p>
            <a:pPr marL="335280">
              <a:lnSpc>
                <a:spcPct val="100000"/>
              </a:lnSpc>
              <a:spcBef>
                <a:spcPts val="300"/>
              </a:spcBef>
            </a:pPr>
            <a:r>
              <a:rPr dirty="0" sz="1400">
                <a:latin typeface="Arial MT"/>
                <a:cs typeface="Arial MT"/>
              </a:rPr>
              <a:t>which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waste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time.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400">
              <a:latin typeface="Arial MT"/>
              <a:cs typeface="Arial MT"/>
            </a:endParaRPr>
          </a:p>
          <a:p>
            <a:pPr marL="335280" marR="363220" indent="-323215">
              <a:lnSpc>
                <a:spcPct val="117900"/>
              </a:lnSpc>
              <a:buSzPct val="107142"/>
              <a:buFont typeface="Wingdings"/>
              <a:buChar char=""/>
              <a:tabLst>
                <a:tab pos="335280" algn="l"/>
              </a:tabLst>
            </a:pPr>
            <a:r>
              <a:rPr dirty="0" sz="1400">
                <a:latin typeface="Arial MT"/>
                <a:cs typeface="Arial MT"/>
              </a:rPr>
              <a:t>Vehicles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busier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lane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waste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while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free </a:t>
            </a:r>
            <a:r>
              <a:rPr dirty="0" sz="1400">
                <a:latin typeface="Arial MT"/>
                <a:cs typeface="Arial MT"/>
              </a:rPr>
              <a:t>lanes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left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free.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buFont typeface="Wingdings"/>
              <a:buChar char=""/>
            </a:pPr>
            <a:endParaRPr sz="1400">
              <a:latin typeface="Arial MT"/>
              <a:cs typeface="Arial MT"/>
            </a:endParaRPr>
          </a:p>
          <a:p>
            <a:pPr marL="335280" marR="660400" indent="-323215">
              <a:lnSpc>
                <a:spcPct val="117900"/>
              </a:lnSpc>
              <a:buSzPct val="107142"/>
              <a:buFont typeface="Wingdings"/>
              <a:buChar char=""/>
              <a:tabLst>
                <a:tab pos="335280" algn="l"/>
              </a:tabLst>
            </a:pP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Road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Rules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Violation,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Automated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violation </a:t>
            </a:r>
            <a:r>
              <a:rPr dirty="0" sz="1400">
                <a:latin typeface="Arial MT"/>
                <a:cs typeface="Arial MT"/>
              </a:rPr>
              <a:t>detection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implemented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inform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traffic controller/headquarters.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427" y="4538954"/>
            <a:ext cx="475488" cy="475488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3098545" y="1056132"/>
            <a:ext cx="5761990" cy="3053715"/>
            <a:chOff x="3098545" y="1056132"/>
            <a:chExt cx="5761990" cy="30537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8545" y="1162824"/>
              <a:ext cx="2946908" cy="294690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4564" y="1056132"/>
              <a:ext cx="2815970" cy="265899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ts val="735"/>
              </a:lnSpc>
              <a:spcBef>
                <a:spcPts val="30"/>
              </a:spcBef>
            </a:pPr>
            <a:r>
              <a:rPr dirty="0"/>
              <a:t>PYEXPO</a:t>
            </a:r>
            <a:r>
              <a:rPr dirty="0" spc="-35"/>
              <a:t> </a:t>
            </a:r>
            <a:r>
              <a:rPr dirty="0" spc="-20"/>
              <a:t>2025</a:t>
            </a:r>
          </a:p>
          <a:p>
            <a:pPr marL="12700">
              <a:lnSpc>
                <a:spcPts val="1575"/>
              </a:lnSpc>
            </a:pPr>
            <a:r>
              <a:rPr dirty="0" sz="1400" b="1">
                <a:latin typeface="Calibri"/>
                <a:cs typeface="Calibri"/>
              </a:rPr>
              <a:t>IPS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1378585" cy="2534920"/>
            <a:chOff x="0" y="0"/>
            <a:chExt cx="1378585" cy="25349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16915"/>
              <a:ext cx="396493" cy="7326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7086"/>
              <a:ext cx="626609" cy="186588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378203" cy="11119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48002"/>
              <a:ext cx="433273" cy="95961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931035"/>
              <a:ext cx="324992" cy="603631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7780146" y="2621851"/>
            <a:ext cx="1363980" cy="2522220"/>
            <a:chOff x="7780146" y="2621851"/>
            <a:chExt cx="1363980" cy="2522220"/>
          </a:xfrm>
        </p:grpSpPr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61881" y="3707003"/>
              <a:ext cx="382118" cy="73261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31770" y="2983611"/>
              <a:ext cx="612229" cy="186587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0146" y="4044557"/>
              <a:ext cx="1363852" cy="109894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5102" y="2648966"/>
              <a:ext cx="418897" cy="95961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33382" y="2621851"/>
              <a:ext cx="310617" cy="603694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382930" y="1649984"/>
            <a:ext cx="4072890" cy="2607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SzPct val="108333"/>
              <a:buFont typeface="Wingdings"/>
              <a:buChar char=""/>
              <a:tabLst>
                <a:tab pos="299085" algn="l"/>
              </a:tabLst>
            </a:pPr>
            <a:r>
              <a:rPr dirty="0" sz="1200" spc="-10">
                <a:latin typeface="Arial MT"/>
                <a:cs typeface="Arial MT"/>
              </a:rPr>
              <a:t>Manipulating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signal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timings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match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traffic</a:t>
            </a:r>
            <a:r>
              <a:rPr dirty="0" sz="1200" spc="-25">
                <a:latin typeface="Arial MT"/>
                <a:cs typeface="Arial MT"/>
              </a:rPr>
              <a:t> of</a:t>
            </a:r>
            <a:endParaRPr sz="1200">
              <a:latin typeface="Arial MT"/>
              <a:cs typeface="Arial MT"/>
            </a:endParaRPr>
          </a:p>
          <a:p>
            <a:pPr marL="269875">
              <a:lnSpc>
                <a:spcPct val="100000"/>
              </a:lnSpc>
              <a:spcBef>
                <a:spcPts val="919"/>
              </a:spcBef>
            </a:pPr>
            <a:r>
              <a:rPr dirty="0" sz="1200">
                <a:latin typeface="Arial MT"/>
                <a:cs typeface="Arial MT"/>
              </a:rPr>
              <a:t>each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lane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using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DEEP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LEARNING</a:t>
            </a:r>
            <a:r>
              <a:rPr dirty="0" sz="1200" spc="-1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227329" marR="5080" indent="-215265">
              <a:lnSpc>
                <a:spcPct val="163300"/>
              </a:lnSpc>
              <a:spcBef>
                <a:spcPts val="15"/>
              </a:spcBef>
              <a:buSzPct val="108333"/>
              <a:buFont typeface="Wingdings"/>
              <a:buChar char=""/>
              <a:tabLst>
                <a:tab pos="269875" algn="l"/>
              </a:tabLst>
            </a:pP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green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signal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busier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lane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allocated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with</a:t>
            </a:r>
            <a:r>
              <a:rPr dirty="0" sz="1200" spc="-10">
                <a:latin typeface="Arial MT"/>
                <a:cs typeface="Arial MT"/>
              </a:rPr>
              <a:t> extra </a:t>
            </a:r>
            <a:r>
              <a:rPr dirty="0" sz="1200" spc="-10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timings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clear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traffic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that</a:t>
            </a:r>
            <a:r>
              <a:rPr dirty="0" sz="1200" spc="-20">
                <a:latin typeface="Arial MT"/>
                <a:cs typeface="Arial MT"/>
              </a:rPr>
              <a:t> lane.</a:t>
            </a:r>
            <a:endParaRPr sz="1200">
              <a:latin typeface="Arial MT"/>
              <a:cs typeface="Arial MT"/>
            </a:endParaRPr>
          </a:p>
          <a:p>
            <a:pPr marL="227965" indent="-215265">
              <a:lnSpc>
                <a:spcPct val="100000"/>
              </a:lnSpc>
              <a:spcBef>
                <a:spcPts val="925"/>
              </a:spcBef>
              <a:buSzPct val="108333"/>
              <a:buFont typeface="Wingdings"/>
              <a:buChar char=""/>
              <a:tabLst>
                <a:tab pos="227965" algn="l"/>
              </a:tabLst>
            </a:pP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timings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signal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other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lanes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also</a:t>
            </a:r>
            <a:endParaRPr sz="1200">
              <a:latin typeface="Arial MT"/>
              <a:cs typeface="Arial MT"/>
            </a:endParaRPr>
          </a:p>
          <a:p>
            <a:pPr marL="227329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Arial MT"/>
                <a:cs typeface="Arial MT"/>
              </a:rPr>
              <a:t>adjusted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accordingly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clear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traffic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that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junction.</a:t>
            </a:r>
            <a:endParaRPr sz="1200">
              <a:latin typeface="Arial MT"/>
              <a:cs typeface="Arial MT"/>
            </a:endParaRPr>
          </a:p>
          <a:p>
            <a:pPr marL="227329" marR="53340" indent="-215265">
              <a:lnSpc>
                <a:spcPts val="2360"/>
              </a:lnSpc>
              <a:spcBef>
                <a:spcPts val="105"/>
              </a:spcBef>
              <a:buSzPct val="108333"/>
              <a:buFont typeface="Wingdings"/>
              <a:buChar char=""/>
              <a:tabLst>
                <a:tab pos="227329" algn="l"/>
              </a:tabLst>
            </a:pPr>
            <a:r>
              <a:rPr dirty="0" sz="1200" b="1" i="1">
                <a:latin typeface="Arial"/>
                <a:cs typeface="Arial"/>
              </a:rPr>
              <a:t>Automated</a:t>
            </a:r>
            <a:r>
              <a:rPr dirty="0" sz="1200" spc="-30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Traffic</a:t>
            </a:r>
            <a:r>
              <a:rPr dirty="0" sz="1200" spc="-20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violation</a:t>
            </a:r>
            <a:r>
              <a:rPr dirty="0" sz="1200" spc="-25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detection</a:t>
            </a:r>
            <a:r>
              <a:rPr dirty="0" sz="1200" spc="-15" b="1" i="1">
                <a:latin typeface="Arial"/>
                <a:cs typeface="Arial"/>
              </a:rPr>
              <a:t> </a:t>
            </a:r>
            <a:r>
              <a:rPr dirty="0" sz="1200" spc="315">
                <a:latin typeface="Microsoft Sans Serif"/>
                <a:cs typeface="Microsoft Sans Serif"/>
              </a:rPr>
              <a:t>–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inform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the </a:t>
            </a:r>
            <a:r>
              <a:rPr dirty="0" sz="1200">
                <a:latin typeface="Arial MT"/>
                <a:cs typeface="Arial MT"/>
              </a:rPr>
              <a:t>traffic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controller/headquarters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 case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violation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road </a:t>
            </a:r>
            <a:r>
              <a:rPr dirty="0" sz="1200" spc="-10">
                <a:latin typeface="Arial MT"/>
                <a:cs typeface="Arial MT"/>
              </a:rPr>
              <a:t>rules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7557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105"/>
              </a:spcBef>
            </a:pPr>
            <a:r>
              <a:rPr dirty="0" u="sng" sz="2000" spc="9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Proposed</a:t>
            </a:r>
            <a:r>
              <a:rPr dirty="0" u="sng" sz="2000" spc="-2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 </a:t>
            </a:r>
            <a:r>
              <a:rPr dirty="0" u="sng" sz="2000" spc="85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Solution</a:t>
            </a:r>
            <a:r>
              <a:rPr dirty="0" u="sng" sz="2000" spc="-75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 </a:t>
            </a:r>
            <a:r>
              <a:rPr dirty="0" u="sng" sz="2000" spc="75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and</a:t>
            </a:r>
            <a:r>
              <a:rPr dirty="0" u="sng" sz="2000" spc="-3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 </a:t>
            </a:r>
            <a:r>
              <a:rPr dirty="0" u="sng" sz="2000" spc="5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overview:</a:t>
            </a:r>
            <a:endParaRPr sz="2000"/>
          </a:p>
        </p:txBody>
      </p:sp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5427" y="4538954"/>
            <a:ext cx="475488" cy="475488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2902966" y="949452"/>
            <a:ext cx="6241415" cy="3096260"/>
            <a:chOff x="2902966" y="949452"/>
            <a:chExt cx="6241415" cy="3096260"/>
          </a:xfrm>
        </p:grpSpPr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02966" y="1098308"/>
              <a:ext cx="2946908" cy="294690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7619" y="949452"/>
              <a:ext cx="4826381" cy="26335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ts val="735"/>
              </a:lnSpc>
              <a:spcBef>
                <a:spcPts val="30"/>
              </a:spcBef>
            </a:pPr>
            <a:r>
              <a:rPr dirty="0"/>
              <a:t>PYEXPO</a:t>
            </a:r>
            <a:r>
              <a:rPr dirty="0" spc="-35"/>
              <a:t> </a:t>
            </a:r>
            <a:r>
              <a:rPr dirty="0" spc="-20"/>
              <a:t>2025</a:t>
            </a:r>
          </a:p>
          <a:p>
            <a:pPr marL="12700">
              <a:lnSpc>
                <a:spcPts val="1575"/>
              </a:lnSpc>
            </a:pPr>
            <a:r>
              <a:rPr dirty="0" sz="1400" b="1">
                <a:latin typeface="Calibri"/>
                <a:cs typeface="Calibri"/>
              </a:rPr>
              <a:t>IPS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539866" y="3598016"/>
            <a:ext cx="3604260" cy="1545590"/>
            <a:chOff x="5539866" y="3598016"/>
            <a:chExt cx="3604260" cy="154559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8707" y="3887008"/>
              <a:ext cx="1830197" cy="125648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9902" y="4280467"/>
              <a:ext cx="1538224" cy="85322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7366" y="4280471"/>
              <a:ext cx="2016632" cy="8532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00339" y="3598016"/>
              <a:ext cx="1343659" cy="154548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9316" y="4157216"/>
              <a:ext cx="1438402" cy="98628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4912" y="4522465"/>
              <a:ext cx="1109979" cy="61573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92770" y="4522466"/>
              <a:ext cx="1451228" cy="61573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78418" y="4029974"/>
              <a:ext cx="749376" cy="111352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5535" y="4719101"/>
              <a:ext cx="918413" cy="42439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25535" y="4333697"/>
              <a:ext cx="918413" cy="43074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39866" y="3794885"/>
              <a:ext cx="2536443" cy="134861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70039" y="4899544"/>
              <a:ext cx="541997" cy="24395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27366" y="4552947"/>
              <a:ext cx="1292605" cy="59055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90814" y="4644885"/>
              <a:ext cx="910297" cy="498613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2794" y="-63"/>
            <a:ext cx="4290060" cy="1537335"/>
            <a:chOff x="2794" y="-63"/>
            <a:chExt cx="4290060" cy="1537335"/>
          </a:xfrm>
        </p:grpSpPr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05914" y="0"/>
              <a:ext cx="2081657" cy="143192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4622" y="13919"/>
              <a:ext cx="1749501" cy="97038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99" y="13919"/>
              <a:ext cx="2309997" cy="970381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5010" y="0"/>
              <a:ext cx="1636052" cy="112457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8372" y="8762"/>
              <a:ext cx="1262468" cy="70027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94" y="8762"/>
              <a:ext cx="1666874" cy="700277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5023" y="0"/>
              <a:ext cx="852347" cy="126923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06" y="-50"/>
              <a:ext cx="1060890" cy="485444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06" y="433857"/>
              <a:ext cx="1060890" cy="48991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47924" y="0"/>
              <a:ext cx="1844802" cy="153670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16531" y="-38"/>
              <a:ext cx="616457" cy="28020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2657" y="-63"/>
              <a:ext cx="1470139" cy="674433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2782" y="0"/>
              <a:ext cx="1035367" cy="569849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762101" y="1201064"/>
            <a:ext cx="7738745" cy="121475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880"/>
              </a:spcBef>
              <a:buFont typeface="Microsoft Sans Serif"/>
              <a:buChar char="●"/>
              <a:tabLst>
                <a:tab pos="323215" algn="l"/>
              </a:tabLst>
            </a:pPr>
            <a:r>
              <a:rPr dirty="0" sz="1300">
                <a:latin typeface="Arial MT"/>
                <a:cs typeface="Arial MT"/>
              </a:rPr>
              <a:t>Data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Sources: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coco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datasets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(pretrained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model</a:t>
            </a:r>
            <a:r>
              <a:rPr dirty="0" sz="1300" spc="-3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data</a:t>
            </a:r>
            <a:r>
              <a:rPr dirty="0" sz="1300" spc="-40">
                <a:latin typeface="Arial MT"/>
                <a:cs typeface="Arial MT"/>
              </a:rPr>
              <a:t> </a:t>
            </a:r>
            <a:r>
              <a:rPr dirty="0" sz="1300" spc="-20">
                <a:latin typeface="Arial MT"/>
                <a:cs typeface="Arial MT"/>
              </a:rPr>
              <a:t>set)</a:t>
            </a:r>
            <a:endParaRPr sz="1300">
              <a:latin typeface="Arial MT"/>
              <a:cs typeface="Arial MT"/>
            </a:endParaRPr>
          </a:p>
          <a:p>
            <a:pPr marL="323215" indent="-310515">
              <a:lnSpc>
                <a:spcPct val="100000"/>
              </a:lnSpc>
              <a:spcBef>
                <a:spcPts val="780"/>
              </a:spcBef>
              <a:buFont typeface="Microsoft Sans Serif"/>
              <a:buChar char="●"/>
              <a:tabLst>
                <a:tab pos="323215" algn="l"/>
              </a:tabLst>
            </a:pPr>
            <a:r>
              <a:rPr dirty="0" sz="1300">
                <a:latin typeface="Arial MT"/>
                <a:cs typeface="Arial MT"/>
              </a:rPr>
              <a:t>Model: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YOLO11</a:t>
            </a:r>
            <a:r>
              <a:rPr dirty="0" sz="1300" spc="3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(</a:t>
            </a:r>
            <a:r>
              <a:rPr dirty="0" sz="1200">
                <a:latin typeface="Arial MT"/>
                <a:cs typeface="Arial MT"/>
              </a:rPr>
              <a:t>Vehicle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detection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·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Deep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learning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·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Intelligent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transportation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systems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·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Autonomous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driving</a:t>
            </a:r>
            <a:endParaRPr sz="1200">
              <a:latin typeface="Arial MT"/>
              <a:cs typeface="Arial MT"/>
            </a:endParaRPr>
          </a:p>
          <a:p>
            <a:pPr marL="1594485">
              <a:lnSpc>
                <a:spcPct val="100000"/>
              </a:lnSpc>
              <a:spcBef>
                <a:spcPts val="780"/>
              </a:spcBef>
            </a:pPr>
            <a:r>
              <a:rPr dirty="0" sz="1200">
                <a:latin typeface="Arial MT"/>
                <a:cs typeface="Arial MT"/>
              </a:rPr>
              <a:t>·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Object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detection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·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Real-</a:t>
            </a:r>
            <a:r>
              <a:rPr dirty="0" sz="1200">
                <a:latin typeface="Arial MT"/>
                <a:cs typeface="Arial MT"/>
              </a:rPr>
              <a:t>time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detection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·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Computer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vision</a:t>
            </a:r>
            <a:r>
              <a:rPr dirty="0" sz="1300" spc="-10">
                <a:latin typeface="Arial MT"/>
                <a:cs typeface="Arial MT"/>
              </a:rPr>
              <a:t>).</a:t>
            </a:r>
            <a:endParaRPr sz="1300">
              <a:latin typeface="Arial MT"/>
              <a:cs typeface="Arial MT"/>
            </a:endParaRPr>
          </a:p>
          <a:p>
            <a:pPr marL="323215" indent="-310515">
              <a:lnSpc>
                <a:spcPct val="100000"/>
              </a:lnSpc>
              <a:spcBef>
                <a:spcPts val="780"/>
              </a:spcBef>
              <a:buFont typeface="Microsoft Sans Serif"/>
              <a:buChar char="●"/>
              <a:tabLst>
                <a:tab pos="323215" algn="l"/>
              </a:tabLst>
            </a:pPr>
            <a:r>
              <a:rPr dirty="0" sz="1300">
                <a:latin typeface="Arial MT"/>
                <a:cs typeface="Arial MT"/>
              </a:rPr>
              <a:t>Highlight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preprocessing,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training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methods,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or</a:t>
            </a:r>
            <a:r>
              <a:rPr dirty="0" sz="1300" spc="-4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tools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(e.g.,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PyTorch,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TensorFlow).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3038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100"/>
              </a:spcBef>
            </a:pPr>
            <a:r>
              <a:rPr dirty="0" u="sng" spc="55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Data</a:t>
            </a:r>
            <a:r>
              <a:rPr dirty="0" u="sng" spc="-2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 </a:t>
            </a:r>
            <a:r>
              <a:rPr dirty="0" u="sng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And</a:t>
            </a:r>
            <a:r>
              <a:rPr dirty="0" u="sng" spc="-15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 </a:t>
            </a:r>
            <a:r>
              <a:rPr dirty="0" u="sng" spc="7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Model</a:t>
            </a:r>
            <a:r>
              <a:rPr dirty="0" u="sng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 </a:t>
            </a:r>
            <a:r>
              <a:rPr dirty="0" u="sng" spc="-5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:</a:t>
            </a:r>
          </a:p>
        </p:txBody>
      </p:sp>
      <p:pic>
        <p:nvPicPr>
          <p:cNvPr id="34" name="object 3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95427" y="4538954"/>
            <a:ext cx="475488" cy="475488"/>
          </a:xfrm>
          <a:prstGeom prst="rect">
            <a:avLst/>
          </a:prstGeom>
        </p:spPr>
      </p:pic>
      <p:grpSp>
        <p:nvGrpSpPr>
          <p:cNvPr id="35" name="object 35" descr=""/>
          <p:cNvGrpSpPr/>
          <p:nvPr/>
        </p:nvGrpSpPr>
        <p:grpSpPr>
          <a:xfrm>
            <a:off x="2692907" y="1165618"/>
            <a:ext cx="4057650" cy="3902075"/>
            <a:chOff x="2692907" y="1165618"/>
            <a:chExt cx="4057650" cy="3902075"/>
          </a:xfrm>
        </p:grpSpPr>
        <p:pic>
          <p:nvPicPr>
            <p:cNvPr id="36" name="object 3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40862" y="1165618"/>
              <a:ext cx="2946908" cy="2946908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92907" y="2503470"/>
              <a:ext cx="4057650" cy="2564130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ts val="735"/>
              </a:lnSpc>
              <a:spcBef>
                <a:spcPts val="30"/>
              </a:spcBef>
            </a:pPr>
            <a:r>
              <a:rPr dirty="0"/>
              <a:t>PYEXPO</a:t>
            </a:r>
            <a:r>
              <a:rPr dirty="0" spc="-35"/>
              <a:t> </a:t>
            </a:r>
            <a:r>
              <a:rPr dirty="0" spc="-20"/>
              <a:t>2025</a:t>
            </a:r>
          </a:p>
          <a:p>
            <a:pPr marL="12700">
              <a:lnSpc>
                <a:spcPts val="1575"/>
              </a:lnSpc>
            </a:pPr>
            <a:r>
              <a:rPr dirty="0" sz="1400" b="1">
                <a:latin typeface="Calibri"/>
                <a:cs typeface="Calibri"/>
              </a:rPr>
              <a:t>IPS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862065" y="0"/>
            <a:ext cx="3282315" cy="5143500"/>
            <a:chOff x="5862065" y="0"/>
            <a:chExt cx="3282315" cy="51435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5331" y="538480"/>
              <a:ext cx="1788667" cy="260146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4525" y="1492503"/>
              <a:ext cx="1212837" cy="218655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4525" y="2256535"/>
              <a:ext cx="1212837" cy="288696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4486" y="3213226"/>
              <a:ext cx="2199513" cy="192630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9379" y="2771139"/>
              <a:ext cx="1404619" cy="204466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8593" y="2509011"/>
              <a:ext cx="875245" cy="157775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8593" y="3060192"/>
              <a:ext cx="875245" cy="208330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8531" y="3750564"/>
              <a:ext cx="1585467" cy="106521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38082" y="3817620"/>
              <a:ext cx="605917" cy="132587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7232" y="3817620"/>
              <a:ext cx="612267" cy="132587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24267" y="0"/>
              <a:ext cx="1919731" cy="208775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94572" y="1606422"/>
              <a:ext cx="349427" cy="77038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01888" y="2256535"/>
              <a:ext cx="842111" cy="183735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32558" y="3199764"/>
              <a:ext cx="711441" cy="129390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62065" y="475995"/>
              <a:ext cx="2593720" cy="1463293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464312" y="999213"/>
            <a:ext cx="5189855" cy="62103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885"/>
              </a:spcBef>
              <a:buFont typeface="Microsoft Sans Serif"/>
              <a:buChar char="●"/>
              <a:tabLst>
                <a:tab pos="323215" algn="l"/>
              </a:tabLst>
            </a:pPr>
            <a:r>
              <a:rPr dirty="0" sz="1300">
                <a:latin typeface="Arial MT"/>
                <a:cs typeface="Arial MT"/>
              </a:rPr>
              <a:t>Show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performance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metrics</a:t>
            </a:r>
            <a:r>
              <a:rPr dirty="0" sz="1300" spc="-4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(e.g.,</a:t>
            </a:r>
            <a:r>
              <a:rPr dirty="0" sz="1300" spc="-4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accuracy,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F1-</a:t>
            </a:r>
            <a:r>
              <a:rPr dirty="0" sz="1300">
                <a:latin typeface="Arial MT"/>
                <a:cs typeface="Arial MT"/>
              </a:rPr>
              <a:t>score,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ROC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curve).</a:t>
            </a:r>
            <a:endParaRPr sz="1300">
              <a:latin typeface="Arial MT"/>
              <a:cs typeface="Arial MT"/>
            </a:endParaRPr>
          </a:p>
          <a:p>
            <a:pPr marL="323215" indent="-310515">
              <a:lnSpc>
                <a:spcPct val="100000"/>
              </a:lnSpc>
              <a:spcBef>
                <a:spcPts val="780"/>
              </a:spcBef>
              <a:buFont typeface="Microsoft Sans Serif"/>
              <a:buChar char="●"/>
              <a:tabLst>
                <a:tab pos="323215" algn="l"/>
              </a:tabLst>
            </a:pPr>
            <a:r>
              <a:rPr dirty="0" sz="1300" spc="-10">
                <a:latin typeface="Arial MT"/>
                <a:cs typeface="Arial MT"/>
              </a:rPr>
              <a:t>Visualizations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(e.g.,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confusion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matrix,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graphs)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-4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back</a:t>
            </a:r>
            <a:r>
              <a:rPr dirty="0" sz="1300" spc="-4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your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claims.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8008" y="529209"/>
            <a:ext cx="256540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pc="6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Result</a:t>
            </a:r>
            <a:r>
              <a:rPr dirty="0" u="sng" spc="-25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 </a:t>
            </a:r>
            <a:r>
              <a:rPr dirty="0" u="sng" spc="12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&amp;</a:t>
            </a:r>
            <a:r>
              <a:rPr dirty="0" u="sng" spc="-3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 </a:t>
            </a:r>
            <a:r>
              <a:rPr dirty="0" u="sng" spc="-1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Evaluation:</a:t>
            </a:r>
          </a:p>
        </p:txBody>
      </p:sp>
      <p:pic>
        <p:nvPicPr>
          <p:cNvPr id="21" name="object 2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95427" y="4538954"/>
            <a:ext cx="475488" cy="475488"/>
          </a:xfrm>
          <a:prstGeom prst="rect">
            <a:avLst/>
          </a:prstGeom>
        </p:spPr>
      </p:pic>
      <p:grpSp>
        <p:nvGrpSpPr>
          <p:cNvPr id="22" name="object 22" descr=""/>
          <p:cNvGrpSpPr/>
          <p:nvPr/>
        </p:nvGrpSpPr>
        <p:grpSpPr>
          <a:xfrm>
            <a:off x="420687" y="1201140"/>
            <a:ext cx="7624445" cy="3383279"/>
            <a:chOff x="420687" y="1201140"/>
            <a:chExt cx="7624445" cy="3383279"/>
          </a:xfrm>
        </p:grpSpPr>
        <p:pic>
          <p:nvPicPr>
            <p:cNvPr id="23" name="object 2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93745" y="1201140"/>
              <a:ext cx="2946908" cy="294690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62296" y="2044446"/>
              <a:ext cx="2882392" cy="1621662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822" y="3010941"/>
              <a:ext cx="2187575" cy="157289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0687" y="1783054"/>
              <a:ext cx="4503293" cy="1144295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ts val="735"/>
              </a:lnSpc>
              <a:spcBef>
                <a:spcPts val="30"/>
              </a:spcBef>
            </a:pPr>
            <a:r>
              <a:rPr dirty="0"/>
              <a:t>PYEXPO</a:t>
            </a:r>
            <a:r>
              <a:rPr dirty="0" spc="-35"/>
              <a:t> </a:t>
            </a:r>
            <a:r>
              <a:rPr dirty="0" spc="-20"/>
              <a:t>2025</a:t>
            </a:r>
          </a:p>
          <a:p>
            <a:pPr marL="12700">
              <a:lnSpc>
                <a:spcPts val="1575"/>
              </a:lnSpc>
            </a:pPr>
            <a:r>
              <a:rPr dirty="0" sz="1400" b="1">
                <a:latin typeface="Calibri"/>
                <a:cs typeface="Calibri"/>
              </a:rPr>
              <a:t>IPS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2165" y="1002030"/>
            <a:ext cx="6048375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Impactful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problem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solving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365">
                <a:latin typeface="Microsoft Sans Serif"/>
                <a:cs typeface="Microsoft Sans Serif"/>
              </a:rPr>
              <a:t>–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Arial MT"/>
                <a:cs typeface="Arial MT"/>
              </a:rPr>
              <a:t>Signal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control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optimization.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"/>
            </a:pP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Alignment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Smart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City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goals.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Wingdings"/>
              <a:buChar char=""/>
            </a:pP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Focused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scope: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Reduces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power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controlling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signal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autonomously.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165" y="449960"/>
            <a:ext cx="255905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6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Impact</a:t>
            </a:r>
            <a:r>
              <a:rPr dirty="0" u="heavy" spc="-45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 </a:t>
            </a:r>
            <a:r>
              <a:rPr dirty="0" u="heavy" spc="8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and</a:t>
            </a:r>
            <a:r>
              <a:rPr dirty="0" u="heavy" spc="-3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 </a:t>
            </a:r>
            <a:r>
              <a:rPr dirty="0" u="heavy" spc="5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</a:rPr>
              <a:t>Benefits: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16737" y="2638501"/>
            <a:ext cx="627951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100" spc="50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Ethical</a:t>
            </a:r>
            <a:r>
              <a:rPr dirty="0" u="heavy" sz="2100" spc="-35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100" spc="85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Considerations</a:t>
            </a:r>
            <a:r>
              <a:rPr dirty="0" u="heavy" sz="2100" spc="-20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100" spc="120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dirty="0" u="heavy" sz="2100" spc="-20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100" spc="85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Real-</a:t>
            </a:r>
            <a:r>
              <a:rPr dirty="0" u="heavy" sz="2100" spc="90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world</a:t>
            </a:r>
            <a:r>
              <a:rPr dirty="0" u="heavy" sz="2100" spc="-35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100" spc="45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Applications: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6432" y="3269360"/>
            <a:ext cx="625919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345" indent="-334645">
              <a:lnSpc>
                <a:spcPct val="100000"/>
              </a:lnSpc>
              <a:spcBef>
                <a:spcPts val="100"/>
              </a:spcBef>
              <a:buSzPct val="92857"/>
              <a:buFont typeface="Wingdings"/>
              <a:buChar char=""/>
              <a:tabLst>
                <a:tab pos="347345" algn="l"/>
              </a:tabLst>
            </a:pPr>
            <a:r>
              <a:rPr dirty="0" sz="1400">
                <a:latin typeface="Arial MT"/>
                <a:cs typeface="Arial MT"/>
              </a:rPr>
              <a:t>Augmented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waiting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vehicles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lane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less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traffic.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Wingdings"/>
              <a:buChar char=""/>
            </a:pPr>
            <a:endParaRPr sz="1400">
              <a:latin typeface="Arial MT"/>
              <a:cs typeface="Arial MT"/>
            </a:endParaRPr>
          </a:p>
          <a:p>
            <a:pPr marL="307975" indent="-295275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"/>
              <a:tabLst>
                <a:tab pos="307975" algn="l"/>
              </a:tabLst>
            </a:pP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implemented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0">
                <a:latin typeface="Arial MT"/>
                <a:cs typeface="Arial MT"/>
              </a:rPr>
              <a:t> real-</a:t>
            </a:r>
            <a:r>
              <a:rPr dirty="0" sz="1400">
                <a:latin typeface="Arial MT"/>
                <a:cs typeface="Arial MT"/>
              </a:rPr>
              <a:t>world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junctions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clear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traffic.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427" y="4538954"/>
            <a:ext cx="475488" cy="47548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8545" y="1244612"/>
            <a:ext cx="2946908" cy="2946908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ts val="735"/>
              </a:lnSpc>
              <a:spcBef>
                <a:spcPts val="30"/>
              </a:spcBef>
            </a:pPr>
            <a:r>
              <a:rPr dirty="0"/>
              <a:t>PYEXPO</a:t>
            </a:r>
            <a:r>
              <a:rPr dirty="0" spc="-35"/>
              <a:t> </a:t>
            </a:r>
            <a:r>
              <a:rPr dirty="0" spc="-20"/>
              <a:t>2025</a:t>
            </a:r>
          </a:p>
          <a:p>
            <a:pPr marL="12700">
              <a:lnSpc>
                <a:spcPts val="1575"/>
              </a:lnSpc>
            </a:pPr>
            <a:r>
              <a:rPr dirty="0" sz="1400" b="1">
                <a:latin typeface="Calibri"/>
                <a:cs typeface="Calibri"/>
              </a:rPr>
              <a:t>IPS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7168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Team</a:t>
            </a:r>
            <a:r>
              <a:rPr dirty="0" spc="-30"/>
              <a:t> </a:t>
            </a:r>
            <a:r>
              <a:rPr dirty="0" spc="65"/>
              <a:t>Member</a:t>
            </a:r>
            <a:r>
              <a:rPr dirty="0" spc="-25"/>
              <a:t> </a:t>
            </a:r>
            <a:r>
              <a:rPr dirty="0" spc="50"/>
              <a:t>Details: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5917" y="1227836"/>
            <a:ext cx="2946908" cy="2946908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88466" y="1527481"/>
          <a:ext cx="6947534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6155"/>
                <a:gridCol w="2790824"/>
                <a:gridCol w="1823085"/>
              </a:tblGrid>
              <a:tr h="241300">
                <a:tc>
                  <a:txBody>
                    <a:bodyPr/>
                    <a:lstStyle/>
                    <a:p>
                      <a:pPr marL="3175">
                        <a:lnSpc>
                          <a:spcPts val="1680"/>
                        </a:lnSpc>
                      </a:pPr>
                      <a:r>
                        <a:rPr dirty="0" sz="1700" spc="-20">
                          <a:latin typeface="Arial MT"/>
                          <a:cs typeface="Arial MT"/>
                        </a:rPr>
                        <a:t>Name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92200">
                        <a:lnSpc>
                          <a:spcPts val="1680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Roll</a:t>
                      </a:r>
                      <a:r>
                        <a:rPr dirty="0" sz="1700" spc="-25">
                          <a:latin typeface="Arial MT"/>
                          <a:cs typeface="Arial MT"/>
                        </a:rPr>
                        <a:t> No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700" spc="-20">
                          <a:latin typeface="Arial MT"/>
                          <a:cs typeface="Arial MT"/>
                        </a:rPr>
                        <a:t>Dept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Deepak</a:t>
                      </a:r>
                      <a:r>
                        <a:rPr dirty="0" sz="17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K</a:t>
                      </a:r>
                      <a:r>
                        <a:rPr dirty="0" sz="1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 spc="-50">
                          <a:latin typeface="Arial MT"/>
                          <a:cs typeface="Arial MT"/>
                        </a:rPr>
                        <a:t>M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092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00012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24UCS121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092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700" spc="-25">
                          <a:latin typeface="Arial MT"/>
                          <a:cs typeface="Arial MT"/>
                        </a:rPr>
                        <a:t>CSE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092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Mirdula</a:t>
                      </a:r>
                      <a:r>
                        <a:rPr dirty="0" sz="1700" spc="-50">
                          <a:latin typeface="Arial MT"/>
                          <a:cs typeface="Arial MT"/>
                        </a:rPr>
                        <a:t> R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0083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24UCY127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700" spc="-25">
                          <a:latin typeface="Arial MT"/>
                          <a:cs typeface="Arial MT"/>
                        </a:rPr>
                        <a:t>CYS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35623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Logesh</a:t>
                      </a:r>
                      <a:r>
                        <a:rPr dirty="0" sz="17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Raj</a:t>
                      </a:r>
                      <a:r>
                        <a:rPr dirty="0" sz="17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 spc="-50">
                          <a:latin typeface="Arial MT"/>
                          <a:cs typeface="Arial MT"/>
                        </a:rPr>
                        <a:t>B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algn="ctr" marR="100139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24UCY125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700" spc="-25">
                          <a:latin typeface="Arial MT"/>
                          <a:cs typeface="Arial MT"/>
                        </a:rPr>
                        <a:t>CYS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36195"/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Jaisurya</a:t>
                      </a:r>
                      <a:r>
                        <a:rPr dirty="0" sz="1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 spc="-50">
                          <a:latin typeface="Arial MT"/>
                          <a:cs typeface="Arial MT"/>
                        </a:rPr>
                        <a:t>S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ctr" marR="9594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24UCY114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700" spc="-25">
                          <a:latin typeface="Arial MT"/>
                          <a:cs typeface="Arial MT"/>
                        </a:rPr>
                        <a:t>CYS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38735"/>
                </a:tc>
              </a:tr>
              <a:tr h="300990">
                <a:tc>
                  <a:txBody>
                    <a:bodyPr/>
                    <a:lstStyle/>
                    <a:p>
                      <a:pPr>
                        <a:lnSpc>
                          <a:spcPts val="1960"/>
                        </a:lnSpc>
                        <a:spcBef>
                          <a:spcPts val="31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Piriya</a:t>
                      </a:r>
                      <a:r>
                        <a:rPr dirty="0" sz="1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Dharshini</a:t>
                      </a:r>
                      <a:r>
                        <a:rPr dirty="0" sz="17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1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 spc="-50">
                          <a:latin typeface="Arial MT"/>
                          <a:cs typeface="Arial MT"/>
                        </a:rPr>
                        <a:t>K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algn="ctr" marR="989965">
                        <a:lnSpc>
                          <a:spcPts val="1960"/>
                        </a:lnSpc>
                        <a:spcBef>
                          <a:spcPts val="310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24UCY135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960"/>
                        </a:lnSpc>
                        <a:spcBef>
                          <a:spcPts val="310"/>
                        </a:spcBef>
                      </a:pPr>
                      <a:r>
                        <a:rPr dirty="0" sz="1700" spc="-25">
                          <a:latin typeface="Arial MT"/>
                          <a:cs typeface="Arial MT"/>
                        </a:rPr>
                        <a:t>CYS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39370"/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427" y="4538954"/>
            <a:ext cx="475488" cy="47548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ts val="735"/>
              </a:lnSpc>
              <a:spcBef>
                <a:spcPts val="30"/>
              </a:spcBef>
            </a:pPr>
            <a:r>
              <a:rPr dirty="0"/>
              <a:t>PYEXPO</a:t>
            </a:r>
            <a:r>
              <a:rPr dirty="0" spc="-35"/>
              <a:t> </a:t>
            </a:r>
            <a:r>
              <a:rPr dirty="0" spc="-20"/>
              <a:t>2025</a:t>
            </a:r>
          </a:p>
          <a:p>
            <a:pPr marL="12700">
              <a:lnSpc>
                <a:spcPts val="1575"/>
              </a:lnSpc>
            </a:pPr>
            <a:r>
              <a:rPr dirty="0" sz="1400" b="1">
                <a:latin typeface="Calibri"/>
                <a:cs typeface="Calibri"/>
              </a:rPr>
              <a:t>IPS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282" y="2239213"/>
            <a:ext cx="23107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60"/>
              <a:t>THANK</a:t>
            </a:r>
            <a:r>
              <a:rPr dirty="0" u="none" sz="2800" spc="-85"/>
              <a:t> </a:t>
            </a:r>
            <a:r>
              <a:rPr dirty="0" u="none" sz="2800" spc="-125"/>
              <a:t>YOU</a:t>
            </a:r>
            <a:r>
              <a:rPr dirty="0" u="none" sz="2800" spc="-50"/>
              <a:t> !</a:t>
            </a:r>
            <a:endParaRPr sz="2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0532" y="1174521"/>
            <a:ext cx="2946908" cy="2946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2025-02-23T17:21:58Z</dcterms:created>
  <dcterms:modified xsi:type="dcterms:W3CDTF">2025-02-23T17:21:58Z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2025-02-23T00:00:00Z</vt:filetime>
  </property>
  <property fmtid="{D5CDD505-2E9C-101B-9397-08002B2CF9AE}" pid="5" name="Producer">
    <vt:lpwstr>Microsoft® PowerPoint® 2021</vt:lpwstr>
  </property>
</Properties>
</file>